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2" r:id="rId1"/>
  </p:sldMasterIdLst>
  <p:notesMasterIdLst>
    <p:notesMasterId r:id="rId21"/>
  </p:notesMasterIdLst>
  <p:handoutMasterIdLst>
    <p:handoutMasterId r:id="rId22"/>
  </p:handoutMasterIdLst>
  <p:sldIdLst>
    <p:sldId id="1286" r:id="rId2"/>
    <p:sldId id="1207" r:id="rId3"/>
    <p:sldId id="1330" r:id="rId4"/>
    <p:sldId id="1343" r:id="rId5"/>
    <p:sldId id="1331" r:id="rId6"/>
    <p:sldId id="1336" r:id="rId7"/>
    <p:sldId id="1358" r:id="rId8"/>
    <p:sldId id="1338" r:id="rId9"/>
    <p:sldId id="1349" r:id="rId10"/>
    <p:sldId id="1344" r:id="rId11"/>
    <p:sldId id="1332" r:id="rId12"/>
    <p:sldId id="1345" r:id="rId13"/>
    <p:sldId id="1347" r:id="rId14"/>
    <p:sldId id="1333" r:id="rId15"/>
    <p:sldId id="1350" r:id="rId16"/>
    <p:sldId id="1351" r:id="rId17"/>
    <p:sldId id="1334" r:id="rId18"/>
    <p:sldId id="1357" r:id="rId19"/>
    <p:sldId id="1243" r:id="rId20"/>
  </p:sldIdLst>
  <p:sldSz cx="9906000" cy="6858000" type="A4"/>
  <p:notesSz cx="9906000" cy="6794500"/>
  <p:custDataLst>
    <p:tags r:id="rId23"/>
  </p:custDataLst>
  <p:defaultTex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BC2"/>
    <a:srgbClr val="FF960C"/>
    <a:srgbClr val="09BAFF"/>
    <a:srgbClr val="003F56"/>
    <a:srgbClr val="87B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8" autoAdjust="0"/>
    <p:restoredTop sz="94585" autoAdjust="0"/>
  </p:normalViewPr>
  <p:slideViewPr>
    <p:cSldViewPr snapToGrid="0" snapToObjects="1">
      <p:cViewPr varScale="1">
        <p:scale>
          <a:sx n="54" d="100"/>
          <a:sy n="54" d="100"/>
        </p:scale>
        <p:origin x="-739" y="-67"/>
      </p:cViewPr>
      <p:guideLst>
        <p:guide orient="horz" pos="275"/>
        <p:guide pos="51"/>
      </p:guideLst>
    </p:cSldViewPr>
  </p:slideViewPr>
  <p:outlineViewPr>
    <p:cViewPr>
      <p:scale>
        <a:sx n="33" d="100"/>
        <a:sy n="33" d="100"/>
      </p:scale>
      <p:origin x="43" y="2616"/>
    </p:cViewPr>
  </p:outlineViewPr>
  <p:notesTextViewPr>
    <p:cViewPr>
      <p:scale>
        <a:sx n="150" d="100"/>
        <a:sy n="15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1310" y="-86"/>
      </p:cViewPr>
      <p:guideLst>
        <p:guide orient="horz" pos="2140"/>
        <p:guide pos="3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5611813" y="0"/>
            <a:ext cx="4292600" cy="339725"/>
          </a:xfrm>
          <a:prstGeom prst="rect">
            <a:avLst/>
          </a:prstGeom>
        </p:spPr>
        <p:txBody>
          <a:bodyPr vert="horz" lIns="91440" tIns="45720" rIns="91440" bIns="45720" rtlCol="0"/>
          <a:lstStyle>
            <a:lvl1pPr algn="r">
              <a:defRPr sz="1200"/>
            </a:lvl1pPr>
          </a:lstStyle>
          <a:p>
            <a:fld id="{39E61788-B0F0-427D-BF60-90334290CC3B}" type="datetimeFigureOut">
              <a:rPr lang="fr-FR" smtClean="0"/>
              <a:t>03/03/2014</a:t>
            </a:fld>
            <a:endParaRPr lang="fr-FR" dirty="0"/>
          </a:p>
        </p:txBody>
      </p:sp>
      <p:sp>
        <p:nvSpPr>
          <p:cNvPr id="4" name="Espace réservé du pied de page 3"/>
          <p:cNvSpPr>
            <a:spLocks noGrp="1"/>
          </p:cNvSpPr>
          <p:nvPr>
            <p:ph type="ftr" sz="quarter" idx="2"/>
          </p:nvPr>
        </p:nvSpPr>
        <p:spPr>
          <a:xfrm>
            <a:off x="0" y="6453188"/>
            <a:ext cx="4292600" cy="33972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611813" y="6453188"/>
            <a:ext cx="4292600" cy="339725"/>
          </a:xfrm>
          <a:prstGeom prst="rect">
            <a:avLst/>
          </a:prstGeom>
        </p:spPr>
        <p:txBody>
          <a:bodyPr vert="horz" lIns="91440" tIns="45720" rIns="91440" bIns="45720" rtlCol="0" anchor="b"/>
          <a:lstStyle>
            <a:lvl1pPr algn="r">
              <a:defRPr sz="1200"/>
            </a:lvl1pPr>
          </a:lstStyle>
          <a:p>
            <a:fld id="{0F98010F-E880-4768-9A5A-747E629C42AD}" type="slidenum">
              <a:rPr lang="fr-FR" smtClean="0"/>
              <a:t>‹N°›</a:t>
            </a:fld>
            <a:endParaRPr lang="fr-FR" dirty="0"/>
          </a:p>
        </p:txBody>
      </p:sp>
    </p:spTree>
    <p:extLst>
      <p:ext uri="{BB962C8B-B14F-4D97-AF65-F5344CB8AC3E}">
        <p14:creationId xmlns:p14="http://schemas.microsoft.com/office/powerpoint/2010/main" val="4115965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93343" cy="339085"/>
          </a:xfrm>
          <a:prstGeom prst="rect">
            <a:avLst/>
          </a:prstGeom>
        </p:spPr>
        <p:txBody>
          <a:bodyPr vert="horz" lIns="91775" tIns="45887" rIns="91775" bIns="45887" rtlCol="0"/>
          <a:lstStyle>
            <a:lvl1pPr algn="l">
              <a:defRPr sz="1200"/>
            </a:lvl1pPr>
          </a:lstStyle>
          <a:p>
            <a:endParaRPr lang="en-US" dirty="0"/>
          </a:p>
        </p:txBody>
      </p:sp>
      <p:sp>
        <p:nvSpPr>
          <p:cNvPr id="3" name="Date Placeholder 2"/>
          <p:cNvSpPr>
            <a:spLocks noGrp="1"/>
          </p:cNvSpPr>
          <p:nvPr>
            <p:ph type="dt" idx="1"/>
          </p:nvPr>
        </p:nvSpPr>
        <p:spPr>
          <a:xfrm>
            <a:off x="5611070" y="1"/>
            <a:ext cx="4293343" cy="339085"/>
          </a:xfrm>
          <a:prstGeom prst="rect">
            <a:avLst/>
          </a:prstGeom>
        </p:spPr>
        <p:txBody>
          <a:bodyPr vert="horz" lIns="91775" tIns="45887" rIns="91775" bIns="45887" rtlCol="0"/>
          <a:lstStyle>
            <a:lvl1pPr algn="r">
              <a:defRPr sz="1200"/>
            </a:lvl1pPr>
          </a:lstStyle>
          <a:p>
            <a:fld id="{30EE44EB-359A-4AC6-9641-DE65756F480E}" type="datetimeFigureOut">
              <a:rPr lang="en-US" smtClean="0"/>
              <a:pPr/>
              <a:t>3/3/2014</a:t>
            </a:fld>
            <a:endParaRPr lang="en-US" dirty="0"/>
          </a:p>
        </p:txBody>
      </p:sp>
      <p:sp>
        <p:nvSpPr>
          <p:cNvPr id="4" name="Slide Image Placeholder 3"/>
          <p:cNvSpPr>
            <a:spLocks noGrp="1" noRot="1" noChangeAspect="1"/>
          </p:cNvSpPr>
          <p:nvPr>
            <p:ph type="sldImg" idx="2"/>
          </p:nvPr>
        </p:nvSpPr>
        <p:spPr>
          <a:xfrm>
            <a:off x="3113088" y="509588"/>
            <a:ext cx="3679825" cy="2547937"/>
          </a:xfrm>
          <a:prstGeom prst="rect">
            <a:avLst/>
          </a:prstGeom>
          <a:noFill/>
          <a:ln w="12700">
            <a:solidFill>
              <a:prstClr val="black"/>
            </a:solidFill>
          </a:ln>
        </p:spPr>
        <p:txBody>
          <a:bodyPr vert="horz" lIns="91775" tIns="45887" rIns="91775" bIns="45887" rtlCol="0" anchor="ctr"/>
          <a:lstStyle/>
          <a:p>
            <a:endParaRPr lang="en-US" dirty="0"/>
          </a:p>
        </p:txBody>
      </p:sp>
      <p:sp>
        <p:nvSpPr>
          <p:cNvPr id="5" name="Notes Placeholder 4"/>
          <p:cNvSpPr>
            <a:spLocks noGrp="1"/>
          </p:cNvSpPr>
          <p:nvPr>
            <p:ph type="body" sz="quarter" idx="3"/>
          </p:nvPr>
        </p:nvSpPr>
        <p:spPr>
          <a:xfrm>
            <a:off x="990284" y="3227709"/>
            <a:ext cx="7925435" cy="3056566"/>
          </a:xfrm>
          <a:prstGeom prst="rect">
            <a:avLst/>
          </a:prstGeom>
        </p:spPr>
        <p:txBody>
          <a:bodyPr vert="horz" lIns="91775" tIns="45887" rIns="91775" bIns="458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453817"/>
            <a:ext cx="4293343" cy="339085"/>
          </a:xfrm>
          <a:prstGeom prst="rect">
            <a:avLst/>
          </a:prstGeom>
        </p:spPr>
        <p:txBody>
          <a:bodyPr vert="horz" lIns="91775" tIns="45887" rIns="91775" bIns="458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11070" y="6453817"/>
            <a:ext cx="4293343" cy="339085"/>
          </a:xfrm>
          <a:prstGeom prst="rect">
            <a:avLst/>
          </a:prstGeom>
        </p:spPr>
        <p:txBody>
          <a:bodyPr vert="horz" lIns="91775" tIns="45887" rIns="91775" bIns="45887" rtlCol="0" anchor="b"/>
          <a:lstStyle>
            <a:lvl1pPr algn="r">
              <a:defRPr sz="1200"/>
            </a:lvl1pPr>
          </a:lstStyle>
          <a:p>
            <a:fld id="{D5576A0E-DBB0-47D1-882E-336823F1E5BA}" type="slidenum">
              <a:rPr lang="en-US" smtClean="0"/>
              <a:pPr/>
              <a:t>‹N°›</a:t>
            </a:fld>
            <a:endParaRPr lang="en-US" dirty="0"/>
          </a:p>
        </p:txBody>
      </p:sp>
    </p:spTree>
    <p:extLst>
      <p:ext uri="{BB962C8B-B14F-4D97-AF65-F5344CB8AC3E}">
        <p14:creationId xmlns:p14="http://schemas.microsoft.com/office/powerpoint/2010/main" val="325987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56C7001E-37F4-4B93-A829-17D14B611622}" type="slidenum">
              <a:rPr lang="fr-FR" smtClean="0">
                <a:solidFill>
                  <a:srgbClr val="000000"/>
                </a:solidFill>
                <a:latin typeface="Calibri" pitchFamily="34" charset="0"/>
              </a:rPr>
              <a:pPr fontAlgn="base">
                <a:spcBef>
                  <a:spcPct val="0"/>
                </a:spcBef>
                <a:spcAft>
                  <a:spcPct val="0"/>
                </a:spcAft>
                <a:defRPr/>
              </a:pPr>
              <a:t>1</a:t>
            </a:fld>
            <a:endParaRPr lang="fr-FR" dirty="0" smtClean="0">
              <a:solidFill>
                <a:srgbClr val="000000"/>
              </a:solidFill>
              <a:latin typeface="Calibri" pitchFamily="34" charset="0"/>
            </a:endParaRPr>
          </a:p>
        </p:txBody>
      </p:sp>
      <p:sp>
        <p:nvSpPr>
          <p:cNvPr id="61443" name="Rectangle 2"/>
          <p:cNvSpPr>
            <a:spLocks noGrp="1" noRot="1" noChangeAspect="1" noChangeArrowheads="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12</a:t>
            </a:fld>
            <a:endParaRPr lang="fr-FR"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13</a:t>
            </a:fld>
            <a:endParaRPr lang="fr-FR"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14</a:t>
            </a:fld>
            <a:endParaRPr lang="fr-FR"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15</a:t>
            </a:fld>
            <a:endParaRPr lang="fr-FR"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16</a:t>
            </a:fld>
            <a:endParaRPr lang="fr-FR"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17</a:t>
            </a:fld>
            <a:endParaRPr lang="fr-FR"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18</a:t>
            </a:fld>
            <a:endParaRPr lang="fr-FR"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665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C97E79C9-8E38-4CA6-9ABA-35664893B6E5}" type="slidenum">
              <a:rPr lang="fr-FR" smtClean="0">
                <a:latin typeface="Arial" charset="0"/>
              </a:rPr>
              <a:pPr fontAlgn="base">
                <a:spcBef>
                  <a:spcPct val="0"/>
                </a:spcBef>
                <a:spcAft>
                  <a:spcPct val="0"/>
                </a:spcAft>
                <a:defRPr/>
              </a:pPr>
              <a:t>19</a:t>
            </a:fld>
            <a:endParaRPr lang="fr-FR"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2</a:t>
            </a:fld>
            <a:endParaRPr lang="fr-FR"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3</a:t>
            </a:fld>
            <a:endParaRPr lang="fr-FR"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4</a:t>
            </a:fld>
            <a:endParaRPr lang="fr-FR"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5</a:t>
            </a:fld>
            <a:endParaRPr lang="fr-FR"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latin typeface="Arial"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fontAlgn="base" hangingPunct="1">
              <a:spcBef>
                <a:spcPct val="0"/>
              </a:spcBef>
              <a:spcAft>
                <a:spcPct val="0"/>
              </a:spcAft>
            </a:pPr>
            <a:fld id="{85FEFB64-7934-4369-9491-80528E99A624}" type="slidenum">
              <a:rPr lang="fr-FR" altLang="fr-FR" smtClean="0">
                <a:latin typeface="Arial" charset="0"/>
              </a:rPr>
              <a:pPr eaLnBrk="1" fontAlgn="base" hangingPunct="1">
                <a:spcBef>
                  <a:spcPct val="0"/>
                </a:spcBef>
                <a:spcAft>
                  <a:spcPct val="0"/>
                </a:spcAft>
              </a:pPr>
              <a:t>8</a:t>
            </a:fld>
            <a:endParaRPr lang="fr-FR" altLang="fr-FR"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9</a:t>
            </a:fld>
            <a:endParaRPr lang="fr-FR"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10</a:t>
            </a:fld>
            <a:endParaRPr lang="fr-FR"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3113088" y="509588"/>
            <a:ext cx="36798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latin typeface="Arial" charset="0"/>
            </a:endParaRPr>
          </a:p>
        </p:txBody>
      </p:sp>
      <p:sp>
        <p:nvSpPr>
          <p:cNvPr id="125956" name="Espace réservé du numéro de diapositive 3"/>
          <p:cNvSpPr>
            <a:spLocks noGrp="1"/>
          </p:cNvSpPr>
          <p:nvPr>
            <p:ph type="sldNum" sz="quarter" idx="5"/>
          </p:nvPr>
        </p:nvSpPr>
        <p:spPr/>
        <p:txBody>
          <a:bodyPr/>
          <a:lstStyle/>
          <a:p>
            <a:pPr>
              <a:defRPr/>
            </a:pPr>
            <a:fld id="{2F6FDC11-9F3F-42CE-8EA3-834F3AF2D997}" type="slidenum">
              <a:rPr lang="fr-FR" smtClean="0">
                <a:latin typeface="Arial" charset="0"/>
              </a:rPr>
              <a:pPr>
                <a:defRPr/>
              </a:pPr>
              <a:t>11</a:t>
            </a:fld>
            <a:endParaRPr lang="fr-FR"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xml"/><Relationship Id="rId7" Type="http://schemas.openxmlformats.org/officeDocument/2006/relationships/oleObject" Target="../embeddings/oleObject3.bin"/><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3.png"/><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tags" Target="../tags/tag27.xml"/><Relationship Id="rId11" Type="http://schemas.openxmlformats.org/officeDocument/2006/relationships/image" Target="../media/image1.emf"/><Relationship Id="rId5" Type="http://schemas.openxmlformats.org/officeDocument/2006/relationships/tags" Target="../tags/tag26.xml"/><Relationship Id="rId10" Type="http://schemas.openxmlformats.org/officeDocument/2006/relationships/oleObject" Target="../embeddings/oleObject5.bin"/><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4.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tags" Target="../tags/tag34.xml"/><Relationship Id="rId11" Type="http://schemas.openxmlformats.org/officeDocument/2006/relationships/oleObject" Target="../embeddings/oleObject6.bin"/><Relationship Id="rId5" Type="http://schemas.openxmlformats.org/officeDocument/2006/relationships/tags" Target="../tags/tag33.xml"/><Relationship Id="rId10" Type="http://schemas.openxmlformats.org/officeDocument/2006/relationships/slideMaster" Target="../slideMasters/slideMaster1.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6.png"/><Relationship Id="rId2" Type="http://schemas.openxmlformats.org/officeDocument/2006/relationships/tags" Target="../tags/tag38.xml"/><Relationship Id="rId16" Type="http://schemas.openxmlformats.org/officeDocument/2006/relationships/image" Target="../media/image1.emf"/><Relationship Id="rId1" Type="http://schemas.openxmlformats.org/officeDocument/2006/relationships/vmlDrawing" Target="../drawings/vmlDrawing7.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oleObject" Target="../embeddings/oleObject7.bin"/><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1.xml"/><Relationship Id="rId7" Type="http://schemas.openxmlformats.org/officeDocument/2006/relationships/oleObject" Target="../embeddings/oleObject8.bin"/><Relationship Id="rId2" Type="http://schemas.openxmlformats.org/officeDocument/2006/relationships/tags" Target="../tags/tag50.xml"/><Relationship Id="rId1" Type="http://schemas.openxmlformats.org/officeDocument/2006/relationships/vmlDrawing" Target="../drawings/vmlDrawing8.v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9.vml"/><Relationship Id="rId6" Type="http://schemas.openxmlformats.org/officeDocument/2006/relationships/tags" Target="../tags/tag58.xml"/><Relationship Id="rId11" Type="http://schemas.openxmlformats.org/officeDocument/2006/relationships/image" Target="../media/image2.jpeg"/><Relationship Id="rId5" Type="http://schemas.openxmlformats.org/officeDocument/2006/relationships/tags" Target="../tags/tag57.xml"/><Relationship Id="rId10" Type="http://schemas.openxmlformats.org/officeDocument/2006/relationships/image" Target="../media/image4.png"/><Relationship Id="rId4" Type="http://schemas.openxmlformats.org/officeDocument/2006/relationships/tags" Target="../tags/tag56.xml"/><Relationship Id="rId9"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vmlDrawing" Target="../drawings/vmlDrawing10.vml"/><Relationship Id="rId6" Type="http://schemas.openxmlformats.org/officeDocument/2006/relationships/tags" Target="../tags/tag63.xml"/><Relationship Id="rId11" Type="http://schemas.openxmlformats.org/officeDocument/2006/relationships/image" Target="../media/image5.png"/><Relationship Id="rId5" Type="http://schemas.openxmlformats.org/officeDocument/2006/relationships/tags" Target="../tags/tag62.xml"/><Relationship Id="rId10" Type="http://schemas.openxmlformats.org/officeDocument/2006/relationships/image" Target="../media/image1.emf"/><Relationship Id="rId4" Type="http://schemas.openxmlformats.org/officeDocument/2006/relationships/tags" Target="../tags/tag61.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0730" name="think-cell Slide" r:id="rId8" imgW="360" imgH="360" progId="TCLayout.ActiveDocument.1">
                  <p:embed/>
                </p:oleObj>
              </mc:Choice>
              <mc:Fallback>
                <p:oleObj name="think-cell Slide" r:id="rId8" imgW="360" imgH="360" progId="TCLayout.ActiveDocument.1">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85" name="Slide Number Line"/>
          <p:cNvSpPr>
            <a:spLocks noChangeShapeType="1"/>
          </p:cNvSpPr>
          <p:nvPr>
            <p:custDataLst>
              <p:tags r:id="rId4"/>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87" name="Text Placeholder"/>
          <p:cNvSpPr>
            <a:spLocks noGrp="1"/>
          </p:cNvSpPr>
          <p:nvPr>
            <p:ph type="body" sz="quarter" idx="12" hasCustomPrompt="1"/>
            <p:custDataLst>
              <p:tags r:id="rId5"/>
            </p:custDataLst>
          </p:nvPr>
        </p:nvSpPr>
        <p:spPr>
          <a:xfrm>
            <a:off x="733425" y="1933200"/>
            <a:ext cx="8535988" cy="1203919"/>
          </a:xfrm>
        </p:spPr>
        <p:txBody>
          <a:bodyPr>
            <a:spAutoFit/>
          </a:bodyPr>
          <a:lstStyle>
            <a:lvl1pPr>
              <a:defRPr/>
            </a:lvl1pPr>
            <a:lvl2pPr>
              <a:defRPr baseline="0"/>
            </a:lvl2pPr>
            <a:lvl3pPr>
              <a:spcBef>
                <a:spcPts val="400"/>
              </a:spcBef>
              <a:defRPr baseline="0"/>
            </a:lvl3pPr>
            <a:lvl4pPr>
              <a:defRPr baseline="0"/>
            </a:lvl4p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p>
        </p:txBody>
      </p:sp>
      <p:sp>
        <p:nvSpPr>
          <p:cNvPr id="88" name="Title"/>
          <p:cNvSpPr>
            <a:spLocks noGrp="1"/>
          </p:cNvSpPr>
          <p:nvPr>
            <p:ph type="title"/>
            <p:custDataLst>
              <p:tags r:id="rId6"/>
            </p:custDataLst>
          </p:nvPr>
        </p:nvSpPr>
        <p:spPr>
          <a:xfrm>
            <a:off x="733425" y="943200"/>
            <a:ext cx="8535988" cy="601062"/>
          </a:xfrm>
        </p:spPr>
        <p:txBody>
          <a:bodyPr>
            <a:noAutofit/>
          </a:bodyPr>
          <a:lstStyle>
            <a:lvl1pPr>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37361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670074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586" name="think-cell Slide" r:id="rId7" imgW="360" imgH="360" progId="TCLayout.ActiveDocument.1">
                  <p:embed/>
                </p:oleObj>
              </mc:Choice>
              <mc:Fallback>
                <p:oleObj name="think-cell Slide" r:id="rId7" imgW="360" imgH="360" progId="TCLayout.ActiveDocument.1">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46" name="Slide Number Line"/>
          <p:cNvSpPr>
            <a:spLocks noChangeShapeType="1"/>
          </p:cNvSpPr>
          <p:nvPr>
            <p:custDataLst>
              <p:tags r:id="rId4"/>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84" name="Title"/>
          <p:cNvSpPr>
            <a:spLocks noGrp="1"/>
          </p:cNvSpPr>
          <p:nvPr>
            <p:ph type="title"/>
            <p:custDataLst>
              <p:tags r:id="rId5"/>
            </p:custDataLst>
          </p:nvPr>
        </p:nvSpPr>
        <p:spPr>
          <a:xfrm>
            <a:off x="733425" y="943200"/>
            <a:ext cx="8535988" cy="601062"/>
          </a:xfrm>
        </p:spPr>
        <p:txBody>
          <a:bodyPr>
            <a:noAutofit/>
          </a:bodyPr>
          <a:lstStyle>
            <a:lvl1pPr>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658" name="think-cell Slide" r:id="rId6" imgW="360" imgH="360" progId="TCLayout.ActiveDocument.1">
                  <p:embed/>
                </p:oleObj>
              </mc:Choice>
              <mc:Fallback>
                <p:oleObj name="think-cell Slide" r:id="rId6" imgW="360" imgH="360" progId="TCLayout.ActiveDocument.1">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Slide Number Line"/>
          <p:cNvSpPr>
            <a:spLocks noChangeShapeType="1"/>
          </p:cNvSpPr>
          <p:nvPr>
            <p:custDataLst>
              <p:tags r:id="rId3"/>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44" name="Slide Number Placeholder"/>
          <p:cNvSpPr>
            <a:spLocks noGrp="1"/>
          </p:cNvSpPr>
          <p:nvPr>
            <p:ph type="sldNum" sz="quarter" idx="11"/>
            <p:custDataLst>
              <p:tags r:id="rId4"/>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706" name="think-cell Slide" r:id="rId10" imgW="360" imgH="360" progId="TCLayout.ActiveDocument.1">
                  <p:embed/>
                </p:oleObj>
              </mc:Choice>
              <mc:Fallback>
                <p:oleObj name="think-cell Slide" r:id="rId10" imgW="360" imgH="360" progId="TCLayout.ActiveDocument.1">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98" name="Location, date"/>
          <p:cNvSpPr>
            <a:spLocks noGrp="1"/>
          </p:cNvSpPr>
          <p:nvPr>
            <p:ph type="body" sz="quarter" idx="14" hasCustomPrompt="1"/>
            <p:custDataLst>
              <p:tags r:id="rId4"/>
            </p:custDataLst>
          </p:nvPr>
        </p:nvSpPr>
        <p:spPr>
          <a:xfrm>
            <a:off x="1224000" y="6206400"/>
            <a:ext cx="6458400" cy="214674"/>
          </a:xfrm>
        </p:spPr>
        <p:txBody>
          <a:bodyPr/>
          <a:lstStyle>
            <a:lvl1pPr marL="0" indent="0">
              <a:lnSpc>
                <a:spcPct val="93000"/>
              </a:lnSpc>
              <a:spcBef>
                <a:spcPts val="0"/>
              </a:spcBef>
              <a:defRPr sz="1500" b="0" baseline="0">
                <a:solidFill>
                  <a:schemeClr val="tx1"/>
                </a:solidFill>
                <a:latin typeface="+mn-lt"/>
                <a:cs typeface="Arial" pitchFamily="34" charset="0"/>
              </a:defRPr>
            </a:lvl1pPr>
            <a:lvl2pPr>
              <a:defRPr b="0"/>
            </a:lvl2pPr>
            <a:lvl3pPr>
              <a:defRPr b="0"/>
            </a:lvl3pPr>
            <a:lvl4pPr>
              <a:defRPr b="0"/>
            </a:lvl4pPr>
            <a:lvl5pPr>
              <a:defRPr b="0"/>
            </a:lvl5pPr>
          </a:lstStyle>
          <a:p>
            <a:pPr lvl="0"/>
            <a:r>
              <a:rPr lang="en-US" dirty="0" smtClean="0"/>
              <a:t>Location, date of presentation (month, day, year)</a:t>
            </a:r>
            <a:endParaRPr lang="en-US" dirty="0"/>
          </a:p>
        </p:txBody>
      </p:sp>
      <p:sp>
        <p:nvSpPr>
          <p:cNvPr id="4" name="Client name"/>
          <p:cNvSpPr>
            <a:spLocks noGrp="1"/>
          </p:cNvSpPr>
          <p:nvPr>
            <p:ph type="body" sz="quarter" idx="13" hasCustomPrompt="1"/>
            <p:custDataLst>
              <p:tags r:id="rId5"/>
            </p:custDataLst>
          </p:nvPr>
        </p:nvSpPr>
        <p:spPr>
          <a:xfrm>
            <a:off x="1224000" y="5414400"/>
            <a:ext cx="6458400" cy="486543"/>
          </a:xfrm>
        </p:spPr>
        <p:txBody>
          <a:bodyPr/>
          <a:lstStyle>
            <a:lvl1pPr marL="0" indent="0">
              <a:lnSpc>
                <a:spcPct val="93000"/>
              </a:lnSpc>
              <a:spcBef>
                <a:spcPts val="0"/>
              </a:spcBef>
              <a:defRPr sz="1700" b="1" baseline="0">
                <a:solidFill>
                  <a:schemeClr val="bg1"/>
                </a:solidFill>
                <a:latin typeface="+mj-lt"/>
                <a:cs typeface="Arial" pitchFamily="34" charset="0"/>
              </a:defRPr>
            </a:lvl1pPr>
            <a:lvl2pPr>
              <a:defRPr sz="2100" b="1"/>
            </a:lvl2pPr>
            <a:lvl3pPr>
              <a:defRPr sz="2100" b="1"/>
            </a:lvl3pPr>
            <a:lvl4pPr>
              <a:defRPr sz="2100" b="1"/>
            </a:lvl4pPr>
            <a:lvl5pPr>
              <a:defRPr sz="2100" b="1"/>
            </a:lvl5pPr>
          </a:lstStyle>
          <a:p>
            <a:pPr lvl="0"/>
            <a:r>
              <a:rPr lang="en-US" dirty="0" smtClean="0"/>
              <a:t>Client name</a:t>
            </a:r>
            <a:br>
              <a:rPr lang="en-US" dirty="0" smtClean="0"/>
            </a:br>
            <a:r>
              <a:rPr lang="en-US" dirty="0" smtClean="0"/>
              <a:t>(max. Two lines, 17 pt.)</a:t>
            </a:r>
            <a:endParaRPr lang="en-US" dirty="0"/>
          </a:p>
        </p:txBody>
      </p:sp>
      <p:sp>
        <p:nvSpPr>
          <p:cNvPr id="5" name="Type of document"/>
          <p:cNvSpPr>
            <a:spLocks noGrp="1"/>
          </p:cNvSpPr>
          <p:nvPr>
            <p:ph type="body" sz="quarter" idx="15" hasCustomPrompt="1"/>
            <p:custDataLst>
              <p:tags r:id="rId6"/>
            </p:custDataLst>
          </p:nvPr>
        </p:nvSpPr>
        <p:spPr>
          <a:xfrm>
            <a:off x="1224000" y="4734000"/>
            <a:ext cx="6458400" cy="243272"/>
          </a:xfrm>
        </p:spPr>
        <p:txBody>
          <a:bodyPr/>
          <a:lstStyle>
            <a:lvl1pPr marL="0" indent="0">
              <a:lnSpc>
                <a:spcPct val="93000"/>
              </a:lnSpc>
              <a:spcBef>
                <a:spcPts val="0"/>
              </a:spcBef>
              <a:defRPr sz="1700" b="0">
                <a:solidFill>
                  <a:schemeClr val="bg1"/>
                </a:solidFill>
                <a:latin typeface="+mn-lt"/>
                <a:cs typeface="Arial" pitchFamily="34" charset="0"/>
              </a:defRPr>
            </a:lvl1pPr>
          </a:lstStyle>
          <a:p>
            <a:pPr lvl="0"/>
            <a:r>
              <a:rPr lang="en-US" dirty="0" smtClean="0"/>
              <a:t>Type of document</a:t>
            </a:r>
            <a:endParaRPr lang="en-US" dirty="0"/>
          </a:p>
        </p:txBody>
      </p:sp>
      <p:sp>
        <p:nvSpPr>
          <p:cNvPr id="6" name="Project name"/>
          <p:cNvSpPr>
            <a:spLocks noGrp="1"/>
          </p:cNvSpPr>
          <p:nvPr>
            <p:ph type="title" hasCustomPrompt="1"/>
            <p:custDataLst>
              <p:tags r:id="rId7"/>
            </p:custDataLst>
          </p:nvPr>
        </p:nvSpPr>
        <p:spPr>
          <a:xfrm>
            <a:off x="1224000" y="3880800"/>
            <a:ext cx="6458400" cy="601062"/>
          </a:xfrm>
        </p:spPr>
        <p:txBody>
          <a:bodyPr anchor="b" anchorCtr="0">
            <a:spAutoFit/>
          </a:bodyPr>
          <a:lstStyle>
            <a:lvl1pPr algn="l">
              <a:lnSpc>
                <a:spcPct val="93000"/>
              </a:lnSpc>
              <a:spcBef>
                <a:spcPts val="0"/>
              </a:spcBef>
              <a:defRPr baseline="0">
                <a:solidFill>
                  <a:schemeClr val="bg1"/>
                </a:solidFill>
                <a:latin typeface="+mj-lt"/>
                <a:cs typeface="Arial" pitchFamily="34" charset="0"/>
              </a:defRPr>
            </a:lvl1pPr>
          </a:lstStyle>
          <a:p>
            <a:r>
              <a:rPr lang="en-US" dirty="0" smtClean="0"/>
              <a:t>Project name or document title</a:t>
            </a:r>
            <a:br>
              <a:rPr lang="en-US" dirty="0" smtClean="0"/>
            </a:br>
            <a:r>
              <a:rPr lang="en-US" dirty="0" smtClean="0"/>
              <a:t>(max. two lines, 21 pt.)</a:t>
            </a:r>
            <a:endParaRPr lang="en-US" dirty="0"/>
          </a:p>
        </p:txBody>
      </p:sp>
      <p:pic>
        <p:nvPicPr>
          <p:cNvPr id="16" name="Picture 3" descr="D:\Users\christine_schnaus\Pictures\templates\Picture43.png"/>
          <p:cNvPicPr>
            <a:picLocks noChangeAspect="1" noChangeArrowheads="1"/>
          </p:cNvPicPr>
          <p:nvPr>
            <p:custDataLst>
              <p:tags r:id="rId8"/>
            </p:custDataLst>
          </p:nvPr>
        </p:nvPicPr>
        <p:blipFill>
          <a:blip r:embed="rId12" cstate="print"/>
          <a:srcRect/>
          <a:stretch>
            <a:fillRect/>
          </a:stretch>
        </p:blipFill>
        <p:spPr bwMode="auto">
          <a:xfrm>
            <a:off x="9935028" y="-79375"/>
            <a:ext cx="2541588" cy="6937375"/>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8681" name="think-cell Slide" r:id="rId11" imgW="360" imgH="360" progId="TCLayout.ActiveDocument.1">
                  <p:embed/>
                </p:oleObj>
              </mc:Choice>
              <mc:Fallback>
                <p:oleObj name="think-cell Slide" r:id="rId11" imgW="360" imgH="360" progId="TCLayout.ActiveDocument.1">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Slide Number"/>
          <p:cNvSpPr txBox="1">
            <a:spLocks noChangeArrowheads="1"/>
          </p:cNvSpPr>
          <p:nvPr>
            <p:custDataLst>
              <p:tags r:id="rId3"/>
            </p:custDataLst>
          </p:nvPr>
        </p:nvSpPr>
        <p:spPr bwMode="auto">
          <a:xfrm>
            <a:off x="9385300" y="6718300"/>
            <a:ext cx="141064"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0" smtClean="0">
                <a:ln>
                  <a:noFill/>
                </a:ln>
                <a:solidFill>
                  <a:schemeClr val="bg1"/>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sz="9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56" name="Slide Number Line"/>
          <p:cNvSpPr>
            <a:spLocks noChangeShapeType="1"/>
          </p:cNvSpPr>
          <p:nvPr>
            <p:custDataLst>
              <p:tags r:id="rId4"/>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17" name="Camouflage"/>
          <p:cNvSpPr/>
          <p:nvPr>
            <p:custDataLst>
              <p:tags r:id="rId5"/>
            </p:custDataLst>
          </p:nvPr>
        </p:nvSpPr>
        <p:spPr>
          <a:xfrm>
            <a:off x="1" y="6898303"/>
            <a:ext cx="4680000" cy="144000"/>
          </a:xfrm>
          <a:prstGeom prst="rect">
            <a:avLst/>
          </a:prstGeom>
          <a:solidFill>
            <a:schemeClr val="bg1">
              <a:lumMod val="6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200"/>
              </a:spcBef>
            </a:pPr>
            <a:endParaRPr lang="de-DE" sz="1300" b="0" dirty="0" smtClean="0">
              <a:solidFill>
                <a:schemeClr val="tx1"/>
              </a:solidFill>
              <a:cs typeface="Arial" pitchFamily="34" charset="0"/>
            </a:endParaRPr>
          </a:p>
        </p:txBody>
      </p:sp>
      <p:sp>
        <p:nvSpPr>
          <p:cNvPr id="5" name="Contents Text"/>
          <p:cNvSpPr>
            <a:spLocks noGrp="1"/>
          </p:cNvSpPr>
          <p:nvPr>
            <p:ph type="body" sz="quarter" idx="10" hasCustomPrompt="1"/>
            <p:custDataLst>
              <p:tags r:id="rId6"/>
            </p:custDataLst>
          </p:nvPr>
        </p:nvSpPr>
        <p:spPr>
          <a:xfrm>
            <a:off x="733530" y="1928813"/>
            <a:ext cx="8540645" cy="3010183"/>
          </a:xfrm>
        </p:spPr>
        <p:txBody>
          <a:bodyPr>
            <a:spAutoFit/>
          </a:bodyPr>
          <a:lstStyle>
            <a:lvl1pPr marL="360000" indent="-360000">
              <a:spcBef>
                <a:spcPts val="2000"/>
              </a:spcBef>
              <a:tabLst>
                <a:tab pos="8521700" algn="r"/>
              </a:tabLst>
              <a:defRPr>
                <a:solidFill>
                  <a:schemeClr val="tx1"/>
                </a:solidFill>
                <a:latin typeface="+mn-lt"/>
                <a:cs typeface="Arial" pitchFamily="34" charset="0"/>
              </a:defRPr>
            </a:lvl1pPr>
            <a:lvl2pPr marL="720000" indent="-360000">
              <a:spcBef>
                <a:spcPts val="600"/>
              </a:spcBef>
              <a:buNone/>
              <a:tabLst>
                <a:tab pos="8521700" algn="r"/>
              </a:tabLst>
              <a:defRPr b="0">
                <a:solidFill>
                  <a:schemeClr val="tx1"/>
                </a:solidFill>
              </a:defRPr>
            </a:lvl2pPr>
            <a:lvl3pPr marL="1260000" indent="-540000">
              <a:spcBef>
                <a:spcPts val="0"/>
              </a:spcBef>
              <a:buNone/>
              <a:tabLst>
                <a:tab pos="8521700" algn="r"/>
              </a:tabLst>
              <a:defRPr>
                <a:solidFill>
                  <a:schemeClr val="tx1"/>
                </a:solidFill>
              </a:defRPr>
            </a:lvl3pPr>
            <a:lvl4pPr marL="1255713" indent="-534988">
              <a:buNone/>
              <a:tabLst>
                <a:tab pos="8521700" algn="r"/>
              </a:tabLst>
              <a:defRPr/>
            </a:lvl4pPr>
            <a:lvl5pPr>
              <a:buNone/>
              <a:defRPr/>
            </a:lvl5pPr>
          </a:lstStyle>
          <a:p>
            <a:pPr lvl="0"/>
            <a:r>
              <a:rPr lang="en-US" dirty="0" smtClean="0"/>
              <a:t>A.	xxx	xx</a:t>
            </a:r>
          </a:p>
          <a:p>
            <a:pPr lvl="0"/>
            <a:r>
              <a:rPr lang="en-US" dirty="0" smtClean="0"/>
              <a:t>B.	xxx	xx</a:t>
            </a:r>
          </a:p>
          <a:p>
            <a:pPr lvl="1"/>
            <a:r>
              <a:rPr lang="en-US" dirty="0" smtClean="0"/>
              <a:t>1.	xxx	xx</a:t>
            </a:r>
          </a:p>
          <a:p>
            <a:pPr lvl="1"/>
            <a:r>
              <a:rPr lang="en-US" dirty="0" smtClean="0"/>
              <a:t>2.	xxx	xx</a:t>
            </a:r>
          </a:p>
          <a:p>
            <a:pPr lvl="2"/>
            <a:r>
              <a:rPr lang="en-US" dirty="0" smtClean="0"/>
              <a:t>2.1	xxx	xx</a:t>
            </a:r>
          </a:p>
          <a:p>
            <a:pPr lvl="2"/>
            <a:r>
              <a:rPr lang="en-US" dirty="0" smtClean="0"/>
              <a:t>2.2	xxx	xx</a:t>
            </a:r>
          </a:p>
          <a:p>
            <a:pPr lvl="0"/>
            <a:r>
              <a:rPr lang="en-US" dirty="0" smtClean="0"/>
              <a:t>C.	xxx	xx</a:t>
            </a:r>
          </a:p>
          <a:p>
            <a:pPr lvl="1"/>
            <a:r>
              <a:rPr lang="en-US" dirty="0" smtClean="0"/>
              <a:t>1.	xxx	xx</a:t>
            </a:r>
          </a:p>
          <a:p>
            <a:pPr lvl="2"/>
            <a:r>
              <a:rPr lang="en-US" dirty="0" smtClean="0"/>
              <a:t>1.1	xxx	xx</a:t>
            </a:r>
          </a:p>
        </p:txBody>
      </p:sp>
      <p:sp>
        <p:nvSpPr>
          <p:cNvPr id="10" name="Contents Title"/>
          <p:cNvSpPr txBox="1">
            <a:spLocks/>
          </p:cNvSpPr>
          <p:nvPr>
            <p:custDataLst>
              <p:tags r:id="rId7"/>
            </p:custDataLst>
          </p:nvPr>
        </p:nvSpPr>
        <p:spPr>
          <a:xfrm>
            <a:off x="733530" y="939600"/>
            <a:ext cx="8543819" cy="30053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24875" algn="r"/>
              </a:tabLst>
              <a:defRPr/>
            </a:pPr>
            <a:r>
              <a:rPr kumimoji="0" lang="en-US" altLang="de-DE" sz="2100" b="1" i="0" u="none" strike="noStrike" kern="1200" cap="none" spc="0" normalizeH="0" baseline="0" noProof="0" dirty="0" smtClean="0">
                <a:ln>
                  <a:noFill/>
                </a:ln>
                <a:solidFill>
                  <a:schemeClr val="bg1"/>
                </a:solidFill>
                <a:effectLst/>
                <a:uLnTx/>
                <a:uFillTx/>
                <a:latin typeface="+mj-lt"/>
                <a:ea typeface="+mj-ea"/>
                <a:cs typeface="Arial" pitchFamily="34" charset="0"/>
              </a:rPr>
              <a:t>Agenda</a:t>
            </a:r>
            <a:endParaRPr kumimoji="0" lang="en-US" altLang="de-DE" sz="2100" b="1" i="0" u="none" strike="noStrike" kern="1200" cap="none" spc="0" normalizeH="0" baseline="0" noProof="0" dirty="0">
              <a:ln>
                <a:noFill/>
              </a:ln>
              <a:solidFill>
                <a:schemeClr val="bg1"/>
              </a:solidFill>
              <a:effectLst/>
              <a:uLnTx/>
              <a:uFillTx/>
              <a:latin typeface="+mj-lt"/>
              <a:ea typeface="+mj-ea"/>
              <a:cs typeface="Arial" pitchFamily="34" charset="0"/>
            </a:endParaRPr>
          </a:p>
        </p:txBody>
      </p:sp>
      <p:pic>
        <p:nvPicPr>
          <p:cNvPr id="20" name="Picture 6" descr="D:\Users\christine_schnaus\Pictures\templates\Picture46.png"/>
          <p:cNvPicPr>
            <a:picLocks noChangeAspect="1" noChangeArrowheads="1"/>
          </p:cNvPicPr>
          <p:nvPr>
            <p:custDataLst>
              <p:tags r:id="rId8"/>
            </p:custDataLst>
          </p:nvPr>
        </p:nvPicPr>
        <p:blipFill>
          <a:blip r:embed="rId13" cstate="print"/>
          <a:srcRect/>
          <a:stretch>
            <a:fillRect/>
          </a:stretch>
        </p:blipFill>
        <p:spPr bwMode="auto">
          <a:xfrm>
            <a:off x="9935028" y="-84138"/>
            <a:ext cx="2541588" cy="6942138"/>
          </a:xfrm>
          <a:prstGeom prst="rect">
            <a:avLst/>
          </a:prstGeom>
          <a:noFill/>
        </p:spPr>
      </p:pic>
      <p:pic>
        <p:nvPicPr>
          <p:cNvPr id="12" name="Picture 27"/>
          <p:cNvPicPr>
            <a:picLocks noChangeAspect="1" noChangeArrowheads="1"/>
          </p:cNvPicPr>
          <p:nvPr userDrawn="1">
            <p:custDataLst>
              <p:tags r:id="rId9"/>
            </p:custDataLst>
          </p:nvPr>
        </p:nvPicPr>
        <p:blipFill>
          <a:blip r:embed="rId14" cstate="print">
            <a:clrChange>
              <a:clrFrom>
                <a:srgbClr val="FFFFFF"/>
              </a:clrFrom>
              <a:clrTo>
                <a:srgbClr val="FFFFFF">
                  <a:alpha val="0"/>
                </a:srgbClr>
              </a:clrTo>
            </a:clrChange>
          </a:blip>
          <a:srcRect/>
          <a:stretch>
            <a:fillRect/>
          </a:stretch>
        </p:blipFill>
        <p:spPr bwMode="auto">
          <a:xfrm>
            <a:off x="8256437" y="129503"/>
            <a:ext cx="1019175" cy="592137"/>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561" name="think-cell Slide" r:id="rId15" imgW="360" imgH="360" progId="TCLayout.ActiveDocument.1">
                  <p:embed/>
                </p:oleObj>
              </mc:Choice>
              <mc:Fallback>
                <p:oleObj name="think-cell Slide" r:id="rId15" imgW="360" imgH="360" progId="TCLayout.ActiveDocument.1">
                  <p:embed/>
                  <p:pic>
                    <p:nvPicPr>
                      <p:cNvPr id="0"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14" name="Footer Placeholder"/>
          <p:cNvSpPr>
            <a:spLocks noGrp="1"/>
          </p:cNvSpPr>
          <p:nvPr>
            <p:ph type="ftr" sz="quarter" idx="10"/>
            <p:custDataLst>
              <p:tags r:id="rId4"/>
            </p:custDataLst>
          </p:nvPr>
        </p:nvSpPr>
        <p:spPr>
          <a:xfrm>
            <a:off x="8499475" y="-78403"/>
            <a:ext cx="1262063" cy="30778"/>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smtClean="0">
                <a:solidFill>
                  <a:srgbClr val="FFFFFF"/>
                </a:solidFill>
                <a:latin typeface="+mn-lt"/>
                <a:ea typeface="+mn-ea"/>
                <a:cs typeface="Arial" pitchFamily="34" charset="0"/>
              </a:defRPr>
            </a:lvl1pPr>
          </a:lstStyle>
          <a:p>
            <a:endParaRPr lang="en-US" dirty="0"/>
          </a:p>
        </p:txBody>
      </p:sp>
      <p:pic>
        <p:nvPicPr>
          <p:cNvPr id="22" name="Picture 4" descr="D:\Users\christine_schnaus\Pictures\templates\Picture44.png"/>
          <p:cNvPicPr>
            <a:picLocks noChangeAspect="1" noChangeArrowheads="1"/>
          </p:cNvPicPr>
          <p:nvPr>
            <p:custDataLst>
              <p:tags r:id="rId5"/>
            </p:custDataLst>
          </p:nvPr>
        </p:nvPicPr>
        <p:blipFill>
          <a:blip r:embed="rId17" cstate="print"/>
          <a:srcRect/>
          <a:stretch>
            <a:fillRect/>
          </a:stretch>
        </p:blipFill>
        <p:spPr bwMode="auto">
          <a:xfrm>
            <a:off x="9935028" y="-79376"/>
            <a:ext cx="2541588" cy="6937376"/>
          </a:xfrm>
          <a:prstGeom prst="rect">
            <a:avLst/>
          </a:prstGeom>
          <a:noFill/>
        </p:spPr>
      </p:pic>
      <p:grpSp>
        <p:nvGrpSpPr>
          <p:cNvPr id="2" name="Position Lines"/>
          <p:cNvGrpSpPr/>
          <p:nvPr>
            <p:custDataLst>
              <p:tags r:id="rId6"/>
            </p:custDataLst>
          </p:nvPr>
        </p:nvGrpSpPr>
        <p:grpSpPr>
          <a:xfrm>
            <a:off x="740750" y="6886575"/>
            <a:ext cx="483250" cy="72000"/>
            <a:chOff x="740750" y="6858000"/>
            <a:chExt cx="483250" cy="72000"/>
          </a:xfrm>
        </p:grpSpPr>
        <p:sp>
          <p:nvSpPr>
            <p:cNvPr id="44" name="Line"/>
            <p:cNvSpPr>
              <a:spLocks noChangeShapeType="1"/>
            </p:cNvSpPr>
            <p:nvPr>
              <p:custDataLst>
                <p:tags r:id="rId12"/>
              </p:custDataLst>
            </p:nvPr>
          </p:nvSpPr>
          <p:spPr bwMode="auto">
            <a:xfrm>
              <a:off x="740750" y="6858000"/>
              <a:ext cx="0" cy="72000"/>
            </a:xfrm>
            <a:prstGeom prst="line">
              <a:avLst/>
            </a:prstGeom>
            <a:noFill/>
            <a:ln w="15875" cmpd="sng">
              <a:solidFill>
                <a:schemeClr val="accent6"/>
              </a:solidFill>
              <a:round/>
              <a:headEnd/>
              <a:tailEnd/>
            </a:ln>
            <a:effectLst/>
          </p:spPr>
          <p:txBody>
            <a:bodyPr/>
            <a:lstStyle/>
            <a:p>
              <a:endParaRPr lang="en-US" noProof="0" dirty="0"/>
            </a:p>
          </p:txBody>
        </p:sp>
        <p:sp>
          <p:nvSpPr>
            <p:cNvPr id="46" name="Line"/>
            <p:cNvSpPr>
              <a:spLocks noChangeShapeType="1"/>
            </p:cNvSpPr>
            <p:nvPr>
              <p:custDataLst>
                <p:tags r:id="rId13"/>
              </p:custDataLst>
            </p:nvPr>
          </p:nvSpPr>
          <p:spPr bwMode="auto">
            <a:xfrm>
              <a:off x="1224000" y="6858000"/>
              <a:ext cx="0" cy="72000"/>
            </a:xfrm>
            <a:prstGeom prst="line">
              <a:avLst/>
            </a:prstGeom>
            <a:noFill/>
            <a:ln w="3175" cmpd="sng">
              <a:solidFill>
                <a:schemeClr val="accent6"/>
              </a:solidFill>
              <a:round/>
              <a:headEnd/>
              <a:tailEnd/>
            </a:ln>
            <a:effectLst/>
          </p:spPr>
          <p:txBody>
            <a:bodyPr/>
            <a:lstStyle/>
            <a:p>
              <a:endParaRPr lang="en-US" noProof="0" dirty="0"/>
            </a:p>
          </p:txBody>
        </p:sp>
      </p:grpSp>
      <p:sp>
        <p:nvSpPr>
          <p:cNvPr id="50" name="Line 6"/>
          <p:cNvSpPr>
            <a:spLocks noChangeShapeType="1"/>
          </p:cNvSpPr>
          <p:nvPr>
            <p:custDataLst>
              <p:tags r:id="rId7"/>
            </p:custDataLst>
          </p:nvPr>
        </p:nvSpPr>
        <p:spPr bwMode="auto">
          <a:xfrm>
            <a:off x="0" y="4448175"/>
            <a:ext cx="9906000" cy="0"/>
          </a:xfrm>
          <a:prstGeom prst="line">
            <a:avLst/>
          </a:prstGeom>
          <a:noFill/>
          <a:ln w="15875">
            <a:solidFill>
              <a:schemeClr val="bg1"/>
            </a:solidFill>
            <a:round/>
            <a:headEnd/>
            <a:tailEnd/>
          </a:ln>
          <a:effectLst/>
        </p:spPr>
        <p:txBody>
          <a:bodyPr lIns="0" tIns="0" rIns="0" bIns="0" anchor="ctr">
            <a:spAutoFit/>
          </a:bodyPr>
          <a:lstStyle/>
          <a:p>
            <a:endParaRPr lang="en-US" noProof="0" dirty="0"/>
          </a:p>
        </p:txBody>
      </p:sp>
      <p:sp>
        <p:nvSpPr>
          <p:cNvPr id="52" name="Line"/>
          <p:cNvSpPr>
            <a:spLocks noChangeShapeType="1"/>
          </p:cNvSpPr>
          <p:nvPr>
            <p:custDataLst>
              <p:tags r:id="rId8"/>
            </p:custDataLst>
          </p:nvPr>
        </p:nvSpPr>
        <p:spPr bwMode="auto">
          <a:xfrm>
            <a:off x="740750" y="0"/>
            <a:ext cx="0" cy="6867525"/>
          </a:xfrm>
          <a:prstGeom prst="line">
            <a:avLst/>
          </a:prstGeom>
          <a:noFill/>
          <a:ln w="15875">
            <a:solidFill>
              <a:schemeClr val="bg1"/>
            </a:solidFill>
            <a:round/>
            <a:headEnd/>
            <a:tailEnd/>
          </a:ln>
        </p:spPr>
        <p:txBody>
          <a:bodyPr/>
          <a:lstStyle/>
          <a:p>
            <a:endParaRPr lang="en-US" noProof="0" dirty="0"/>
          </a:p>
        </p:txBody>
      </p:sp>
      <p:sp>
        <p:nvSpPr>
          <p:cNvPr id="17" name="Slide Number"/>
          <p:cNvSpPr txBox="1">
            <a:spLocks noChangeArrowheads="1"/>
          </p:cNvSpPr>
          <p:nvPr>
            <p:custDataLst>
              <p:tags r:id="rId9"/>
            </p:custDataLst>
          </p:nvPr>
        </p:nvSpPr>
        <p:spPr bwMode="auto">
          <a:xfrm>
            <a:off x="9385300" y="6718300"/>
            <a:ext cx="141064"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0" smtClean="0">
                <a:ln>
                  <a:noFill/>
                </a:ln>
                <a:solidFill>
                  <a:schemeClr val="bg1"/>
                </a:solidFill>
                <a:effectLst/>
                <a:uLnTx/>
                <a:uFillTx/>
                <a:latin typeface="+mn-lt"/>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sz="9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20" name="Slide Number Line"/>
          <p:cNvSpPr>
            <a:spLocks noChangeShapeType="1"/>
          </p:cNvSpPr>
          <p:nvPr>
            <p:custDataLst>
              <p:tags r:id="rId10"/>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solidFill>
                <a:schemeClr val="tx1"/>
              </a:solidFill>
              <a:latin typeface="Arial" pitchFamily="34" charset="0"/>
              <a:cs typeface="Arial" pitchFamily="34" charset="0"/>
            </a:endParaRPr>
          </a:p>
        </p:txBody>
      </p:sp>
      <p:sp>
        <p:nvSpPr>
          <p:cNvPr id="45" name="Title 44"/>
          <p:cNvSpPr>
            <a:spLocks noGrp="1"/>
          </p:cNvSpPr>
          <p:nvPr>
            <p:ph type="title" hasCustomPrompt="1"/>
            <p:custDataLst>
              <p:tags r:id="rId11"/>
            </p:custDataLst>
          </p:nvPr>
        </p:nvSpPr>
        <p:spPr>
          <a:xfrm>
            <a:off x="1224000" y="3927097"/>
            <a:ext cx="7009200" cy="518641"/>
          </a:xfrm>
        </p:spPr>
        <p:txBody>
          <a:bodyPr bIns="216000" anchor="b" anchorCtr="0">
            <a:spAutoFit/>
          </a:bodyPr>
          <a:lstStyle>
            <a:lvl1pPr marL="561600" indent="-561600">
              <a:defRPr/>
            </a:lvl1pPr>
          </a:lstStyle>
          <a:p>
            <a:r>
              <a:rPr lang="en-US" dirty="0" smtClean="0"/>
              <a:t>A.    Click to edit text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st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826" name="think-cell Slide" r:id="rId7" imgW="360" imgH="360" progId="TCLayout.ActiveDocument.1">
                  <p:embed/>
                </p:oleObj>
              </mc:Choice>
              <mc:Fallback>
                <p:oleObj name="think-cell Slide" r:id="rId7" imgW="360" imgH="360" progId="TCLayout.ActiveDocument.1">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15" name="Footer Placeholder"/>
          <p:cNvSpPr>
            <a:spLocks noGrp="1"/>
          </p:cNvSpPr>
          <p:nvPr>
            <p:ph type="ftr" sz="quarter" idx="10"/>
            <p:custDataLst>
              <p:tags r:id="rId4"/>
            </p:custDataLst>
          </p:nvPr>
        </p:nvSpPr>
        <p:spPr>
          <a:xfrm>
            <a:off x="8499475" y="-78403"/>
            <a:ext cx="1262063" cy="30778"/>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smtClean="0">
                <a:solidFill>
                  <a:srgbClr val="FFFFFF"/>
                </a:solidFill>
                <a:latin typeface="+mn-lt"/>
                <a:ea typeface="+mn-ea"/>
                <a:cs typeface="Arial" pitchFamily="34" charset="0"/>
              </a:defRPr>
            </a:lvl1pPr>
          </a:lstStyle>
          <a:p>
            <a:endParaRPr lang="en-US" dirty="0"/>
          </a:p>
        </p:txBody>
      </p:sp>
      <p:pic>
        <p:nvPicPr>
          <p:cNvPr id="11" name="Picture 5" descr="D:\Users\christine_schnaus\Pictures\templates\Picture45.png"/>
          <p:cNvPicPr>
            <a:picLocks noChangeAspect="1" noChangeArrowheads="1"/>
          </p:cNvPicPr>
          <p:nvPr>
            <p:custDataLst>
              <p:tags r:id="rId5"/>
            </p:custDataLst>
          </p:nvPr>
        </p:nvPicPr>
        <p:blipFill>
          <a:blip r:embed="rId9" cstate="print"/>
          <a:srcRect/>
          <a:stretch>
            <a:fillRect/>
          </a:stretch>
        </p:blipFill>
        <p:spPr bwMode="auto">
          <a:xfrm>
            <a:off x="9935028" y="-79376"/>
            <a:ext cx="2541588" cy="693737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laimerPag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6635" name="think-cell Slide" r:id="rId8" imgW="360" imgH="360" progId="TCLayout.ActiveDocument.1">
                  <p:embed/>
                </p:oleObj>
              </mc:Choice>
              <mc:Fallback>
                <p:oleObj name="think-cell Slide" r:id="rId8" imgW="360" imgH="360" progId="TCLayout.ActiveDocument.1">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p:cNvSpPr>
            <a:spLocks noGrp="1"/>
          </p:cNvSpPr>
          <p:nvPr>
            <p:ph type="sldNum" sz="quarter" idx="11"/>
            <p:custDataLst>
              <p:tags r:id="rId3"/>
            </p:custDataLst>
          </p:nvPr>
        </p:nvSpPr>
        <p:spPr>
          <a:xfrm>
            <a:off x="9780588" y="-78403"/>
            <a:ext cx="119062" cy="30778"/>
          </a:xfrm>
          <a:prstGeom prst="rect">
            <a:avLst/>
          </a:prstGeom>
        </p:spPr>
        <p:txBody>
          <a:bodyPr vert="horz" wrap="square" lIns="0" tIns="0" rIns="0" bIns="0" rtlCol="0" anchor="ctr">
            <a:spAutoFit/>
          </a:bodyPr>
          <a:lstStyle>
            <a:lvl1pPr algn="r">
              <a:defRPr sz="200" b="0">
                <a:solidFill>
                  <a:srgbClr val="FFFFFF"/>
                </a:solidFill>
                <a:latin typeface="+mn-lt"/>
                <a:cs typeface="Arial" pitchFamily="34" charset="0"/>
              </a:defRPr>
            </a:lvl1pPr>
          </a:lstStyle>
          <a:p>
            <a:fld id="{01940DDA-0656-452C-A408-68789653BD9B}" type="slidenum">
              <a:rPr lang="en-US" smtClean="0"/>
              <a:pPr/>
              <a:t>‹N°›</a:t>
            </a:fld>
            <a:endParaRPr lang="en-US" dirty="0"/>
          </a:p>
        </p:txBody>
      </p:sp>
      <p:sp>
        <p:nvSpPr>
          <p:cNvPr id="8" name="Footer Placeholder"/>
          <p:cNvSpPr>
            <a:spLocks noGrp="1"/>
          </p:cNvSpPr>
          <p:nvPr>
            <p:ph type="ftr" sz="quarter" idx="10"/>
            <p:custDataLst>
              <p:tags r:id="rId4"/>
            </p:custDataLst>
          </p:nvPr>
        </p:nvSpPr>
        <p:spPr>
          <a:xfrm>
            <a:off x="8499475" y="-78403"/>
            <a:ext cx="1262063" cy="30778"/>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smtClean="0">
                <a:solidFill>
                  <a:srgbClr val="FFFFFF"/>
                </a:solidFill>
                <a:latin typeface="+mn-lt"/>
                <a:ea typeface="+mn-ea"/>
                <a:cs typeface="Arial" pitchFamily="34" charset="0"/>
              </a:defRPr>
            </a:lvl1pPr>
          </a:lstStyle>
          <a:p>
            <a:endParaRPr lang="en-US" dirty="0"/>
          </a:p>
        </p:txBody>
      </p:sp>
      <p:sp>
        <p:nvSpPr>
          <p:cNvPr id="11" name="Slide Number Line"/>
          <p:cNvSpPr>
            <a:spLocks noChangeShapeType="1"/>
          </p:cNvSpPr>
          <p:nvPr>
            <p:custDataLst>
              <p:tags r:id="rId5"/>
            </p:custDataLst>
          </p:nvPr>
        </p:nvSpPr>
        <p:spPr bwMode="auto">
          <a:xfrm>
            <a:off x="9269413" y="6734175"/>
            <a:ext cx="0" cy="123825"/>
          </a:xfrm>
          <a:prstGeom prst="line">
            <a:avLst/>
          </a:prstGeom>
          <a:noFill/>
          <a:ln w="9525">
            <a:solidFill>
              <a:schemeClr val="accent1"/>
            </a:solidFill>
            <a:round/>
            <a:headEnd/>
            <a:tailEnd/>
          </a:ln>
          <a:effectLst/>
        </p:spPr>
        <p:txBody>
          <a:bodyPr wrap="none" lIns="0" tIns="0" rIns="0" bIns="0" anchor="ctr">
            <a:spAutoFit/>
          </a:bodyPr>
          <a:lstStyle/>
          <a:p>
            <a:pPr>
              <a:defRPr/>
            </a:pPr>
            <a:endParaRPr lang="en-US" dirty="0">
              <a:latin typeface="Arial" pitchFamily="34" charset="0"/>
              <a:cs typeface="Arial" pitchFamily="34" charset="0"/>
            </a:endParaRPr>
          </a:p>
        </p:txBody>
      </p:sp>
      <p:sp>
        <p:nvSpPr>
          <p:cNvPr id="19" name="Rectangle 18"/>
          <p:cNvSpPr>
            <a:spLocks/>
          </p:cNvSpPr>
          <p:nvPr/>
        </p:nvSpPr>
        <p:spPr>
          <a:xfrm>
            <a:off x="0" y="3"/>
            <a:ext cx="9906000" cy="6182433"/>
          </a:xfrm>
          <a:prstGeom prst="rect">
            <a:avLst/>
          </a:prstGeom>
          <a:solidFill>
            <a:srgbClr val="FFFFFF"/>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pPr>
            <a:endParaRPr lang="en-US" sz="1300" b="0" dirty="0" smtClean="0">
              <a:solidFill>
                <a:schemeClr val="tx1"/>
              </a:solidFill>
              <a:cs typeface="Arial" pitchFamily="34" charset="0"/>
            </a:endParaRPr>
          </a:p>
        </p:txBody>
      </p:sp>
      <p:pic>
        <p:nvPicPr>
          <p:cNvPr id="16" name="Picture 6" descr="D:\Users\christine_schnaus\Pictures\templates\Picture46.png"/>
          <p:cNvPicPr>
            <a:picLocks noChangeAspect="1" noChangeArrowheads="1"/>
          </p:cNvPicPr>
          <p:nvPr>
            <p:custDataLst>
              <p:tags r:id="rId6"/>
            </p:custDataLst>
          </p:nvPr>
        </p:nvPicPr>
        <p:blipFill>
          <a:blip r:embed="rId10" cstate="print"/>
          <a:srcRect/>
          <a:stretch>
            <a:fillRect/>
          </a:stretch>
        </p:blipFill>
        <p:spPr bwMode="auto">
          <a:xfrm>
            <a:off x="9935028" y="-84138"/>
            <a:ext cx="2541588" cy="6942138"/>
          </a:xfrm>
          <a:prstGeom prst="rect">
            <a:avLst/>
          </a:prstGeom>
          <a:noFill/>
        </p:spPr>
      </p:pic>
      <p:pic>
        <p:nvPicPr>
          <p:cNvPr id="12" name="Image 9" descr="Macintosh HD:Users:fadwa:Desktop:Logo ANRT chef du gouvernement.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113" y="7938"/>
            <a:ext cx="1968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8139" name="think-cell Slide" r:id="rId9" imgW="360" imgH="360" progId="TCLayout.ActiveDocument.1">
                  <p:embed/>
                </p:oleObj>
              </mc:Choice>
              <mc:Fallback>
                <p:oleObj name="think-cell Slide" r:id="rId9" imgW="360" imgH="360" progId="TCLayout.ActiveDocument.1">
                  <p:embed/>
                  <p:pic>
                    <p:nvPicPr>
                      <p:cNvPr id="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s Title"/>
          <p:cNvSpPr txBox="1">
            <a:spLocks/>
          </p:cNvSpPr>
          <p:nvPr>
            <p:custDataLst>
              <p:tags r:id="rId3"/>
            </p:custDataLst>
          </p:nvPr>
        </p:nvSpPr>
        <p:spPr>
          <a:xfrm>
            <a:off x="733425" y="857250"/>
            <a:ext cx="8543925" cy="387350"/>
          </a:xfrm>
          <a:prstGeom prst="rect">
            <a:avLst/>
          </a:prstGeom>
          <a:noFill/>
          <a:ln w="9525">
            <a:noFill/>
            <a:miter lim="800000"/>
            <a:headEnd/>
            <a:tailEnd/>
          </a:ln>
        </p:spPr>
        <p:txBody>
          <a:bodyPr lIns="0" tIns="0" rIns="0" bIns="0">
            <a:spAutoFit/>
          </a:bodyPr>
          <a:lstStyle>
            <a:lvl1pPr algn="l">
              <a:lnSpc>
                <a:spcPct val="93000"/>
              </a:lnSpc>
              <a:defRPr/>
            </a:lvl1pPr>
          </a:lstStyle>
          <a:p>
            <a:pPr fontAlgn="auto">
              <a:spcAft>
                <a:spcPts val="0"/>
              </a:spcAft>
              <a:tabLst>
                <a:tab pos="8524875" algn="r"/>
              </a:tabLst>
              <a:defRPr/>
            </a:pPr>
            <a:r>
              <a:rPr lang="fr-FR" altLang="de-DE" sz="2700" b="0" dirty="0" smtClean="0">
                <a:solidFill>
                  <a:srgbClr val="FFFFFF"/>
                </a:solidFill>
                <a:latin typeface="Arial"/>
                <a:cs typeface="Arial" pitchFamily="34" charset="0"/>
                <a:sym typeface="Arial"/>
              </a:rPr>
              <a:t>Sommaire</a:t>
            </a:r>
            <a:r>
              <a:rPr lang="en-US" altLang="de-DE" sz="2700" b="0" dirty="0" smtClean="0">
                <a:solidFill>
                  <a:srgbClr val="FFFFFF"/>
                </a:solidFill>
                <a:latin typeface="Arial"/>
                <a:cs typeface="Arial" pitchFamily="34" charset="0"/>
                <a:sym typeface="Arial"/>
              </a:rPr>
              <a:t>	Page</a:t>
            </a:r>
            <a:endParaRPr lang="en-US" altLang="de-DE" sz="2700" b="0" dirty="0">
              <a:solidFill>
                <a:srgbClr val="FFFFFF"/>
              </a:solidFill>
              <a:latin typeface="Arial"/>
              <a:cs typeface="Arial" pitchFamily="34" charset="0"/>
              <a:sym typeface="Arial"/>
            </a:endParaRPr>
          </a:p>
        </p:txBody>
      </p:sp>
      <p:sp>
        <p:nvSpPr>
          <p:cNvPr id="5" name="Contents Text"/>
          <p:cNvSpPr>
            <a:spLocks noGrp="1"/>
          </p:cNvSpPr>
          <p:nvPr>
            <p:ph type="body" sz="quarter" idx="10"/>
            <p:custDataLst>
              <p:tags r:id="rId4"/>
            </p:custDataLst>
          </p:nvPr>
        </p:nvSpPr>
        <p:spPr>
          <a:xfrm>
            <a:off x="733530" y="1996521"/>
            <a:ext cx="8540645" cy="300531"/>
          </a:xfrm>
        </p:spPr>
        <p:txBody>
          <a:bodyPr/>
          <a:lstStyle>
            <a:lvl1pPr marL="360000" marR="0" indent="-360000" algn="l" defTabSz="914400" rtl="0" eaLnBrk="1" fontAlgn="auto" latinLnBrk="0" hangingPunct="1">
              <a:lnSpc>
                <a:spcPct val="93000"/>
              </a:lnSpc>
              <a:spcBef>
                <a:spcPts val="2000"/>
              </a:spcBef>
              <a:spcAft>
                <a:spcPts val="0"/>
              </a:spcAft>
              <a:buClrTx/>
              <a:buSzTx/>
              <a:buFont typeface="Arial" pitchFamily="34" charset="0"/>
              <a:buNone/>
              <a:tabLst>
                <a:tab pos="8521700" algn="r"/>
              </a:tabLst>
              <a:defRPr b="0" baseline="0">
                <a:solidFill>
                  <a:schemeClr val="tx1"/>
                </a:solidFill>
                <a:latin typeface="+mn-lt"/>
                <a:cs typeface="Arial" pitchFamily="34" charset="0"/>
              </a:defRPr>
            </a:lvl1pPr>
            <a:lvl2pPr marL="720000" indent="-360000">
              <a:spcBef>
                <a:spcPts val="600"/>
              </a:spcBef>
              <a:buNone/>
              <a:tabLst>
                <a:tab pos="8521700" algn="r"/>
              </a:tabLst>
              <a:defRPr b="0">
                <a:solidFill>
                  <a:schemeClr val="tx1"/>
                </a:solidFill>
              </a:defRPr>
            </a:lvl2pPr>
            <a:lvl3pPr marL="1260000" indent="-540000">
              <a:spcBef>
                <a:spcPts val="0"/>
              </a:spcBef>
              <a:buNone/>
              <a:tabLst>
                <a:tab pos="8521700" algn="r"/>
              </a:tabLst>
              <a:defRPr>
                <a:solidFill>
                  <a:schemeClr val="tx1"/>
                </a:solidFill>
              </a:defRPr>
            </a:lvl3pPr>
            <a:lvl4pPr marL="1255713" indent="-534988">
              <a:buNone/>
              <a:tabLst>
                <a:tab pos="8521700" algn="r"/>
              </a:tabLst>
              <a:defRPr/>
            </a:lvl4pPr>
            <a:lvl5pPr>
              <a:buNone/>
              <a:defRPr/>
            </a:lvl5pPr>
          </a:lstStyle>
          <a:p>
            <a:pPr lvl="0"/>
            <a:endParaRPr lang="fr-FR" noProof="0" dirty="0" smtClean="0"/>
          </a:p>
        </p:txBody>
      </p:sp>
      <p:sp>
        <p:nvSpPr>
          <p:cNvPr id="44" name="Slide Number Placeholder"/>
          <p:cNvSpPr>
            <a:spLocks noGrp="1"/>
          </p:cNvSpPr>
          <p:nvPr>
            <p:ph type="sldNum" sz="quarter" idx="11"/>
            <p:custDataLst>
              <p:tags r:id="rId5"/>
            </p:custDataLst>
          </p:nvPr>
        </p:nvSpPr>
        <p:spPr>
          <a:xfrm>
            <a:off x="9780588" y="-77788"/>
            <a:ext cx="119062" cy="30163"/>
          </a:xfrm>
          <a:prstGeom prst="rect">
            <a:avLst/>
          </a:prstGeom>
        </p:spPr>
        <p:txBody>
          <a:bodyPr vert="horz" wrap="square" lIns="0" tIns="0" rIns="0" bIns="0" rtlCol="0" anchor="ctr">
            <a:spAutoFit/>
          </a:bodyPr>
          <a:lstStyle>
            <a:lvl1pPr algn="r">
              <a:defRPr sz="200" b="0" smtClean="0">
                <a:solidFill>
                  <a:srgbClr val="FFFFFF"/>
                </a:solidFill>
                <a:latin typeface="+mn-lt"/>
                <a:cs typeface="Arial" pitchFamily="34" charset="0"/>
              </a:defRPr>
            </a:lvl1pPr>
          </a:lstStyle>
          <a:p>
            <a:pPr>
              <a:defRPr/>
            </a:pPr>
            <a:fld id="{DBAAFCA1-64E8-44DC-B765-38EE23688520}" type="slidenum">
              <a:rPr lang="en-US"/>
              <a:pPr>
                <a:defRPr/>
              </a:pPr>
              <a:t>‹N°›</a:t>
            </a:fld>
            <a:endParaRPr lang="en-US" dirty="0"/>
          </a:p>
        </p:txBody>
      </p:sp>
      <p:sp>
        <p:nvSpPr>
          <p:cNvPr id="45" name="Footer Placeholder"/>
          <p:cNvSpPr>
            <a:spLocks noGrp="1"/>
          </p:cNvSpPr>
          <p:nvPr>
            <p:ph type="ftr" sz="quarter" idx="12"/>
            <p:custDataLst>
              <p:tags r:id="rId6"/>
            </p:custDataLst>
          </p:nvPr>
        </p:nvSpPr>
        <p:spPr>
          <a:xfrm>
            <a:off x="8499475" y="-77788"/>
            <a:ext cx="1262063" cy="30163"/>
          </a:xfrm>
          <a:prstGeom prst="rect">
            <a:avLst/>
          </a:prstGeom>
        </p:spPr>
        <p:txBody>
          <a:bodyPr vert="horz" wrap="square" lIns="0" tIns="0" rIns="0" bIns="0" rtlCol="0" anchor="t" anchorCtr="0">
            <a:spAutoFit/>
          </a:bodyPr>
          <a:lstStyle>
            <a:lvl1pPr algn="r" rtl="0" fontAlgn="base">
              <a:lnSpc>
                <a:spcPct val="100000"/>
              </a:lnSpc>
              <a:spcBef>
                <a:spcPts val="0"/>
              </a:spcBef>
              <a:spcAft>
                <a:spcPct val="0"/>
              </a:spcAft>
              <a:defRPr lang="en-US" sz="200" b="0" kern="1200" dirty="0">
                <a:solidFill>
                  <a:srgbClr val="FFFFFF"/>
                </a:solidFill>
                <a:latin typeface="+mn-lt"/>
                <a:ea typeface="+mn-ea"/>
                <a:cs typeface="Arial" pitchFamily="34" charset="0"/>
              </a:defRPr>
            </a:lvl1pPr>
          </a:lstStyle>
          <a:p>
            <a:pPr>
              <a:defRPr/>
            </a:pPr>
            <a:endParaRPr dirty="0"/>
          </a:p>
        </p:txBody>
      </p:sp>
      <p:pic>
        <p:nvPicPr>
          <p:cNvPr id="13" name="Picture 27"/>
          <p:cNvPicPr>
            <a:picLocks noChangeAspect="1" noChangeArrowheads="1"/>
          </p:cNvPicPr>
          <p:nvPr userDrawn="1">
            <p:custDataLst>
              <p:tags r:id="rId7"/>
            </p:custDataLst>
          </p:nvPr>
        </p:nvPicPr>
        <p:blipFill>
          <a:blip r:embed="rId11" cstate="print">
            <a:clrChange>
              <a:clrFrom>
                <a:srgbClr val="FFFFFF"/>
              </a:clrFrom>
              <a:clrTo>
                <a:srgbClr val="FFFFFF">
                  <a:alpha val="0"/>
                </a:srgbClr>
              </a:clrTo>
            </a:clrChange>
          </a:blip>
          <a:srcRect/>
          <a:stretch>
            <a:fillRect/>
          </a:stretch>
        </p:blipFill>
        <p:spPr bwMode="auto">
          <a:xfrm>
            <a:off x="8256437" y="129503"/>
            <a:ext cx="1019175" cy="5921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4" name="Object 33"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614" name="think-cell Slide" r:id="rId23" imgW="360" imgH="360" progId="TCLayout.ActiveDocument.1">
                  <p:embed/>
                </p:oleObj>
              </mc:Choice>
              <mc:Fallback>
                <p:oleObj name="think-cell Slide" r:id="rId23" imgW="360" imgH="360" progId="TCLayout.ActiveDocument.1">
                  <p:embed/>
                  <p:pic>
                    <p:nvPicPr>
                      <p:cNvPr id="0" name="Picture 23"/>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p:cNvSpPr>
            <a:spLocks noGrp="1"/>
          </p:cNvSpPr>
          <p:nvPr>
            <p:ph type="body" idx="1"/>
            <p:custDataLst>
              <p:tags r:id="rId15"/>
            </p:custDataLst>
          </p:nvPr>
        </p:nvSpPr>
        <p:spPr>
          <a:xfrm>
            <a:off x="733425" y="1933200"/>
            <a:ext cx="8535988" cy="1203919"/>
          </a:xfrm>
          <a:prstGeom prst="rect">
            <a:avLst/>
          </a:prstGeom>
        </p:spPr>
        <p:txBody>
          <a:bodyPr vert="horz" lIns="0" tIns="0" rIns="0" bIns="0" rtlCol="0">
            <a:spAutoFit/>
          </a:body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endParaRPr lang="en-US" dirty="0"/>
          </a:p>
        </p:txBody>
      </p:sp>
      <p:sp>
        <p:nvSpPr>
          <p:cNvPr id="2" name="Title Placeholder"/>
          <p:cNvSpPr>
            <a:spLocks noGrp="1"/>
          </p:cNvSpPr>
          <p:nvPr>
            <p:ph type="title"/>
            <p:custDataLst>
              <p:tags r:id="rId16"/>
            </p:custDataLst>
          </p:nvPr>
        </p:nvSpPr>
        <p:spPr>
          <a:xfrm>
            <a:off x="733425" y="943200"/>
            <a:ext cx="8535988" cy="60106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5" name="Formatted_text" hidden="1"/>
          <p:cNvSpPr txBox="1">
            <a:spLocks/>
          </p:cNvSpPr>
          <p:nvPr>
            <p:custDataLst>
              <p:tags r:id="rId17"/>
            </p:custDataLst>
          </p:nvPr>
        </p:nvSpPr>
        <p:spPr>
          <a:xfrm>
            <a:off x="738189" y="2411870"/>
            <a:ext cx="1800000" cy="923843"/>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de-DE" sz="1300" b="1" dirty="0" smtClean="0">
                <a:latin typeface="+mn-lt"/>
                <a:cs typeface="Arial" pitchFamily="34" charset="0"/>
              </a:rPr>
              <a:t>13 Point Text: Level 0</a:t>
            </a:r>
          </a:p>
          <a:p>
            <a:pPr marL="176188" lvl="1" indent="-176188">
              <a:lnSpc>
                <a:spcPct val="93000"/>
              </a:lnSpc>
              <a:spcBef>
                <a:spcPts val="800"/>
              </a:spcBef>
              <a:buClr>
                <a:schemeClr val="tx1"/>
              </a:buClr>
              <a:buSzPct val="100000"/>
              <a:buFont typeface="Arial"/>
              <a:buChar char="•"/>
            </a:pPr>
            <a:r>
              <a:rPr lang="de-DE" sz="1300" b="0" dirty="0" smtClean="0">
                <a:latin typeface="+mn-lt"/>
                <a:cs typeface="Arial" pitchFamily="34" charset="0"/>
              </a:rPr>
              <a:t>Level 1</a:t>
            </a:r>
          </a:p>
          <a:p>
            <a:pPr marL="368894" lvl="2" indent="-178941">
              <a:lnSpc>
                <a:spcPct val="93000"/>
              </a:lnSpc>
              <a:spcBef>
                <a:spcPts val="400"/>
              </a:spcBef>
              <a:buClr>
                <a:schemeClr val="tx1"/>
              </a:buClr>
              <a:buSzPct val="100000"/>
              <a:buFont typeface="Arial"/>
              <a:buChar char="–"/>
            </a:pPr>
            <a:r>
              <a:rPr lang="de-DE" sz="1300" b="0" dirty="0" smtClean="0">
                <a:latin typeface="+mn-lt"/>
                <a:cs typeface="Arial" pitchFamily="34" charset="0"/>
              </a:rPr>
              <a:t>Level 2</a:t>
            </a:r>
          </a:p>
          <a:p>
            <a:pPr marL="534071" lvl="3" indent="-154165">
              <a:lnSpc>
                <a:spcPct val="93000"/>
              </a:lnSpc>
              <a:spcBef>
                <a:spcPts val="200"/>
              </a:spcBef>
              <a:buClr>
                <a:schemeClr val="tx1"/>
              </a:buClr>
              <a:buSzPct val="100000"/>
              <a:buFont typeface="Arial"/>
              <a:buChar char="-"/>
            </a:pPr>
            <a:r>
              <a:rPr lang="de-DE" sz="1300" b="0" dirty="0" smtClean="0">
                <a:latin typeface="+mn-lt"/>
                <a:cs typeface="Arial" pitchFamily="34" charset="0"/>
              </a:rPr>
              <a:t>Level 3</a:t>
            </a:r>
          </a:p>
        </p:txBody>
      </p:sp>
      <p:sp>
        <p:nvSpPr>
          <p:cNvPr id="6" name="Source" hidden="1"/>
          <p:cNvSpPr txBox="1"/>
          <p:nvPr>
            <p:custDataLst>
              <p:tags r:id="rId18"/>
            </p:custDataLst>
          </p:nvPr>
        </p:nvSpPr>
        <p:spPr>
          <a:xfrm>
            <a:off x="738189" y="6710121"/>
            <a:ext cx="663643" cy="128818"/>
          </a:xfrm>
          <a:prstGeom prst="rect">
            <a:avLst/>
          </a:prstGeom>
          <a:noFill/>
          <a:ln w="9525">
            <a:noFill/>
          </a:ln>
        </p:spPr>
        <p:txBody>
          <a:bodyPr vert="horz" wrap="none" lIns="0" tIns="0" rIns="0" bIns="0" rtlCol="0" anchor="b" anchorCtr="0">
            <a:spAutoFit/>
          </a:bodyPr>
          <a:lstStyle/>
          <a:p>
            <a:pPr marL="466725" indent="-466725">
              <a:lnSpc>
                <a:spcPct val="93000"/>
              </a:lnSpc>
              <a:buClr>
                <a:schemeClr val="tx1"/>
              </a:buClr>
              <a:buSzPct val="100000"/>
            </a:pPr>
            <a:r>
              <a:rPr lang="de-DE" sz="900" b="0" dirty="0" smtClean="0">
                <a:solidFill>
                  <a:schemeClr val="bg1"/>
                </a:solidFill>
                <a:latin typeface="+mn-lt"/>
                <a:cs typeface="Arial" pitchFamily="34" charset="0"/>
              </a:rPr>
              <a:t>Source:	xxx</a:t>
            </a:r>
          </a:p>
        </p:txBody>
      </p:sp>
      <p:sp>
        <p:nvSpPr>
          <p:cNvPr id="7" name="Notes" hidden="1"/>
          <p:cNvSpPr txBox="1"/>
          <p:nvPr>
            <p:custDataLst>
              <p:tags r:id="rId19"/>
            </p:custDataLst>
          </p:nvPr>
        </p:nvSpPr>
        <p:spPr>
          <a:xfrm>
            <a:off x="738189" y="6417474"/>
            <a:ext cx="355867" cy="143116"/>
          </a:xfrm>
          <a:prstGeom prst="rect">
            <a:avLst/>
          </a:prstGeom>
          <a:noFill/>
          <a:ln w="9525">
            <a:noFill/>
          </a:ln>
        </p:spPr>
        <p:txBody>
          <a:bodyPr vert="horz" wrap="none" lIns="0" tIns="0" rIns="0" bIns="0" rtlCol="0" anchor="b" anchorCtr="0">
            <a:spAutoFit/>
          </a:bodyPr>
          <a:lstStyle/>
          <a:p>
            <a:pPr marL="161925" indent="-161925">
              <a:lnSpc>
                <a:spcPct val="93000"/>
              </a:lnSpc>
              <a:buClr>
                <a:schemeClr val="tx1"/>
              </a:buClr>
              <a:buSzPct val="100000"/>
            </a:pPr>
            <a:r>
              <a:rPr lang="de-DE" sz="1000" b="0" dirty="0" smtClean="0">
                <a:latin typeface="+mn-lt"/>
                <a:cs typeface="Arial" pitchFamily="34" charset="0"/>
              </a:rPr>
              <a:t>1)	xxx</a:t>
            </a:r>
          </a:p>
        </p:txBody>
      </p:sp>
      <p:grpSp>
        <p:nvGrpSpPr>
          <p:cNvPr id="4" name="Legend" hidden="1"/>
          <p:cNvGrpSpPr/>
          <p:nvPr>
            <p:custDataLst>
              <p:tags r:id="rId20"/>
            </p:custDataLst>
          </p:nvPr>
        </p:nvGrpSpPr>
        <p:grpSpPr>
          <a:xfrm>
            <a:off x="738189" y="6197440"/>
            <a:ext cx="721643" cy="144622"/>
            <a:chOff x="736600" y="6159340"/>
            <a:chExt cx="721643" cy="144622"/>
          </a:xfrm>
        </p:grpSpPr>
        <p:sp>
          <p:nvSpPr>
            <p:cNvPr id="9" name="LegendIcon"/>
            <p:cNvSpPr/>
            <p:nvPr/>
          </p:nvSpPr>
          <p:spPr>
            <a:xfrm>
              <a:off x="736600" y="6159500"/>
              <a:ext cx="215900" cy="144462"/>
            </a:xfrm>
            <a:prstGeom prst="rect">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pPr>
              <a:endParaRPr lang="de-DE" sz="1300" b="0" dirty="0" smtClean="0">
                <a:solidFill>
                  <a:schemeClr val="tx1"/>
                </a:solidFill>
                <a:cs typeface="Arial" pitchFamily="34" charset="0"/>
              </a:endParaRPr>
            </a:p>
          </p:txBody>
        </p:sp>
        <p:sp>
          <p:nvSpPr>
            <p:cNvPr id="10" name="LegendText"/>
            <p:cNvSpPr txBox="1"/>
            <p:nvPr/>
          </p:nvSpPr>
          <p:spPr>
            <a:xfrm>
              <a:off x="1035050" y="6159340"/>
              <a:ext cx="423193" cy="143116"/>
            </a:xfrm>
            <a:prstGeom prst="rect">
              <a:avLst/>
            </a:prstGeom>
            <a:noFill/>
            <a:ln w="9525">
              <a:noFill/>
            </a:ln>
          </p:spPr>
          <p:txBody>
            <a:bodyPr vert="horz" wrap="none" lIns="0" tIns="0" rIns="0" bIns="0" rtlCol="0" anchor="t" anchorCtr="0">
              <a:spAutoFit/>
            </a:bodyPr>
            <a:lstStyle/>
            <a:p>
              <a:pPr>
                <a:lnSpc>
                  <a:spcPct val="93000"/>
                </a:lnSpc>
                <a:buClr>
                  <a:schemeClr val="tx1"/>
                </a:buClr>
                <a:buSzPct val="100000"/>
              </a:pPr>
              <a:r>
                <a:rPr lang="de-DE" sz="1000" b="0" dirty="0" smtClean="0">
                  <a:latin typeface="+mn-lt"/>
                  <a:cs typeface="Arial" pitchFamily="34" charset="0"/>
                </a:rPr>
                <a:t>Legend</a:t>
              </a:r>
            </a:p>
          </p:txBody>
        </p:sp>
      </p:grpSp>
      <p:sp>
        <p:nvSpPr>
          <p:cNvPr id="11" name="Subtitle" hidden="1"/>
          <p:cNvSpPr txBox="1">
            <a:spLocks/>
          </p:cNvSpPr>
          <p:nvPr>
            <p:custDataLst>
              <p:tags r:id="rId21"/>
            </p:custDataLst>
          </p:nvPr>
        </p:nvSpPr>
        <p:spPr>
          <a:xfrm>
            <a:off x="738189" y="1940725"/>
            <a:ext cx="8530835" cy="243272"/>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de-DE" sz="1700" b="0" dirty="0" smtClean="0">
                <a:latin typeface="+mn-lt"/>
                <a:cs typeface="Arial" pitchFamily="34" charset="0"/>
              </a:rPr>
              <a:t>Subtitle</a:t>
            </a:r>
          </a:p>
        </p:txBody>
      </p:sp>
      <p:grpSp>
        <p:nvGrpSpPr>
          <p:cNvPr id="8" name="Drawing grid" hidden="1"/>
          <p:cNvGrpSpPr/>
          <p:nvPr>
            <p:custDataLst>
              <p:tags r:id="rId22"/>
            </p:custDataLst>
          </p:nvPr>
        </p:nvGrpSpPr>
        <p:grpSpPr>
          <a:xfrm>
            <a:off x="0" y="0"/>
            <a:ext cx="9906000" cy="6858000"/>
            <a:chOff x="0" y="0"/>
            <a:chExt cx="9906000" cy="6858000"/>
          </a:xfrm>
        </p:grpSpPr>
        <p:cxnSp>
          <p:nvCxnSpPr>
            <p:cNvPr id="14" name="!!!Do not delete!!!" hidden="1"/>
            <p:cNvCxnSpPr/>
            <p:nvPr/>
          </p:nvCxnSpPr>
          <p:spPr>
            <a:xfrm>
              <a:off x="0" y="1931986"/>
              <a:ext cx="9271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5" name="!!!Do not delete!!!" hidden="1"/>
            <p:cNvCxnSpPr/>
            <p:nvPr/>
          </p:nvCxnSpPr>
          <p:spPr>
            <a:xfrm>
              <a:off x="0" y="64166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6" name="!!!Do not delete!!!" hidden="1"/>
            <p:cNvCxnSpPr/>
            <p:nvPr/>
          </p:nvCxnSpPr>
          <p:spPr>
            <a:xfrm>
              <a:off x="0" y="5056187"/>
              <a:ext cx="7366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7" name="!!!Do not delete!!!" hidden="1"/>
            <p:cNvCxnSpPr/>
            <p:nvPr/>
          </p:nvCxnSpPr>
          <p:spPr>
            <a:xfrm>
              <a:off x="0" y="944743"/>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8" name="!!!Do not delete!!!" hidden="1"/>
            <p:cNvCxnSpPr/>
            <p:nvPr/>
          </p:nvCxnSpPr>
          <p:spPr>
            <a:xfrm>
              <a:off x="0" y="554037"/>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9" name="!!!Do not delete!!!" hidden="1"/>
            <p:cNvCxnSpPr/>
            <p:nvPr/>
          </p:nvCxnSpPr>
          <p:spPr>
            <a:xfrm>
              <a:off x="0" y="280986"/>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0" name="!!!Do not delete!!!" hidden="1"/>
            <p:cNvCxnSpPr/>
            <p:nvPr/>
          </p:nvCxnSpPr>
          <p:spPr>
            <a:xfrm>
              <a:off x="9271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1" name="!!!Do not delete!!!" hidden="1"/>
            <p:cNvCxnSpPr/>
            <p:nvPr/>
          </p:nvCxnSpPr>
          <p:spPr>
            <a:xfrm>
              <a:off x="812800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2" name="!!!Do not delete!!!" hidden="1"/>
            <p:cNvCxnSpPr/>
            <p:nvPr/>
          </p:nvCxnSpPr>
          <p:spPr>
            <a:xfrm>
              <a:off x="774065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3" name="!!!Do not delete!!!" hidden="1"/>
            <p:cNvCxnSpPr/>
            <p:nvPr/>
          </p:nvCxnSpPr>
          <p:spPr>
            <a:xfrm>
              <a:off x="1347787"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4" name="!!!Do not delete!!!" hidden="1"/>
            <p:cNvCxnSpPr/>
            <p:nvPr/>
          </p:nvCxnSpPr>
          <p:spPr>
            <a:xfrm>
              <a:off x="738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5" name="!!!Do not delete!!!" hidden="1"/>
            <p:cNvCxnSpPr/>
            <p:nvPr/>
          </p:nvCxnSpPr>
          <p:spPr>
            <a:xfrm>
              <a:off x="0" y="67087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6" name="!!!Do not delete!!!" hidden="1"/>
            <p:cNvCxnSpPr/>
            <p:nvPr/>
          </p:nvCxnSpPr>
          <p:spPr>
            <a:xfrm>
              <a:off x="0" y="757767"/>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7" name="!!!Do not delete!!!" hidden="1"/>
            <p:cNvCxnSpPr/>
            <p:nvPr/>
          </p:nvCxnSpPr>
          <p:spPr>
            <a:xfrm>
              <a:off x="0" y="1718032"/>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grpSp>
      <p:pic>
        <p:nvPicPr>
          <p:cNvPr id="29" name="Image 9" descr="Macintosh HD:Users:fadwa:Desktop:Logo ANRT chef du gouvernement.jp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1113" y="7938"/>
            <a:ext cx="1968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
          <p:cNvSpPr>
            <a:spLocks/>
          </p:cNvSpPr>
          <p:nvPr userDrawn="1"/>
        </p:nvSpPr>
        <p:spPr bwMode="auto">
          <a:xfrm>
            <a:off x="457200" y="6453188"/>
            <a:ext cx="8686800" cy="228600"/>
          </a:xfrm>
          <a:custGeom>
            <a:avLst/>
            <a:gdLst>
              <a:gd name="T0" fmla="*/ 2147483647 w 5472"/>
              <a:gd name="T1" fmla="*/ 0 h 144"/>
              <a:gd name="T2" fmla="*/ 0 w 5472"/>
              <a:gd name="T3" fmla="*/ 0 h 144"/>
              <a:gd name="T4" fmla="*/ 0 w 5472"/>
              <a:gd name="T5" fmla="*/ 2147483647 h 144"/>
              <a:gd name="T6" fmla="*/ 2147483647 w 5472"/>
              <a:gd name="T7" fmla="*/ 2147483647 h 144"/>
              <a:gd name="T8" fmla="*/ 2147483647 w 5472"/>
              <a:gd name="T9" fmla="*/ 2147483647 h 144"/>
              <a:gd name="T10" fmla="*/ 2147483647 w 5472"/>
              <a:gd name="T11" fmla="*/ 2147483647 h 144"/>
              <a:gd name="T12" fmla="*/ 2147483647 w 5472"/>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72" h="144">
                <a:moveTo>
                  <a:pt x="5472" y="0"/>
                </a:moveTo>
                <a:lnTo>
                  <a:pt x="0" y="0"/>
                </a:lnTo>
                <a:lnTo>
                  <a:pt x="0" y="144"/>
                </a:lnTo>
                <a:lnTo>
                  <a:pt x="1319" y="144"/>
                </a:lnTo>
                <a:lnTo>
                  <a:pt x="1457" y="49"/>
                </a:lnTo>
                <a:lnTo>
                  <a:pt x="5401" y="49"/>
                </a:lnTo>
                <a:lnTo>
                  <a:pt x="5472" y="0"/>
                </a:lnTo>
                <a:close/>
              </a:path>
            </a:pathLst>
          </a:custGeom>
          <a:solidFill>
            <a:srgbClr val="C0C0C0"/>
          </a:solidFill>
          <a:ln w="9525">
            <a:solidFill>
              <a:srgbClr val="808080"/>
            </a:solidFill>
            <a:round/>
            <a:headEnd/>
            <a:tailEnd/>
          </a:ln>
        </p:spPr>
        <p:txBody>
          <a:bodyPr/>
          <a:lstStyle/>
          <a:p>
            <a:endParaRPr lang="fr-FR" dirty="0"/>
          </a:p>
        </p:txBody>
      </p:sp>
      <p:sp>
        <p:nvSpPr>
          <p:cNvPr id="31" name="Rectangle 9"/>
          <p:cNvSpPr>
            <a:spLocks noChangeArrowheads="1"/>
          </p:cNvSpPr>
          <p:nvPr userDrawn="1"/>
        </p:nvSpPr>
        <p:spPr bwMode="auto">
          <a:xfrm>
            <a:off x="3779838" y="6511925"/>
            <a:ext cx="43211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defRPr/>
            </a:pPr>
            <a:r>
              <a:rPr lang="fr-FR" altLang="fr-FR" sz="1000" b="1" dirty="0" smtClean="0">
                <a:solidFill>
                  <a:srgbClr val="C00000"/>
                </a:solidFill>
                <a:latin typeface="Arial" charset="0"/>
              </a:rPr>
              <a:t>Atelier ANRT, UIT, ARGNET, Rabat les 4 et 5 mars 2014</a:t>
            </a:r>
          </a:p>
        </p:txBody>
      </p:sp>
      <p:sp>
        <p:nvSpPr>
          <p:cNvPr id="32" name="Text Box 10"/>
          <p:cNvSpPr txBox="1">
            <a:spLocks noChangeArrowheads="1"/>
          </p:cNvSpPr>
          <p:nvPr userDrawn="1"/>
        </p:nvSpPr>
        <p:spPr bwMode="auto">
          <a:xfrm>
            <a:off x="611188" y="6381750"/>
            <a:ext cx="18383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defTabSz="912813">
              <a:defRPr>
                <a:solidFill>
                  <a:schemeClr val="tx1"/>
                </a:solidFill>
                <a:latin typeface="Book Antiqua" pitchFamily="18" charset="0"/>
              </a:defRPr>
            </a:lvl1pPr>
            <a:lvl2pPr marL="742950" indent="-285750" defTabSz="912813">
              <a:defRPr>
                <a:solidFill>
                  <a:schemeClr val="tx1"/>
                </a:solidFill>
                <a:latin typeface="Book Antiqua" pitchFamily="18" charset="0"/>
              </a:defRPr>
            </a:lvl2pPr>
            <a:lvl3pPr marL="1143000" indent="-228600" defTabSz="912813">
              <a:defRPr>
                <a:solidFill>
                  <a:schemeClr val="tx1"/>
                </a:solidFill>
                <a:latin typeface="Book Antiqua" pitchFamily="18" charset="0"/>
              </a:defRPr>
            </a:lvl3pPr>
            <a:lvl4pPr marL="1600200" indent="-228600" defTabSz="912813">
              <a:defRPr>
                <a:solidFill>
                  <a:schemeClr val="tx1"/>
                </a:solidFill>
                <a:latin typeface="Book Antiqua" pitchFamily="18" charset="0"/>
              </a:defRPr>
            </a:lvl4pPr>
            <a:lvl5pPr marL="2057400" indent="-228600" defTabSz="912813">
              <a:defRPr>
                <a:solidFill>
                  <a:schemeClr val="tx1"/>
                </a:solidFill>
                <a:latin typeface="Book Antiqua" pitchFamily="18" charset="0"/>
              </a:defRPr>
            </a:lvl5pPr>
            <a:lvl6pPr marL="2514600" indent="-228600" defTabSz="912813" fontAlgn="base">
              <a:spcBef>
                <a:spcPct val="0"/>
              </a:spcBef>
              <a:spcAft>
                <a:spcPct val="0"/>
              </a:spcAft>
              <a:defRPr>
                <a:solidFill>
                  <a:schemeClr val="tx1"/>
                </a:solidFill>
                <a:latin typeface="Book Antiqua" pitchFamily="18" charset="0"/>
              </a:defRPr>
            </a:lvl6pPr>
            <a:lvl7pPr marL="2971800" indent="-228600" defTabSz="912813" fontAlgn="base">
              <a:spcBef>
                <a:spcPct val="0"/>
              </a:spcBef>
              <a:spcAft>
                <a:spcPct val="0"/>
              </a:spcAft>
              <a:defRPr>
                <a:solidFill>
                  <a:schemeClr val="tx1"/>
                </a:solidFill>
                <a:latin typeface="Book Antiqua" pitchFamily="18" charset="0"/>
              </a:defRPr>
            </a:lvl7pPr>
            <a:lvl8pPr marL="3429000" indent="-228600" defTabSz="912813" fontAlgn="base">
              <a:spcBef>
                <a:spcPct val="0"/>
              </a:spcBef>
              <a:spcAft>
                <a:spcPct val="0"/>
              </a:spcAft>
              <a:defRPr>
                <a:solidFill>
                  <a:schemeClr val="tx1"/>
                </a:solidFill>
                <a:latin typeface="Book Antiqua" pitchFamily="18" charset="0"/>
              </a:defRPr>
            </a:lvl8pPr>
            <a:lvl9pPr marL="3886200" indent="-228600" defTabSz="912813" fontAlgn="base">
              <a:spcBef>
                <a:spcPct val="0"/>
              </a:spcBef>
              <a:spcAft>
                <a:spcPct val="0"/>
              </a:spcAft>
              <a:defRPr>
                <a:solidFill>
                  <a:schemeClr val="tx1"/>
                </a:solidFill>
                <a:latin typeface="Book Antiqua" pitchFamily="18" charset="0"/>
              </a:defRPr>
            </a:lvl9pPr>
          </a:lstStyle>
          <a:p>
            <a:pPr eaLnBrk="0" hangingPunct="0">
              <a:spcBef>
                <a:spcPct val="50000"/>
              </a:spcBef>
              <a:defRPr/>
            </a:pPr>
            <a:r>
              <a:rPr lang="fr-FR" sz="1500" b="1" dirty="0" smtClean="0">
                <a:solidFill>
                  <a:srgbClr val="0560E5"/>
                </a:solidFill>
                <a:latin typeface="Arial" charset="0"/>
              </a:rPr>
              <a:t>www.anrt.ma</a:t>
            </a:r>
          </a:p>
        </p:txBody>
      </p:sp>
      <p:sp>
        <p:nvSpPr>
          <p:cNvPr id="33" name="Rectangle 7"/>
          <p:cNvSpPr>
            <a:spLocks noChangeArrowheads="1"/>
          </p:cNvSpPr>
          <p:nvPr userDrawn="1"/>
        </p:nvSpPr>
        <p:spPr bwMode="auto">
          <a:xfrm>
            <a:off x="8353425" y="6523038"/>
            <a:ext cx="4540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lstStyle>
            <a:lvl1pPr defTabSz="912813" eaLnBrk="0" hangingPunct="0">
              <a:defRPr>
                <a:solidFill>
                  <a:schemeClr val="tx1"/>
                </a:solidFill>
                <a:latin typeface="Book Antiqua" pitchFamily="18" charset="0"/>
                <a:cs typeface="Arial" charset="0"/>
              </a:defRPr>
            </a:lvl1pPr>
            <a:lvl2pPr marL="742950" indent="-285750" defTabSz="912813" eaLnBrk="0" hangingPunct="0">
              <a:defRPr>
                <a:solidFill>
                  <a:schemeClr val="tx1"/>
                </a:solidFill>
                <a:latin typeface="Book Antiqua" pitchFamily="18" charset="0"/>
                <a:cs typeface="Arial" charset="0"/>
              </a:defRPr>
            </a:lvl2pPr>
            <a:lvl3pPr marL="1143000" indent="-228600" defTabSz="912813" eaLnBrk="0" hangingPunct="0">
              <a:defRPr>
                <a:solidFill>
                  <a:schemeClr val="tx1"/>
                </a:solidFill>
                <a:latin typeface="Book Antiqua" pitchFamily="18" charset="0"/>
                <a:cs typeface="Arial" charset="0"/>
              </a:defRPr>
            </a:lvl3pPr>
            <a:lvl4pPr marL="1600200" indent="-228600" defTabSz="912813" eaLnBrk="0" hangingPunct="0">
              <a:defRPr>
                <a:solidFill>
                  <a:schemeClr val="tx1"/>
                </a:solidFill>
                <a:latin typeface="Book Antiqua" pitchFamily="18" charset="0"/>
                <a:cs typeface="Arial" charset="0"/>
              </a:defRPr>
            </a:lvl4pPr>
            <a:lvl5pPr marL="2057400" indent="-228600" defTabSz="912813" eaLnBrk="0" hangingPunct="0">
              <a:defRPr>
                <a:solidFill>
                  <a:schemeClr val="tx1"/>
                </a:solidFill>
                <a:latin typeface="Book Antiqua" pitchFamily="18" charset="0"/>
                <a:cs typeface="Arial" charset="0"/>
              </a:defRPr>
            </a:lvl5pPr>
            <a:lvl6pPr marL="2514600" indent="-228600" defTabSz="912813" eaLnBrk="0" fontAlgn="base" hangingPunct="0">
              <a:spcBef>
                <a:spcPct val="0"/>
              </a:spcBef>
              <a:spcAft>
                <a:spcPct val="0"/>
              </a:spcAft>
              <a:defRPr>
                <a:solidFill>
                  <a:schemeClr val="tx1"/>
                </a:solidFill>
                <a:latin typeface="Book Antiqua" pitchFamily="18" charset="0"/>
                <a:cs typeface="Arial" charset="0"/>
              </a:defRPr>
            </a:lvl6pPr>
            <a:lvl7pPr marL="2971800" indent="-228600" defTabSz="912813" eaLnBrk="0" fontAlgn="base" hangingPunct="0">
              <a:spcBef>
                <a:spcPct val="0"/>
              </a:spcBef>
              <a:spcAft>
                <a:spcPct val="0"/>
              </a:spcAft>
              <a:defRPr>
                <a:solidFill>
                  <a:schemeClr val="tx1"/>
                </a:solidFill>
                <a:latin typeface="Book Antiqua" pitchFamily="18" charset="0"/>
                <a:cs typeface="Arial" charset="0"/>
              </a:defRPr>
            </a:lvl7pPr>
            <a:lvl8pPr marL="3429000" indent="-228600" defTabSz="912813" eaLnBrk="0" fontAlgn="base" hangingPunct="0">
              <a:spcBef>
                <a:spcPct val="0"/>
              </a:spcBef>
              <a:spcAft>
                <a:spcPct val="0"/>
              </a:spcAft>
              <a:defRPr>
                <a:solidFill>
                  <a:schemeClr val="tx1"/>
                </a:solidFill>
                <a:latin typeface="Book Antiqua" pitchFamily="18" charset="0"/>
                <a:cs typeface="Arial" charset="0"/>
              </a:defRPr>
            </a:lvl8pPr>
            <a:lvl9pPr marL="3886200" indent="-228600" defTabSz="912813" eaLnBrk="0" fontAlgn="base" hangingPunct="0">
              <a:spcBef>
                <a:spcPct val="0"/>
              </a:spcBef>
              <a:spcAft>
                <a:spcPct val="0"/>
              </a:spcAft>
              <a:defRPr>
                <a:solidFill>
                  <a:schemeClr val="tx1"/>
                </a:solidFill>
                <a:latin typeface="Book Antiqua" pitchFamily="18" charset="0"/>
                <a:cs typeface="Arial" charset="0"/>
              </a:defRPr>
            </a:lvl9pPr>
          </a:lstStyle>
          <a:p>
            <a:pPr algn="r">
              <a:defRPr/>
            </a:pPr>
            <a:fld id="{0446E1DF-094B-4141-B92E-5B52C0EFC3FA}" type="slidenum">
              <a:rPr lang="fr-FR" altLang="fr-FR" sz="900" b="1" smtClean="0">
                <a:solidFill>
                  <a:srgbClr val="C00000"/>
                </a:solidFill>
                <a:latin typeface="Arial" charset="0"/>
              </a:rPr>
              <a:pPr algn="r">
                <a:defRPr/>
              </a:pPr>
              <a:t>‹N°›</a:t>
            </a:fld>
            <a:endParaRPr lang="fr-FR" altLang="fr-FR" sz="900" b="1" dirty="0" smtClean="0">
              <a:solidFill>
                <a:srgbClr val="C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79" r:id="rId9"/>
    <p:sldLayoutId id="2147484480" r:id="rId10"/>
    <p:sldLayoutId id="2147484485" r:id="rId11"/>
  </p:sldLayoutIdLst>
  <p:timing>
    <p:tnLst>
      <p:par>
        <p:cTn id="1" dur="indefinite" restart="never" nodeType="tmRoot"/>
      </p:par>
    </p:tnLst>
  </p:timing>
  <p:hf sldNum="0" hdr="0" ftr="0" dt="0"/>
  <p:txStyles>
    <p:titleStyle>
      <a:lvl1pPr algn="l" defTabSz="914400" rtl="0" eaLnBrk="1" latinLnBrk="0" hangingPunct="1">
        <a:lnSpc>
          <a:spcPct val="93000"/>
        </a:lnSpc>
        <a:spcBef>
          <a:spcPct val="0"/>
        </a:spcBef>
        <a:buNone/>
        <a:defRPr sz="2100" b="1" kern="1200">
          <a:solidFill>
            <a:schemeClr val="bg1"/>
          </a:solidFill>
          <a:latin typeface="+mj-lt"/>
          <a:ea typeface="+mj-ea"/>
          <a:cs typeface="+mj-cs"/>
        </a:defRPr>
      </a:lvl1pPr>
    </p:titleStyle>
    <p:body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6" Type="http://schemas.openxmlformats.org/officeDocument/2006/relationships/tags" Target="../tags/tag89.xml"/><Relationship Id="rId21" Type="http://schemas.openxmlformats.org/officeDocument/2006/relationships/tags" Target="../tags/tag84.xml"/><Relationship Id="rId42" Type="http://schemas.openxmlformats.org/officeDocument/2006/relationships/tags" Target="../tags/tag105.xml"/><Relationship Id="rId47" Type="http://schemas.openxmlformats.org/officeDocument/2006/relationships/tags" Target="../tags/tag110.xml"/><Relationship Id="rId63" Type="http://schemas.openxmlformats.org/officeDocument/2006/relationships/tags" Target="../tags/tag126.xml"/><Relationship Id="rId68" Type="http://schemas.openxmlformats.org/officeDocument/2006/relationships/tags" Target="../tags/tag131.xml"/><Relationship Id="rId84" Type="http://schemas.openxmlformats.org/officeDocument/2006/relationships/oleObject" Target="../embeddings/oleObject12.bin"/><Relationship Id="rId89" Type="http://schemas.openxmlformats.org/officeDocument/2006/relationships/image" Target="../media/image13.emf"/><Relationship Id="rId16" Type="http://schemas.openxmlformats.org/officeDocument/2006/relationships/tags" Target="../tags/tag79.xml"/><Relationship Id="rId11" Type="http://schemas.openxmlformats.org/officeDocument/2006/relationships/tags" Target="../tags/tag74.xml"/><Relationship Id="rId32" Type="http://schemas.openxmlformats.org/officeDocument/2006/relationships/tags" Target="../tags/tag95.xml"/><Relationship Id="rId37" Type="http://schemas.openxmlformats.org/officeDocument/2006/relationships/tags" Target="../tags/tag100.xml"/><Relationship Id="rId53" Type="http://schemas.openxmlformats.org/officeDocument/2006/relationships/tags" Target="../tags/tag116.xml"/><Relationship Id="rId58" Type="http://schemas.openxmlformats.org/officeDocument/2006/relationships/tags" Target="../tags/tag121.xml"/><Relationship Id="rId74" Type="http://schemas.openxmlformats.org/officeDocument/2006/relationships/tags" Target="../tags/tag137.xml"/><Relationship Id="rId79" Type="http://schemas.openxmlformats.org/officeDocument/2006/relationships/tags" Target="../tags/tag142.xml"/><Relationship Id="rId5" Type="http://schemas.openxmlformats.org/officeDocument/2006/relationships/tags" Target="../tags/tag68.xml"/><Relationship Id="rId90" Type="http://schemas.openxmlformats.org/officeDocument/2006/relationships/oleObject" Target="../embeddings/oleObject15.bin"/><Relationship Id="rId22" Type="http://schemas.openxmlformats.org/officeDocument/2006/relationships/tags" Target="../tags/tag85.xml"/><Relationship Id="rId27" Type="http://schemas.openxmlformats.org/officeDocument/2006/relationships/tags" Target="../tags/tag90.xml"/><Relationship Id="rId43" Type="http://schemas.openxmlformats.org/officeDocument/2006/relationships/tags" Target="../tags/tag106.xml"/><Relationship Id="rId48" Type="http://schemas.openxmlformats.org/officeDocument/2006/relationships/tags" Target="../tags/tag111.xml"/><Relationship Id="rId64" Type="http://schemas.openxmlformats.org/officeDocument/2006/relationships/tags" Target="../tags/tag127.xml"/><Relationship Id="rId69" Type="http://schemas.openxmlformats.org/officeDocument/2006/relationships/tags" Target="../tags/tag132.xml"/><Relationship Id="rId8" Type="http://schemas.openxmlformats.org/officeDocument/2006/relationships/tags" Target="../tags/tag71.xml"/><Relationship Id="rId51" Type="http://schemas.openxmlformats.org/officeDocument/2006/relationships/tags" Target="../tags/tag114.xml"/><Relationship Id="rId72" Type="http://schemas.openxmlformats.org/officeDocument/2006/relationships/tags" Target="../tags/tag135.xml"/><Relationship Id="rId80" Type="http://schemas.openxmlformats.org/officeDocument/2006/relationships/tags" Target="../tags/tag143.xml"/><Relationship Id="rId85" Type="http://schemas.openxmlformats.org/officeDocument/2006/relationships/image" Target="../media/image11.emf"/><Relationship Id="rId93" Type="http://schemas.openxmlformats.org/officeDocument/2006/relationships/image" Target="../media/image15.emf"/><Relationship Id="rId3" Type="http://schemas.openxmlformats.org/officeDocument/2006/relationships/tags" Target="../tags/tag66.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6.xml"/><Relationship Id="rId38" Type="http://schemas.openxmlformats.org/officeDocument/2006/relationships/tags" Target="../tags/tag101.xml"/><Relationship Id="rId46" Type="http://schemas.openxmlformats.org/officeDocument/2006/relationships/tags" Target="../tags/tag109.xml"/><Relationship Id="rId59" Type="http://schemas.openxmlformats.org/officeDocument/2006/relationships/tags" Target="../tags/tag122.xml"/><Relationship Id="rId67" Type="http://schemas.openxmlformats.org/officeDocument/2006/relationships/tags" Target="../tags/tag130.xml"/><Relationship Id="rId20" Type="http://schemas.openxmlformats.org/officeDocument/2006/relationships/tags" Target="../tags/tag83.xml"/><Relationship Id="rId41" Type="http://schemas.openxmlformats.org/officeDocument/2006/relationships/tags" Target="../tags/tag104.xml"/><Relationship Id="rId54" Type="http://schemas.openxmlformats.org/officeDocument/2006/relationships/tags" Target="../tags/tag117.xml"/><Relationship Id="rId62" Type="http://schemas.openxmlformats.org/officeDocument/2006/relationships/tags" Target="../tags/tag125.xml"/><Relationship Id="rId70" Type="http://schemas.openxmlformats.org/officeDocument/2006/relationships/tags" Target="../tags/tag133.xml"/><Relationship Id="rId75" Type="http://schemas.openxmlformats.org/officeDocument/2006/relationships/tags" Target="../tags/tag138.xml"/><Relationship Id="rId83" Type="http://schemas.openxmlformats.org/officeDocument/2006/relationships/image" Target="../media/image10.emf"/><Relationship Id="rId88" Type="http://schemas.openxmlformats.org/officeDocument/2006/relationships/oleObject" Target="../embeddings/oleObject14.bin"/><Relationship Id="rId91" Type="http://schemas.openxmlformats.org/officeDocument/2006/relationships/image" Target="../media/image14.emf"/><Relationship Id="rId1" Type="http://schemas.openxmlformats.org/officeDocument/2006/relationships/vmlDrawing" Target="../drawings/vmlDrawing11.vml"/><Relationship Id="rId6" Type="http://schemas.openxmlformats.org/officeDocument/2006/relationships/tags" Target="../tags/tag69.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tags" Target="../tags/tag99.xml"/><Relationship Id="rId49" Type="http://schemas.openxmlformats.org/officeDocument/2006/relationships/tags" Target="../tags/tag112.xml"/><Relationship Id="rId57" Type="http://schemas.openxmlformats.org/officeDocument/2006/relationships/tags" Target="../tags/tag120.xml"/><Relationship Id="rId10" Type="http://schemas.openxmlformats.org/officeDocument/2006/relationships/tags" Target="../tags/tag73.xml"/><Relationship Id="rId31" Type="http://schemas.openxmlformats.org/officeDocument/2006/relationships/tags" Target="../tags/tag94.xml"/><Relationship Id="rId44" Type="http://schemas.openxmlformats.org/officeDocument/2006/relationships/tags" Target="../tags/tag107.xml"/><Relationship Id="rId52" Type="http://schemas.openxmlformats.org/officeDocument/2006/relationships/tags" Target="../tags/tag115.xml"/><Relationship Id="rId60" Type="http://schemas.openxmlformats.org/officeDocument/2006/relationships/tags" Target="../tags/tag123.xml"/><Relationship Id="rId65" Type="http://schemas.openxmlformats.org/officeDocument/2006/relationships/tags" Target="../tags/tag128.xml"/><Relationship Id="rId73" Type="http://schemas.openxmlformats.org/officeDocument/2006/relationships/tags" Target="../tags/tag136.xml"/><Relationship Id="rId78" Type="http://schemas.openxmlformats.org/officeDocument/2006/relationships/tags" Target="../tags/tag141.xml"/><Relationship Id="rId81" Type="http://schemas.openxmlformats.org/officeDocument/2006/relationships/slideLayout" Target="../slideLayouts/slideLayout2.xml"/><Relationship Id="rId86" Type="http://schemas.openxmlformats.org/officeDocument/2006/relationships/oleObject" Target="../embeddings/oleObject13.bin"/><Relationship Id="rId4" Type="http://schemas.openxmlformats.org/officeDocument/2006/relationships/tags" Target="../tags/tag67.xml"/><Relationship Id="rId9" Type="http://schemas.openxmlformats.org/officeDocument/2006/relationships/tags" Target="../tags/tag72.xml"/><Relationship Id="rId13" Type="http://schemas.openxmlformats.org/officeDocument/2006/relationships/tags" Target="../tags/tag76.xml"/><Relationship Id="rId18" Type="http://schemas.openxmlformats.org/officeDocument/2006/relationships/tags" Target="../tags/tag81.xml"/><Relationship Id="rId39" Type="http://schemas.openxmlformats.org/officeDocument/2006/relationships/tags" Target="../tags/tag102.xml"/><Relationship Id="rId34" Type="http://schemas.openxmlformats.org/officeDocument/2006/relationships/tags" Target="../tags/tag97.xml"/><Relationship Id="rId50" Type="http://schemas.openxmlformats.org/officeDocument/2006/relationships/tags" Target="../tags/tag113.xml"/><Relationship Id="rId55" Type="http://schemas.openxmlformats.org/officeDocument/2006/relationships/tags" Target="../tags/tag118.xml"/><Relationship Id="rId76" Type="http://schemas.openxmlformats.org/officeDocument/2006/relationships/tags" Target="../tags/tag139.xml"/><Relationship Id="rId7" Type="http://schemas.openxmlformats.org/officeDocument/2006/relationships/tags" Target="../tags/tag70.xml"/><Relationship Id="rId71" Type="http://schemas.openxmlformats.org/officeDocument/2006/relationships/tags" Target="../tags/tag134.xml"/><Relationship Id="rId92" Type="http://schemas.openxmlformats.org/officeDocument/2006/relationships/oleObject" Target="../embeddings/oleObject16.bin"/><Relationship Id="rId2" Type="http://schemas.openxmlformats.org/officeDocument/2006/relationships/tags" Target="../tags/tag65.xml"/><Relationship Id="rId29" Type="http://schemas.openxmlformats.org/officeDocument/2006/relationships/tags" Target="../tags/tag92.xml"/><Relationship Id="rId24" Type="http://schemas.openxmlformats.org/officeDocument/2006/relationships/tags" Target="../tags/tag87.xml"/><Relationship Id="rId40" Type="http://schemas.openxmlformats.org/officeDocument/2006/relationships/tags" Target="../tags/tag103.xml"/><Relationship Id="rId45" Type="http://schemas.openxmlformats.org/officeDocument/2006/relationships/tags" Target="../tags/tag108.xml"/><Relationship Id="rId66" Type="http://schemas.openxmlformats.org/officeDocument/2006/relationships/tags" Target="../tags/tag129.xml"/><Relationship Id="rId87" Type="http://schemas.openxmlformats.org/officeDocument/2006/relationships/image" Target="../media/image12.emf"/><Relationship Id="rId61" Type="http://schemas.openxmlformats.org/officeDocument/2006/relationships/tags" Target="../tags/tag124.xml"/><Relationship Id="rId82" Type="http://schemas.openxmlformats.org/officeDocument/2006/relationships/oleObject" Target="../embeddings/oleObject11.bin"/><Relationship Id="rId19" Type="http://schemas.openxmlformats.org/officeDocument/2006/relationships/tags" Target="../tags/tag82.xml"/><Relationship Id="rId14" Type="http://schemas.openxmlformats.org/officeDocument/2006/relationships/tags" Target="../tags/tag77.xml"/><Relationship Id="rId30" Type="http://schemas.openxmlformats.org/officeDocument/2006/relationships/tags" Target="../tags/tag93.xml"/><Relationship Id="rId35" Type="http://schemas.openxmlformats.org/officeDocument/2006/relationships/tags" Target="../tags/tag98.xml"/><Relationship Id="rId56" Type="http://schemas.openxmlformats.org/officeDocument/2006/relationships/tags" Target="../tags/tag119.xml"/><Relationship Id="rId77" Type="http://schemas.openxmlformats.org/officeDocument/2006/relationships/tags" Target="../tags/tag140.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45.xml"/><Relationship Id="rId7"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vmlDrawing" Target="../drawings/vmlDrawing12.v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hyperlink" Target="http://paidcontent.org/2012/07/31/pc50/" TargetMode="External"/><Relationship Id="rId4" Type="http://schemas.openxmlformats.org/officeDocument/2006/relationships/tags" Target="../tags/tag146.xml"/><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6.jpeg"/><Relationship Id="rId2" Type="http://schemas.openxmlformats.org/officeDocument/2006/relationships/tags" Target="../tags/tag149.xml"/><Relationship Id="rId1" Type="http://schemas.openxmlformats.org/officeDocument/2006/relationships/vmlDrawing" Target="../drawings/vmlDrawing13.vml"/><Relationship Id="rId6" Type="http://schemas.openxmlformats.org/officeDocument/2006/relationships/image" Target="../media/image10.emf"/><Relationship Id="rId5" Type="http://schemas.openxmlformats.org/officeDocument/2006/relationships/oleObject" Target="../embeddings/oleObject18.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3"/>
          <p:cNvSpPr>
            <a:spLocks noGrp="1" noChangeArrowheads="1"/>
          </p:cNvSpPr>
          <p:nvPr>
            <p:ph type="ctrTitle" idx="4294967295"/>
          </p:nvPr>
        </p:nvSpPr>
        <p:spPr>
          <a:xfrm>
            <a:off x="655089" y="3634154"/>
            <a:ext cx="8659239" cy="992107"/>
          </a:xfrm>
          <a:solidFill>
            <a:srgbClr val="C0C0C0"/>
          </a:solidFill>
        </p:spPr>
        <p:txBody>
          <a:bodyPr anchor="b"/>
          <a:lstStyle/>
          <a:p>
            <a:pPr algn="ctr"/>
            <a:r>
              <a:rPr lang="fr-FR" sz="3600" dirty="0" smtClean="0">
                <a:solidFill>
                  <a:srgbClr val="000099"/>
                </a:solidFill>
                <a:latin typeface="Century Gothic" panose="020B0502020202020204" pitchFamily="34" charset="0"/>
                <a:cs typeface="Arial" charset="0"/>
              </a:rPr>
              <a:t>Infrastructure et contenu haut débit</a:t>
            </a:r>
            <a:br>
              <a:rPr lang="fr-FR" sz="3600" dirty="0" smtClean="0">
                <a:solidFill>
                  <a:srgbClr val="000099"/>
                </a:solidFill>
                <a:latin typeface="Century Gothic" panose="020B0502020202020204" pitchFamily="34" charset="0"/>
                <a:cs typeface="Arial" charset="0"/>
              </a:rPr>
            </a:br>
            <a:endParaRPr lang="fr-FR" altLang="fr-FR" dirty="0" smtClean="0">
              <a:solidFill>
                <a:srgbClr val="C00000"/>
              </a:solidFill>
              <a:latin typeface="Century Gothic" panose="020B0502020202020204" pitchFamily="34" charset="0"/>
              <a:cs typeface="Arial" charset="0"/>
            </a:endParaRPr>
          </a:p>
        </p:txBody>
      </p:sp>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4226560" y="196532"/>
            <a:ext cx="1452880" cy="1255395"/>
          </a:xfrm>
          <a:prstGeom prst="rect">
            <a:avLst/>
          </a:prstGeom>
          <a:noFill/>
        </p:spPr>
      </p:pic>
      <p:pic>
        <p:nvPicPr>
          <p:cNvPr id="5" name="Image 4" descr="ITU logo-0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0723" y="334961"/>
            <a:ext cx="903605" cy="978535"/>
          </a:xfrm>
          <a:prstGeom prst="rect">
            <a:avLst/>
          </a:prstGeom>
          <a:noFill/>
          <a:ln>
            <a:noFill/>
          </a:ln>
        </p:spPr>
      </p:pic>
      <p:sp>
        <p:nvSpPr>
          <p:cNvPr id="2" name="Rectangle 1"/>
          <p:cNvSpPr/>
          <p:nvPr/>
        </p:nvSpPr>
        <p:spPr>
          <a:xfrm>
            <a:off x="506437" y="1732253"/>
            <a:ext cx="8807891" cy="1077218"/>
          </a:xfrm>
          <a:prstGeom prst="rect">
            <a:avLst/>
          </a:prstGeom>
        </p:spPr>
        <p:txBody>
          <a:bodyPr wrap="square">
            <a:spAutoFit/>
          </a:bodyPr>
          <a:lstStyle/>
          <a:p>
            <a:pPr algn="ctr"/>
            <a:r>
              <a:rPr lang="en-US" sz="1600" dirty="0">
                <a:latin typeface="Century Gothic" panose="020B0502020202020204" pitchFamily="34" charset="0"/>
              </a:rPr>
              <a:t>Workshop on Best practices for successfully implementing of Broadband network in the Arab region </a:t>
            </a:r>
            <a:endParaRPr lang="fr-FR" sz="1600" dirty="0">
              <a:latin typeface="Century Gothic" panose="020B0502020202020204" pitchFamily="34" charset="0"/>
            </a:endParaRPr>
          </a:p>
          <a:p>
            <a:pPr algn="ctr"/>
            <a:endParaRPr lang="en-US" sz="1600" dirty="0" smtClean="0">
              <a:latin typeface="Century Gothic" panose="020B0502020202020204" pitchFamily="34" charset="0"/>
            </a:endParaRPr>
          </a:p>
          <a:p>
            <a:pPr algn="ctr"/>
            <a:r>
              <a:rPr lang="en-US" sz="1600" dirty="0" smtClean="0">
                <a:latin typeface="Century Gothic" panose="020B0502020202020204" pitchFamily="34" charset="0"/>
              </a:rPr>
              <a:t>Rabat-Morocco</a:t>
            </a:r>
            <a:r>
              <a:rPr lang="en-US" sz="1600" dirty="0">
                <a:latin typeface="Century Gothic" panose="020B0502020202020204" pitchFamily="34" charset="0"/>
              </a:rPr>
              <a:t>, 4-5 March 2014</a:t>
            </a:r>
            <a:endParaRPr lang="fr-FR" sz="1600" dirty="0">
              <a:latin typeface="Century Gothic" panose="020B0502020202020204" pitchFamily="34" charset="0"/>
            </a:endParaRPr>
          </a:p>
        </p:txBody>
      </p:sp>
      <p:sp>
        <p:nvSpPr>
          <p:cNvPr id="6" name="ZoneTexte 5"/>
          <p:cNvSpPr txBox="1"/>
          <p:nvPr/>
        </p:nvSpPr>
        <p:spPr>
          <a:xfrm>
            <a:off x="2757268" y="5308210"/>
            <a:ext cx="6557060" cy="772904"/>
          </a:xfrm>
          <a:prstGeom prst="rect">
            <a:avLst/>
          </a:prstGeom>
        </p:spPr>
        <p:txBody>
          <a:bodyPr wrap="square" lIns="0" tIns="0" rIns="0" bIns="0" rtlCol="0">
            <a:spAutoFit/>
          </a:bodyPr>
          <a:lstStyle/>
          <a:p>
            <a:pPr algn="r">
              <a:lnSpc>
                <a:spcPct val="93000"/>
              </a:lnSpc>
              <a:spcBef>
                <a:spcPts val="0"/>
              </a:spcBef>
            </a:pPr>
            <a:r>
              <a:rPr lang="fr-FR" sz="1800" dirty="0" smtClean="0">
                <a:latin typeface="Century Gothic" panose="020B0502020202020204" pitchFamily="34" charset="0"/>
                <a:cs typeface="Arial" pitchFamily="34" charset="0"/>
              </a:rPr>
              <a:t>Said El Moustafid</a:t>
            </a:r>
          </a:p>
          <a:p>
            <a:pPr algn="r">
              <a:lnSpc>
                <a:spcPct val="93000"/>
              </a:lnSpc>
              <a:spcBef>
                <a:spcPts val="0"/>
              </a:spcBef>
            </a:pPr>
            <a:endParaRPr lang="fr-FR" sz="1800" dirty="0" smtClean="0">
              <a:latin typeface="Century Gothic" panose="020B0502020202020204" pitchFamily="34" charset="0"/>
              <a:cs typeface="Arial" pitchFamily="34" charset="0"/>
            </a:endParaRPr>
          </a:p>
          <a:p>
            <a:pPr algn="r">
              <a:lnSpc>
                <a:spcPct val="93000"/>
              </a:lnSpc>
              <a:spcBef>
                <a:spcPts val="0"/>
              </a:spcBef>
            </a:pPr>
            <a:r>
              <a:rPr lang="fr-FR" sz="1800" dirty="0" smtClean="0">
                <a:latin typeface="Century Gothic" panose="020B0502020202020204" pitchFamily="34" charset="0"/>
                <a:cs typeface="Arial" pitchFamily="34" charset="0"/>
              </a:rPr>
              <a:t>ANRT</a:t>
            </a:r>
          </a:p>
        </p:txBody>
      </p:sp>
    </p:spTree>
    <p:extLst>
      <p:ext uri="{BB962C8B-B14F-4D97-AF65-F5344CB8AC3E}">
        <p14:creationId xmlns:p14="http://schemas.microsoft.com/office/powerpoint/2010/main" val="10276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 et infrastructure</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2" y="2161825"/>
            <a:ext cx="9446399" cy="523220"/>
          </a:xfrm>
          <a:prstGeom prst="rect">
            <a:avLst/>
          </a:prstGeom>
          <a:noFill/>
          <a:ln w="9525">
            <a:noFill/>
            <a:miter lim="800000"/>
            <a:headEnd/>
            <a:tailEnd/>
          </a:ln>
        </p:spPr>
        <p:txBody>
          <a:bodyPr wrap="square">
            <a:spAutoFit/>
          </a:bodyPr>
          <a:lstStyle/>
          <a:p>
            <a:pPr algn="ctr">
              <a:defRPr/>
            </a:pPr>
            <a:r>
              <a:rPr lang="fr-FR" sz="1400" kern="0" dirty="0" smtClean="0">
                <a:solidFill>
                  <a:srgbClr val="000099"/>
                </a:solidFill>
                <a:latin typeface="Century Gothic" pitchFamily="34" charset="0"/>
                <a:ea typeface="굴림" pitchFamily="34" charset="-127"/>
              </a:rPr>
              <a:t>Le besoin en  bande passante par type d’application pour répondre aux nouvelles attentes des consommateurs augmente</a:t>
            </a: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pic>
        <p:nvPicPr>
          <p:cNvPr id="22896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07" y="2685045"/>
            <a:ext cx="8724612" cy="37485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232173" y="6160436"/>
            <a:ext cx="5377053" cy="186077"/>
          </a:xfrm>
          <a:prstGeom prst="rect">
            <a:avLst/>
          </a:prstGeom>
        </p:spPr>
        <p:txBody>
          <a:bodyPr wrap="square" lIns="0" tIns="0" rIns="0" bIns="0" rtlCol="0">
            <a:spAutoFit/>
          </a:bodyPr>
          <a:lstStyle/>
          <a:p>
            <a:pPr>
              <a:lnSpc>
                <a:spcPct val="93000"/>
              </a:lnSpc>
              <a:spcBef>
                <a:spcPts val="0"/>
              </a:spcBef>
            </a:pPr>
            <a:r>
              <a:rPr lang="fr-FR" sz="1300" b="0" dirty="0" smtClean="0">
                <a:latin typeface="+mn-lt"/>
                <a:cs typeface="Arial" pitchFamily="34" charset="0"/>
              </a:rPr>
              <a:t>Source : IDATE, 2012</a:t>
            </a:r>
          </a:p>
        </p:txBody>
      </p:sp>
      <p:sp>
        <p:nvSpPr>
          <p:cNvPr id="2" name="Rectangle 1"/>
          <p:cNvSpPr/>
          <p:nvPr/>
        </p:nvSpPr>
        <p:spPr>
          <a:xfrm>
            <a:off x="232173" y="1212754"/>
            <a:ext cx="9558941" cy="738664"/>
          </a:xfrm>
          <a:prstGeom prst="rect">
            <a:avLst/>
          </a:prstGeom>
        </p:spPr>
        <p:txBody>
          <a:bodyPr wrap="square">
            <a:spAutoFit/>
          </a:bodyPr>
          <a:lstStyle/>
          <a:p>
            <a:pPr marL="285750" indent="-285750" algn="just">
              <a:buFont typeface="Wingdings" panose="05000000000000000000" pitchFamily="2" charset="2"/>
              <a:buChar char="ü"/>
              <a:defRPr/>
            </a:pPr>
            <a:r>
              <a:rPr lang="fr-FR" sz="1400" kern="0" dirty="0">
                <a:solidFill>
                  <a:srgbClr val="FF0000"/>
                </a:solidFill>
                <a:latin typeface="Century Gothic" pitchFamily="34" charset="0"/>
                <a:ea typeface="굴림" pitchFamily="34" charset="-127"/>
              </a:rPr>
              <a:t>Les infrastructures de télécommunications haut débit favorisent le développement de l'industrie du contenu numérique </a:t>
            </a:r>
            <a:r>
              <a:rPr lang="fr-FR" sz="1400" kern="0" dirty="0">
                <a:solidFill>
                  <a:srgbClr val="000099"/>
                </a:solidFill>
                <a:latin typeface="Century Gothic" pitchFamily="34" charset="0"/>
                <a:ea typeface="굴림" pitchFamily="34" charset="-127"/>
              </a:rPr>
              <a:t>: l'accès à moindre coût à des vitesses de transmission élevées est nécessaire pour que la diffusion et l'utilisation du contenu et des applications numériques se généralisent</a:t>
            </a:r>
          </a:p>
        </p:txBody>
      </p:sp>
    </p:spTree>
    <p:extLst>
      <p:ext uri="{BB962C8B-B14F-4D97-AF65-F5344CB8AC3E}">
        <p14:creationId xmlns:p14="http://schemas.microsoft.com/office/powerpoint/2010/main" val="20987698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 et infrastructure</a:t>
            </a:r>
            <a:endParaRPr lang="fr-FR" altLang="fr-FR" sz="1600" b="1" i="1" dirty="0">
              <a:solidFill>
                <a:srgbClr val="0560E5"/>
              </a:solidFill>
              <a:latin typeface="Century Gothic" pitchFamily="34" charset="0"/>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grpSp>
        <p:nvGrpSpPr>
          <p:cNvPr id="17" name="Groupe 16"/>
          <p:cNvGrpSpPr/>
          <p:nvPr/>
        </p:nvGrpSpPr>
        <p:grpSpPr>
          <a:xfrm>
            <a:off x="187326" y="1391350"/>
            <a:ext cx="9233693" cy="4838480"/>
            <a:chOff x="0" y="1515598"/>
            <a:chExt cx="9361147" cy="4985805"/>
          </a:xfrm>
        </p:grpSpPr>
        <p:grpSp>
          <p:nvGrpSpPr>
            <p:cNvPr id="4" name="Groupe 3"/>
            <p:cNvGrpSpPr/>
            <p:nvPr/>
          </p:nvGrpSpPr>
          <p:grpSpPr>
            <a:xfrm>
              <a:off x="0" y="3929742"/>
              <a:ext cx="1970314" cy="1415143"/>
              <a:chOff x="1099457" y="4332514"/>
              <a:chExt cx="1970314" cy="1415143"/>
            </a:xfrm>
          </p:grpSpPr>
          <p:sp>
            <p:nvSpPr>
              <p:cNvPr id="2" name="Rectangle à coins arrondis 1"/>
              <p:cNvSpPr/>
              <p:nvPr/>
            </p:nvSpPr>
            <p:spPr>
              <a:xfrm rot="10800000">
                <a:off x="1099457" y="4332514"/>
                <a:ext cx="1970314" cy="1415143"/>
              </a:xfrm>
              <a:prstGeom prst="wedgeRoundRectCallout">
                <a:avLst>
                  <a:gd name="adj1" fmla="val -63927"/>
                  <a:gd name="adj2" fmla="val 91731"/>
                  <a:gd name="adj3" fmla="val 16667"/>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
            <p:nvSpPr>
              <p:cNvPr id="3" name="ZoneTexte 2"/>
              <p:cNvSpPr txBox="1"/>
              <p:nvPr/>
            </p:nvSpPr>
            <p:spPr>
              <a:xfrm>
                <a:off x="1230086" y="4595750"/>
                <a:ext cx="1741714" cy="1032383"/>
              </a:xfrm>
              <a:prstGeom prst="rect">
                <a:avLst/>
              </a:prstGeom>
            </p:spPr>
            <p:txBody>
              <a:bodyPr wrap="square" lIns="0" tIns="0" rIns="0" bIns="0" rtlCol="0">
                <a:spAutoFit/>
              </a:bodyPr>
              <a:lstStyle/>
              <a:p>
                <a:pPr>
                  <a:lnSpc>
                    <a:spcPct val="93000"/>
                  </a:lnSpc>
                  <a:spcBef>
                    <a:spcPts val="0"/>
                  </a:spcBef>
                </a:pPr>
                <a:r>
                  <a:rPr lang="fr-FR" sz="1400" kern="0" dirty="0">
                    <a:solidFill>
                      <a:srgbClr val="000099"/>
                    </a:solidFill>
                    <a:latin typeface="Century Gothic" pitchFamily="34" charset="0"/>
                    <a:ea typeface="굴림" pitchFamily="34" charset="-127"/>
                  </a:rPr>
                  <a:t>Le contenu créatif stimule l’utilisation et contribue au déploiement du haut débit </a:t>
                </a:r>
              </a:p>
            </p:txBody>
          </p:sp>
        </p:grpSp>
        <p:grpSp>
          <p:nvGrpSpPr>
            <p:cNvPr id="9" name="Groupe 8"/>
            <p:cNvGrpSpPr/>
            <p:nvPr/>
          </p:nvGrpSpPr>
          <p:grpSpPr>
            <a:xfrm>
              <a:off x="7032171" y="4693912"/>
              <a:ext cx="1970314" cy="1807491"/>
              <a:chOff x="1099457" y="4332513"/>
              <a:chExt cx="1970314" cy="1554328"/>
            </a:xfrm>
          </p:grpSpPr>
          <p:sp>
            <p:nvSpPr>
              <p:cNvPr id="10" name="Rectangle à coins arrondis 9"/>
              <p:cNvSpPr/>
              <p:nvPr/>
            </p:nvSpPr>
            <p:spPr>
              <a:xfrm rot="10800000">
                <a:off x="1099457" y="4332513"/>
                <a:ext cx="1970314" cy="1554328"/>
              </a:xfrm>
              <a:prstGeom prst="wedgeRoundRectCallout">
                <a:avLst>
                  <a:gd name="adj1" fmla="val 112346"/>
                  <a:gd name="adj2" fmla="val -8873"/>
                  <a:gd name="adj3" fmla="val 16667"/>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
            <p:nvSpPr>
              <p:cNvPr id="11" name="ZoneTexte 10"/>
              <p:cNvSpPr txBox="1"/>
              <p:nvPr/>
            </p:nvSpPr>
            <p:spPr>
              <a:xfrm>
                <a:off x="1213757" y="4389947"/>
                <a:ext cx="1856014" cy="1420454"/>
              </a:xfrm>
              <a:prstGeom prst="rect">
                <a:avLst/>
              </a:prstGeom>
            </p:spPr>
            <p:txBody>
              <a:bodyPr wrap="square" lIns="0" tIns="0" rIns="0" bIns="0" rtlCol="0">
                <a:spAutoFit/>
              </a:bodyPr>
              <a:lstStyle/>
              <a:p>
                <a:pPr>
                  <a:lnSpc>
                    <a:spcPct val="93000"/>
                  </a:lnSpc>
                  <a:spcBef>
                    <a:spcPts val="0"/>
                  </a:spcBef>
                </a:pPr>
                <a:r>
                  <a:rPr lang="fr-FR" sz="1400" kern="0" dirty="0">
                    <a:solidFill>
                      <a:srgbClr val="000099"/>
                    </a:solidFill>
                    <a:latin typeface="Century Gothic" pitchFamily="34" charset="0"/>
                    <a:ea typeface="굴림" pitchFamily="34" charset="-127"/>
                  </a:rPr>
                  <a:t>Les infrastructures pour le haut débit sont une condition préalable à l’utilisation et génèrent un marché pour les contenus et les services </a:t>
                </a:r>
              </a:p>
            </p:txBody>
          </p:sp>
        </p:grpSp>
        <p:grpSp>
          <p:nvGrpSpPr>
            <p:cNvPr id="12" name="Groupe 11"/>
            <p:cNvGrpSpPr/>
            <p:nvPr/>
          </p:nvGrpSpPr>
          <p:grpSpPr>
            <a:xfrm rot="10800000">
              <a:off x="7390833" y="1515598"/>
              <a:ext cx="1970314" cy="1415143"/>
              <a:chOff x="1099457" y="4332514"/>
              <a:chExt cx="1970314" cy="1415143"/>
            </a:xfrm>
          </p:grpSpPr>
          <p:sp>
            <p:nvSpPr>
              <p:cNvPr id="13" name="Rectangle à coins arrondis 12"/>
              <p:cNvSpPr/>
              <p:nvPr/>
            </p:nvSpPr>
            <p:spPr>
              <a:xfrm rot="10800000">
                <a:off x="1099457" y="4332514"/>
                <a:ext cx="1970314" cy="1415143"/>
              </a:xfrm>
              <a:prstGeom prst="wedgeRoundRectCallout">
                <a:avLst>
                  <a:gd name="adj1" fmla="val -77255"/>
                  <a:gd name="adj2" fmla="val 61614"/>
                  <a:gd name="adj3" fmla="val 16667"/>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
            <p:nvSpPr>
              <p:cNvPr id="14" name="ZoneTexte 13"/>
              <p:cNvSpPr txBox="1"/>
              <p:nvPr/>
            </p:nvSpPr>
            <p:spPr>
              <a:xfrm rot="10800000">
                <a:off x="1219203" y="4516104"/>
                <a:ext cx="1741714" cy="1032383"/>
              </a:xfrm>
              <a:prstGeom prst="rect">
                <a:avLst/>
              </a:prstGeom>
            </p:spPr>
            <p:txBody>
              <a:bodyPr wrap="square" lIns="0" tIns="0" rIns="0" bIns="0" rtlCol="0">
                <a:spAutoFit/>
              </a:bodyPr>
              <a:lstStyle/>
              <a:p>
                <a:pPr>
                  <a:lnSpc>
                    <a:spcPct val="93000"/>
                  </a:lnSpc>
                  <a:spcBef>
                    <a:spcPts val="0"/>
                  </a:spcBef>
                </a:pPr>
                <a:r>
                  <a:rPr lang="fr-FR" sz="1400" kern="0" dirty="0">
                    <a:solidFill>
                      <a:srgbClr val="000099"/>
                    </a:solidFill>
                    <a:latin typeface="Century Gothic" pitchFamily="34" charset="0"/>
                    <a:ea typeface="굴림" pitchFamily="34" charset="-127"/>
                  </a:rPr>
                  <a:t>Les compétences sont essentielles pour rentabiliser les investissements dans le haut débit </a:t>
                </a:r>
              </a:p>
            </p:txBody>
          </p:sp>
        </p:grpSp>
        <p:sp>
          <p:nvSpPr>
            <p:cNvPr id="18" name="Freeform 9"/>
            <p:cNvSpPr>
              <a:spLocks/>
            </p:cNvSpPr>
            <p:nvPr/>
          </p:nvSpPr>
          <p:spPr bwMode="auto">
            <a:xfrm>
              <a:off x="2877335" y="4384858"/>
              <a:ext cx="3265253" cy="1619993"/>
            </a:xfrm>
            <a:custGeom>
              <a:avLst/>
              <a:gdLst>
                <a:gd name="T0" fmla="*/ 854 w 1753"/>
                <a:gd name="T1" fmla="*/ 954 h 970"/>
                <a:gd name="T2" fmla="*/ 806 w 1753"/>
                <a:gd name="T3" fmla="*/ 945 h 970"/>
                <a:gd name="T4" fmla="*/ 769 w 1753"/>
                <a:gd name="T5" fmla="*/ 935 h 970"/>
                <a:gd name="T6" fmla="*/ 728 w 1753"/>
                <a:gd name="T7" fmla="*/ 924 h 970"/>
                <a:gd name="T8" fmla="*/ 690 w 1753"/>
                <a:gd name="T9" fmla="*/ 909 h 970"/>
                <a:gd name="T10" fmla="*/ 644 w 1753"/>
                <a:gd name="T11" fmla="*/ 890 h 970"/>
                <a:gd name="T12" fmla="*/ 601 w 1753"/>
                <a:gd name="T13" fmla="*/ 870 h 970"/>
                <a:gd name="T14" fmla="*/ 559 w 1753"/>
                <a:gd name="T15" fmla="*/ 848 h 970"/>
                <a:gd name="T16" fmla="*/ 523 w 1753"/>
                <a:gd name="T17" fmla="*/ 824 h 970"/>
                <a:gd name="T18" fmla="*/ 487 w 1753"/>
                <a:gd name="T19" fmla="*/ 800 h 970"/>
                <a:gd name="T20" fmla="*/ 447 w 1753"/>
                <a:gd name="T21" fmla="*/ 771 h 970"/>
                <a:gd name="T22" fmla="*/ 413 w 1753"/>
                <a:gd name="T23" fmla="*/ 743 h 970"/>
                <a:gd name="T24" fmla="*/ 360 w 1753"/>
                <a:gd name="T25" fmla="*/ 697 h 970"/>
                <a:gd name="T26" fmla="*/ 308 w 1753"/>
                <a:gd name="T27" fmla="*/ 640 h 970"/>
                <a:gd name="T28" fmla="*/ 270 w 1753"/>
                <a:gd name="T29" fmla="*/ 592 h 970"/>
                <a:gd name="T30" fmla="*/ 229 w 1753"/>
                <a:gd name="T31" fmla="*/ 537 h 970"/>
                <a:gd name="T32" fmla="*/ 189 w 1753"/>
                <a:gd name="T33" fmla="*/ 474 h 970"/>
                <a:gd name="T34" fmla="*/ 185 w 1753"/>
                <a:gd name="T35" fmla="*/ 0 h 970"/>
                <a:gd name="T36" fmla="*/ 583 w 1753"/>
                <a:gd name="T37" fmla="*/ 232 h 970"/>
                <a:gd name="T38" fmla="*/ 618 w 1753"/>
                <a:gd name="T39" fmla="*/ 280 h 970"/>
                <a:gd name="T40" fmla="*/ 654 w 1753"/>
                <a:gd name="T41" fmla="*/ 323 h 970"/>
                <a:gd name="T42" fmla="*/ 685 w 1753"/>
                <a:gd name="T43" fmla="*/ 357 h 970"/>
                <a:gd name="T44" fmla="*/ 723 w 1753"/>
                <a:gd name="T45" fmla="*/ 387 h 970"/>
                <a:gd name="T46" fmla="*/ 768 w 1753"/>
                <a:gd name="T47" fmla="*/ 418 h 970"/>
                <a:gd name="T48" fmla="*/ 810 w 1753"/>
                <a:gd name="T49" fmla="*/ 443 h 970"/>
                <a:gd name="T50" fmla="*/ 851 w 1753"/>
                <a:gd name="T51" fmla="*/ 459 h 970"/>
                <a:gd name="T52" fmla="*/ 900 w 1753"/>
                <a:gd name="T53" fmla="*/ 475 h 970"/>
                <a:gd name="T54" fmla="*/ 958 w 1753"/>
                <a:gd name="T55" fmla="*/ 482 h 970"/>
                <a:gd name="T56" fmla="*/ 1057 w 1753"/>
                <a:gd name="T57" fmla="*/ 486 h 970"/>
                <a:gd name="T58" fmla="*/ 1139 w 1753"/>
                <a:gd name="T59" fmla="*/ 470 h 970"/>
                <a:gd name="T60" fmla="*/ 1225 w 1753"/>
                <a:gd name="T61" fmla="*/ 438 h 970"/>
                <a:gd name="T62" fmla="*/ 1301 w 1753"/>
                <a:gd name="T63" fmla="*/ 393 h 970"/>
                <a:gd name="T64" fmla="*/ 1752 w 1753"/>
                <a:gd name="T65" fmla="*/ 612 h 970"/>
                <a:gd name="T66" fmla="*/ 1711 w 1753"/>
                <a:gd name="T67" fmla="*/ 658 h 970"/>
                <a:gd name="T68" fmla="*/ 1671 w 1753"/>
                <a:gd name="T69" fmla="*/ 699 h 970"/>
                <a:gd name="T70" fmla="*/ 1626 w 1753"/>
                <a:gd name="T71" fmla="*/ 740 h 970"/>
                <a:gd name="T72" fmla="*/ 1582 w 1753"/>
                <a:gd name="T73" fmla="*/ 775 h 970"/>
                <a:gd name="T74" fmla="*/ 1533 w 1753"/>
                <a:gd name="T75" fmla="*/ 810 h 970"/>
                <a:gd name="T76" fmla="*/ 1485 w 1753"/>
                <a:gd name="T77" fmla="*/ 840 h 970"/>
                <a:gd name="T78" fmla="*/ 1440 w 1753"/>
                <a:gd name="T79" fmla="*/ 866 h 970"/>
                <a:gd name="T80" fmla="*/ 1381 w 1753"/>
                <a:gd name="T81" fmla="*/ 893 h 970"/>
                <a:gd name="T82" fmla="*/ 1325 w 1753"/>
                <a:gd name="T83" fmla="*/ 915 h 970"/>
                <a:gd name="T84" fmla="*/ 1275 w 1753"/>
                <a:gd name="T85" fmla="*/ 933 h 970"/>
                <a:gd name="T86" fmla="*/ 1223 w 1753"/>
                <a:gd name="T87" fmla="*/ 947 h 970"/>
                <a:gd name="T88" fmla="*/ 1162 w 1753"/>
                <a:gd name="T89" fmla="*/ 958 h 970"/>
                <a:gd name="T90" fmla="*/ 1099 w 1753"/>
                <a:gd name="T91" fmla="*/ 966 h 970"/>
                <a:gd name="T92" fmla="*/ 1042 w 1753"/>
                <a:gd name="T93" fmla="*/ 969 h 970"/>
                <a:gd name="T94" fmla="*/ 983 w 1753"/>
                <a:gd name="T95" fmla="*/ 968 h 970"/>
                <a:gd name="T96" fmla="*/ 924 w 1753"/>
                <a:gd name="T97" fmla="*/ 965 h 970"/>
                <a:gd name="T98" fmla="*/ 872 w 1753"/>
                <a:gd name="T99" fmla="*/ 957 h 9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3"/>
                <a:gd name="T151" fmla="*/ 0 h 970"/>
                <a:gd name="T152" fmla="*/ 1753 w 1753"/>
                <a:gd name="T153" fmla="*/ 970 h 9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3" h="970">
                  <a:moveTo>
                    <a:pt x="872" y="957"/>
                  </a:moveTo>
                  <a:lnTo>
                    <a:pt x="854" y="954"/>
                  </a:lnTo>
                  <a:lnTo>
                    <a:pt x="830" y="950"/>
                  </a:lnTo>
                  <a:lnTo>
                    <a:pt x="806" y="945"/>
                  </a:lnTo>
                  <a:lnTo>
                    <a:pt x="789" y="941"/>
                  </a:lnTo>
                  <a:lnTo>
                    <a:pt x="769" y="935"/>
                  </a:lnTo>
                  <a:lnTo>
                    <a:pt x="748" y="929"/>
                  </a:lnTo>
                  <a:lnTo>
                    <a:pt x="728" y="924"/>
                  </a:lnTo>
                  <a:lnTo>
                    <a:pt x="710" y="917"/>
                  </a:lnTo>
                  <a:lnTo>
                    <a:pt x="690" y="909"/>
                  </a:lnTo>
                  <a:lnTo>
                    <a:pt x="665" y="899"/>
                  </a:lnTo>
                  <a:lnTo>
                    <a:pt x="644" y="890"/>
                  </a:lnTo>
                  <a:lnTo>
                    <a:pt x="624" y="880"/>
                  </a:lnTo>
                  <a:lnTo>
                    <a:pt x="601" y="870"/>
                  </a:lnTo>
                  <a:lnTo>
                    <a:pt x="579" y="858"/>
                  </a:lnTo>
                  <a:lnTo>
                    <a:pt x="559" y="848"/>
                  </a:lnTo>
                  <a:lnTo>
                    <a:pt x="540" y="835"/>
                  </a:lnTo>
                  <a:lnTo>
                    <a:pt x="523" y="824"/>
                  </a:lnTo>
                  <a:lnTo>
                    <a:pt x="506" y="812"/>
                  </a:lnTo>
                  <a:lnTo>
                    <a:pt x="487" y="800"/>
                  </a:lnTo>
                  <a:lnTo>
                    <a:pt x="466" y="785"/>
                  </a:lnTo>
                  <a:lnTo>
                    <a:pt x="447" y="771"/>
                  </a:lnTo>
                  <a:lnTo>
                    <a:pt x="429" y="756"/>
                  </a:lnTo>
                  <a:lnTo>
                    <a:pt x="413" y="743"/>
                  </a:lnTo>
                  <a:lnTo>
                    <a:pt x="385" y="720"/>
                  </a:lnTo>
                  <a:lnTo>
                    <a:pt x="360" y="697"/>
                  </a:lnTo>
                  <a:lnTo>
                    <a:pt x="335" y="670"/>
                  </a:lnTo>
                  <a:lnTo>
                    <a:pt x="308" y="640"/>
                  </a:lnTo>
                  <a:lnTo>
                    <a:pt x="290" y="618"/>
                  </a:lnTo>
                  <a:lnTo>
                    <a:pt x="270" y="592"/>
                  </a:lnTo>
                  <a:lnTo>
                    <a:pt x="248" y="565"/>
                  </a:lnTo>
                  <a:lnTo>
                    <a:pt x="229" y="537"/>
                  </a:lnTo>
                  <a:lnTo>
                    <a:pt x="211" y="508"/>
                  </a:lnTo>
                  <a:lnTo>
                    <a:pt x="189" y="474"/>
                  </a:lnTo>
                  <a:lnTo>
                    <a:pt x="0" y="590"/>
                  </a:lnTo>
                  <a:lnTo>
                    <a:pt x="185" y="0"/>
                  </a:lnTo>
                  <a:lnTo>
                    <a:pt x="785" y="112"/>
                  </a:lnTo>
                  <a:lnTo>
                    <a:pt x="583" y="232"/>
                  </a:lnTo>
                  <a:lnTo>
                    <a:pt x="600" y="258"/>
                  </a:lnTo>
                  <a:lnTo>
                    <a:pt x="618" y="280"/>
                  </a:lnTo>
                  <a:lnTo>
                    <a:pt x="636" y="302"/>
                  </a:lnTo>
                  <a:lnTo>
                    <a:pt x="654" y="323"/>
                  </a:lnTo>
                  <a:lnTo>
                    <a:pt x="669" y="339"/>
                  </a:lnTo>
                  <a:lnTo>
                    <a:pt x="685" y="357"/>
                  </a:lnTo>
                  <a:lnTo>
                    <a:pt x="703" y="372"/>
                  </a:lnTo>
                  <a:lnTo>
                    <a:pt x="723" y="387"/>
                  </a:lnTo>
                  <a:lnTo>
                    <a:pt x="747" y="404"/>
                  </a:lnTo>
                  <a:lnTo>
                    <a:pt x="768" y="418"/>
                  </a:lnTo>
                  <a:lnTo>
                    <a:pt x="785" y="429"/>
                  </a:lnTo>
                  <a:lnTo>
                    <a:pt x="810" y="443"/>
                  </a:lnTo>
                  <a:lnTo>
                    <a:pt x="832" y="453"/>
                  </a:lnTo>
                  <a:lnTo>
                    <a:pt x="851" y="459"/>
                  </a:lnTo>
                  <a:lnTo>
                    <a:pt x="871" y="467"/>
                  </a:lnTo>
                  <a:lnTo>
                    <a:pt x="900" y="475"/>
                  </a:lnTo>
                  <a:lnTo>
                    <a:pt x="929" y="479"/>
                  </a:lnTo>
                  <a:lnTo>
                    <a:pt x="958" y="482"/>
                  </a:lnTo>
                  <a:lnTo>
                    <a:pt x="1002" y="485"/>
                  </a:lnTo>
                  <a:lnTo>
                    <a:pt x="1057" y="486"/>
                  </a:lnTo>
                  <a:lnTo>
                    <a:pt x="1100" y="479"/>
                  </a:lnTo>
                  <a:lnTo>
                    <a:pt x="1139" y="470"/>
                  </a:lnTo>
                  <a:lnTo>
                    <a:pt x="1184" y="456"/>
                  </a:lnTo>
                  <a:lnTo>
                    <a:pt x="1225" y="438"/>
                  </a:lnTo>
                  <a:lnTo>
                    <a:pt x="1265" y="417"/>
                  </a:lnTo>
                  <a:lnTo>
                    <a:pt x="1301" y="393"/>
                  </a:lnTo>
                  <a:lnTo>
                    <a:pt x="1336" y="360"/>
                  </a:lnTo>
                  <a:lnTo>
                    <a:pt x="1752" y="612"/>
                  </a:lnTo>
                  <a:lnTo>
                    <a:pt x="1735" y="633"/>
                  </a:lnTo>
                  <a:lnTo>
                    <a:pt x="1711" y="658"/>
                  </a:lnTo>
                  <a:lnTo>
                    <a:pt x="1691" y="679"/>
                  </a:lnTo>
                  <a:lnTo>
                    <a:pt x="1671" y="699"/>
                  </a:lnTo>
                  <a:lnTo>
                    <a:pt x="1651" y="719"/>
                  </a:lnTo>
                  <a:lnTo>
                    <a:pt x="1626" y="740"/>
                  </a:lnTo>
                  <a:lnTo>
                    <a:pt x="1604" y="758"/>
                  </a:lnTo>
                  <a:lnTo>
                    <a:pt x="1582" y="775"/>
                  </a:lnTo>
                  <a:lnTo>
                    <a:pt x="1557" y="792"/>
                  </a:lnTo>
                  <a:lnTo>
                    <a:pt x="1533" y="810"/>
                  </a:lnTo>
                  <a:lnTo>
                    <a:pt x="1508" y="827"/>
                  </a:lnTo>
                  <a:lnTo>
                    <a:pt x="1485" y="840"/>
                  </a:lnTo>
                  <a:lnTo>
                    <a:pt x="1462" y="854"/>
                  </a:lnTo>
                  <a:lnTo>
                    <a:pt x="1440" y="866"/>
                  </a:lnTo>
                  <a:lnTo>
                    <a:pt x="1409" y="880"/>
                  </a:lnTo>
                  <a:lnTo>
                    <a:pt x="1381" y="893"/>
                  </a:lnTo>
                  <a:lnTo>
                    <a:pt x="1349" y="906"/>
                  </a:lnTo>
                  <a:lnTo>
                    <a:pt x="1325" y="915"/>
                  </a:lnTo>
                  <a:lnTo>
                    <a:pt x="1302" y="925"/>
                  </a:lnTo>
                  <a:lnTo>
                    <a:pt x="1275" y="933"/>
                  </a:lnTo>
                  <a:lnTo>
                    <a:pt x="1249" y="941"/>
                  </a:lnTo>
                  <a:lnTo>
                    <a:pt x="1223" y="947"/>
                  </a:lnTo>
                  <a:lnTo>
                    <a:pt x="1192" y="953"/>
                  </a:lnTo>
                  <a:lnTo>
                    <a:pt x="1162" y="958"/>
                  </a:lnTo>
                  <a:lnTo>
                    <a:pt x="1131" y="963"/>
                  </a:lnTo>
                  <a:lnTo>
                    <a:pt x="1099" y="966"/>
                  </a:lnTo>
                  <a:lnTo>
                    <a:pt x="1075" y="967"/>
                  </a:lnTo>
                  <a:lnTo>
                    <a:pt x="1042" y="969"/>
                  </a:lnTo>
                  <a:lnTo>
                    <a:pt x="1010" y="969"/>
                  </a:lnTo>
                  <a:lnTo>
                    <a:pt x="983" y="968"/>
                  </a:lnTo>
                  <a:lnTo>
                    <a:pt x="955" y="967"/>
                  </a:lnTo>
                  <a:lnTo>
                    <a:pt x="924" y="965"/>
                  </a:lnTo>
                  <a:lnTo>
                    <a:pt x="896" y="961"/>
                  </a:lnTo>
                  <a:lnTo>
                    <a:pt x="872" y="957"/>
                  </a:lnTo>
                </a:path>
              </a:pathLst>
            </a:custGeom>
            <a:solidFill>
              <a:srgbClr val="002060"/>
            </a:solidFill>
            <a:ln w="15875" cap="rnd">
              <a:solidFill>
                <a:srgbClr val="000000"/>
              </a:solidFill>
              <a:round/>
              <a:headEnd/>
              <a:tailEnd/>
            </a:ln>
          </p:spPr>
          <p:txBody>
            <a:bodyPr/>
            <a:lstStyle/>
            <a:p>
              <a:endParaRPr lang="fr-FR" dirty="0"/>
            </a:p>
          </p:txBody>
        </p:sp>
        <p:sp>
          <p:nvSpPr>
            <p:cNvPr id="19" name="Freeform 10"/>
            <p:cNvSpPr>
              <a:spLocks/>
            </p:cNvSpPr>
            <p:nvPr/>
          </p:nvSpPr>
          <p:spPr bwMode="auto">
            <a:xfrm rot="20949881">
              <a:off x="5334973" y="1827547"/>
              <a:ext cx="1613490" cy="2932211"/>
            </a:xfrm>
            <a:custGeom>
              <a:avLst/>
              <a:gdLst>
                <a:gd name="T0" fmla="*/ 19 w 887"/>
                <a:gd name="T1" fmla="*/ 3 h 1736"/>
                <a:gd name="T2" fmla="*/ 64 w 887"/>
                <a:gd name="T3" fmla="*/ 13 h 1736"/>
                <a:gd name="T4" fmla="*/ 103 w 887"/>
                <a:gd name="T5" fmla="*/ 23 h 1736"/>
                <a:gd name="T6" fmla="*/ 142 w 887"/>
                <a:gd name="T7" fmla="*/ 35 h 1736"/>
                <a:gd name="T8" fmla="*/ 181 w 887"/>
                <a:gd name="T9" fmla="*/ 50 h 1736"/>
                <a:gd name="T10" fmla="*/ 225 w 887"/>
                <a:gd name="T11" fmla="*/ 69 h 1736"/>
                <a:gd name="T12" fmla="*/ 268 w 887"/>
                <a:gd name="T13" fmla="*/ 89 h 1736"/>
                <a:gd name="T14" fmla="*/ 310 w 887"/>
                <a:gd name="T15" fmla="*/ 111 h 1736"/>
                <a:gd name="T16" fmla="*/ 346 w 887"/>
                <a:gd name="T17" fmla="*/ 135 h 1736"/>
                <a:gd name="T18" fmla="*/ 382 w 887"/>
                <a:gd name="T19" fmla="*/ 159 h 1736"/>
                <a:gd name="T20" fmla="*/ 422 w 887"/>
                <a:gd name="T21" fmla="*/ 190 h 1736"/>
                <a:gd name="T22" fmla="*/ 458 w 887"/>
                <a:gd name="T23" fmla="*/ 217 h 1736"/>
                <a:gd name="T24" fmla="*/ 514 w 887"/>
                <a:gd name="T25" fmla="*/ 270 h 1736"/>
                <a:gd name="T26" fmla="*/ 562 w 887"/>
                <a:gd name="T27" fmla="*/ 322 h 1736"/>
                <a:gd name="T28" fmla="*/ 600 w 887"/>
                <a:gd name="T29" fmla="*/ 370 h 1736"/>
                <a:gd name="T30" fmla="*/ 640 w 887"/>
                <a:gd name="T31" fmla="*/ 425 h 1736"/>
                <a:gd name="T32" fmla="*/ 676 w 887"/>
                <a:gd name="T33" fmla="*/ 486 h 1736"/>
                <a:gd name="T34" fmla="*/ 709 w 887"/>
                <a:gd name="T35" fmla="*/ 545 h 1736"/>
                <a:gd name="T36" fmla="*/ 737 w 887"/>
                <a:gd name="T37" fmla="*/ 612 h 1736"/>
                <a:gd name="T38" fmla="*/ 761 w 887"/>
                <a:gd name="T39" fmla="*/ 683 h 1736"/>
                <a:gd name="T40" fmla="*/ 786 w 887"/>
                <a:gd name="T41" fmla="*/ 771 h 1736"/>
                <a:gd name="T42" fmla="*/ 801 w 887"/>
                <a:gd name="T43" fmla="*/ 857 h 1736"/>
                <a:gd name="T44" fmla="*/ 813 w 887"/>
                <a:gd name="T45" fmla="*/ 967 h 1736"/>
                <a:gd name="T46" fmla="*/ 813 w 887"/>
                <a:gd name="T47" fmla="*/ 1064 h 1736"/>
                <a:gd name="T48" fmla="*/ 804 w 887"/>
                <a:gd name="T49" fmla="*/ 1152 h 1736"/>
                <a:gd name="T50" fmla="*/ 790 w 887"/>
                <a:gd name="T51" fmla="*/ 1242 h 1736"/>
                <a:gd name="T52" fmla="*/ 763 w 887"/>
                <a:gd name="T53" fmla="*/ 1340 h 1736"/>
                <a:gd name="T54" fmla="*/ 731 w 887"/>
                <a:gd name="T55" fmla="*/ 1433 h 1736"/>
                <a:gd name="T56" fmla="*/ 687 w 887"/>
                <a:gd name="T57" fmla="*/ 1520 h 1736"/>
                <a:gd name="T58" fmla="*/ 278 w 887"/>
                <a:gd name="T59" fmla="*/ 1735 h 1736"/>
                <a:gd name="T60" fmla="*/ 288 w 887"/>
                <a:gd name="T61" fmla="*/ 1276 h 1736"/>
                <a:gd name="T62" fmla="*/ 325 w 887"/>
                <a:gd name="T63" fmla="*/ 1204 h 1736"/>
                <a:gd name="T64" fmla="*/ 347 w 887"/>
                <a:gd name="T65" fmla="*/ 1134 h 1736"/>
                <a:gd name="T66" fmla="*/ 355 w 887"/>
                <a:gd name="T67" fmla="*/ 1067 h 1736"/>
                <a:gd name="T68" fmla="*/ 358 w 887"/>
                <a:gd name="T69" fmla="*/ 1001 h 1736"/>
                <a:gd name="T70" fmla="*/ 352 w 887"/>
                <a:gd name="T71" fmla="*/ 924 h 1736"/>
                <a:gd name="T72" fmla="*/ 335 w 887"/>
                <a:gd name="T73" fmla="*/ 848 h 1736"/>
                <a:gd name="T74" fmla="*/ 309 w 887"/>
                <a:gd name="T75" fmla="*/ 777 h 1736"/>
                <a:gd name="T76" fmla="*/ 278 w 887"/>
                <a:gd name="T77" fmla="*/ 721 h 1736"/>
                <a:gd name="T78" fmla="*/ 250 w 887"/>
                <a:gd name="T79" fmla="*/ 681 h 1736"/>
                <a:gd name="T80" fmla="*/ 217 w 887"/>
                <a:gd name="T81" fmla="*/ 639 h 1736"/>
                <a:gd name="T82" fmla="*/ 185 w 887"/>
                <a:gd name="T83" fmla="*/ 606 h 1736"/>
                <a:gd name="T84" fmla="*/ 148 w 887"/>
                <a:gd name="T85" fmla="*/ 575 h 1736"/>
                <a:gd name="T86" fmla="*/ 104 w 887"/>
                <a:gd name="T87" fmla="*/ 544 h 1736"/>
                <a:gd name="T88" fmla="*/ 62 w 887"/>
                <a:gd name="T89" fmla="*/ 519 h 1736"/>
                <a:gd name="T90" fmla="*/ 0 w 887"/>
                <a:gd name="T91" fmla="*/ 496 h 17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7"/>
                <a:gd name="T139" fmla="*/ 0 h 1736"/>
                <a:gd name="T140" fmla="*/ 887 w 887"/>
                <a:gd name="T141" fmla="*/ 1736 h 17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7" h="1736">
                  <a:moveTo>
                    <a:pt x="0" y="0"/>
                  </a:moveTo>
                  <a:lnTo>
                    <a:pt x="19" y="3"/>
                  </a:lnTo>
                  <a:lnTo>
                    <a:pt x="38" y="6"/>
                  </a:lnTo>
                  <a:lnTo>
                    <a:pt x="64" y="13"/>
                  </a:lnTo>
                  <a:lnTo>
                    <a:pt x="83" y="17"/>
                  </a:lnTo>
                  <a:lnTo>
                    <a:pt x="103" y="23"/>
                  </a:lnTo>
                  <a:lnTo>
                    <a:pt x="122" y="30"/>
                  </a:lnTo>
                  <a:lnTo>
                    <a:pt x="142" y="35"/>
                  </a:lnTo>
                  <a:lnTo>
                    <a:pt x="161" y="41"/>
                  </a:lnTo>
                  <a:lnTo>
                    <a:pt x="181" y="50"/>
                  </a:lnTo>
                  <a:lnTo>
                    <a:pt x="205" y="59"/>
                  </a:lnTo>
                  <a:lnTo>
                    <a:pt x="225" y="69"/>
                  </a:lnTo>
                  <a:lnTo>
                    <a:pt x="246" y="78"/>
                  </a:lnTo>
                  <a:lnTo>
                    <a:pt x="268" y="89"/>
                  </a:lnTo>
                  <a:lnTo>
                    <a:pt x="290" y="101"/>
                  </a:lnTo>
                  <a:lnTo>
                    <a:pt x="310" y="111"/>
                  </a:lnTo>
                  <a:lnTo>
                    <a:pt x="329" y="124"/>
                  </a:lnTo>
                  <a:lnTo>
                    <a:pt x="346" y="135"/>
                  </a:lnTo>
                  <a:lnTo>
                    <a:pt x="363" y="147"/>
                  </a:lnTo>
                  <a:lnTo>
                    <a:pt x="382" y="159"/>
                  </a:lnTo>
                  <a:lnTo>
                    <a:pt x="403" y="174"/>
                  </a:lnTo>
                  <a:lnTo>
                    <a:pt x="422" y="190"/>
                  </a:lnTo>
                  <a:lnTo>
                    <a:pt x="440" y="205"/>
                  </a:lnTo>
                  <a:lnTo>
                    <a:pt x="458" y="217"/>
                  </a:lnTo>
                  <a:lnTo>
                    <a:pt x="486" y="242"/>
                  </a:lnTo>
                  <a:lnTo>
                    <a:pt x="514" y="270"/>
                  </a:lnTo>
                  <a:lnTo>
                    <a:pt x="536" y="292"/>
                  </a:lnTo>
                  <a:lnTo>
                    <a:pt x="562" y="322"/>
                  </a:lnTo>
                  <a:lnTo>
                    <a:pt x="580" y="345"/>
                  </a:lnTo>
                  <a:lnTo>
                    <a:pt x="600" y="370"/>
                  </a:lnTo>
                  <a:lnTo>
                    <a:pt x="622" y="399"/>
                  </a:lnTo>
                  <a:lnTo>
                    <a:pt x="640" y="425"/>
                  </a:lnTo>
                  <a:lnTo>
                    <a:pt x="658" y="456"/>
                  </a:lnTo>
                  <a:lnTo>
                    <a:pt x="676" y="486"/>
                  </a:lnTo>
                  <a:lnTo>
                    <a:pt x="694" y="518"/>
                  </a:lnTo>
                  <a:lnTo>
                    <a:pt x="709" y="545"/>
                  </a:lnTo>
                  <a:lnTo>
                    <a:pt x="723" y="579"/>
                  </a:lnTo>
                  <a:lnTo>
                    <a:pt x="737" y="612"/>
                  </a:lnTo>
                  <a:lnTo>
                    <a:pt x="749" y="646"/>
                  </a:lnTo>
                  <a:lnTo>
                    <a:pt x="761" y="683"/>
                  </a:lnTo>
                  <a:lnTo>
                    <a:pt x="776" y="729"/>
                  </a:lnTo>
                  <a:lnTo>
                    <a:pt x="786" y="771"/>
                  </a:lnTo>
                  <a:lnTo>
                    <a:pt x="796" y="814"/>
                  </a:lnTo>
                  <a:lnTo>
                    <a:pt x="801" y="857"/>
                  </a:lnTo>
                  <a:lnTo>
                    <a:pt x="808" y="906"/>
                  </a:lnTo>
                  <a:lnTo>
                    <a:pt x="813" y="967"/>
                  </a:lnTo>
                  <a:lnTo>
                    <a:pt x="814" y="1016"/>
                  </a:lnTo>
                  <a:lnTo>
                    <a:pt x="813" y="1064"/>
                  </a:lnTo>
                  <a:lnTo>
                    <a:pt x="809" y="1109"/>
                  </a:lnTo>
                  <a:lnTo>
                    <a:pt x="804" y="1152"/>
                  </a:lnTo>
                  <a:lnTo>
                    <a:pt x="799" y="1196"/>
                  </a:lnTo>
                  <a:lnTo>
                    <a:pt x="790" y="1242"/>
                  </a:lnTo>
                  <a:lnTo>
                    <a:pt x="778" y="1291"/>
                  </a:lnTo>
                  <a:lnTo>
                    <a:pt x="763" y="1340"/>
                  </a:lnTo>
                  <a:lnTo>
                    <a:pt x="748" y="1387"/>
                  </a:lnTo>
                  <a:lnTo>
                    <a:pt x="731" y="1433"/>
                  </a:lnTo>
                  <a:lnTo>
                    <a:pt x="711" y="1477"/>
                  </a:lnTo>
                  <a:lnTo>
                    <a:pt x="687" y="1520"/>
                  </a:lnTo>
                  <a:lnTo>
                    <a:pt x="886" y="1640"/>
                  </a:lnTo>
                  <a:lnTo>
                    <a:pt x="278" y="1735"/>
                  </a:lnTo>
                  <a:lnTo>
                    <a:pt x="55" y="1143"/>
                  </a:lnTo>
                  <a:lnTo>
                    <a:pt x="288" y="1276"/>
                  </a:lnTo>
                  <a:lnTo>
                    <a:pt x="311" y="1238"/>
                  </a:lnTo>
                  <a:lnTo>
                    <a:pt x="325" y="1204"/>
                  </a:lnTo>
                  <a:lnTo>
                    <a:pt x="338" y="1169"/>
                  </a:lnTo>
                  <a:lnTo>
                    <a:pt x="347" y="1134"/>
                  </a:lnTo>
                  <a:lnTo>
                    <a:pt x="353" y="1100"/>
                  </a:lnTo>
                  <a:lnTo>
                    <a:pt x="355" y="1067"/>
                  </a:lnTo>
                  <a:lnTo>
                    <a:pt x="358" y="1034"/>
                  </a:lnTo>
                  <a:lnTo>
                    <a:pt x="358" y="1001"/>
                  </a:lnTo>
                  <a:lnTo>
                    <a:pt x="356" y="962"/>
                  </a:lnTo>
                  <a:lnTo>
                    <a:pt x="352" y="924"/>
                  </a:lnTo>
                  <a:lnTo>
                    <a:pt x="344" y="882"/>
                  </a:lnTo>
                  <a:lnTo>
                    <a:pt x="335" y="848"/>
                  </a:lnTo>
                  <a:lnTo>
                    <a:pt x="321" y="810"/>
                  </a:lnTo>
                  <a:lnTo>
                    <a:pt x="309" y="777"/>
                  </a:lnTo>
                  <a:lnTo>
                    <a:pt x="292" y="746"/>
                  </a:lnTo>
                  <a:lnTo>
                    <a:pt x="278" y="721"/>
                  </a:lnTo>
                  <a:lnTo>
                    <a:pt x="264" y="701"/>
                  </a:lnTo>
                  <a:lnTo>
                    <a:pt x="250" y="681"/>
                  </a:lnTo>
                  <a:lnTo>
                    <a:pt x="234" y="661"/>
                  </a:lnTo>
                  <a:lnTo>
                    <a:pt x="217" y="639"/>
                  </a:lnTo>
                  <a:lnTo>
                    <a:pt x="202" y="625"/>
                  </a:lnTo>
                  <a:lnTo>
                    <a:pt x="185" y="606"/>
                  </a:lnTo>
                  <a:lnTo>
                    <a:pt x="168" y="591"/>
                  </a:lnTo>
                  <a:lnTo>
                    <a:pt x="148" y="575"/>
                  </a:lnTo>
                  <a:lnTo>
                    <a:pt x="124" y="558"/>
                  </a:lnTo>
                  <a:lnTo>
                    <a:pt x="104" y="544"/>
                  </a:lnTo>
                  <a:lnTo>
                    <a:pt x="87" y="533"/>
                  </a:lnTo>
                  <a:lnTo>
                    <a:pt x="62" y="519"/>
                  </a:lnTo>
                  <a:lnTo>
                    <a:pt x="38" y="508"/>
                  </a:lnTo>
                  <a:lnTo>
                    <a:pt x="0" y="496"/>
                  </a:lnTo>
                  <a:lnTo>
                    <a:pt x="0" y="0"/>
                  </a:lnTo>
                </a:path>
              </a:pathLst>
            </a:custGeom>
            <a:solidFill>
              <a:srgbClr val="002060"/>
            </a:solidFill>
            <a:ln w="15875" cap="rnd">
              <a:solidFill>
                <a:srgbClr val="000000"/>
              </a:solidFill>
              <a:round/>
              <a:headEnd/>
              <a:tailEnd/>
            </a:ln>
          </p:spPr>
          <p:txBody>
            <a:bodyPr/>
            <a:lstStyle/>
            <a:p>
              <a:endParaRPr lang="fr-FR" dirty="0"/>
            </a:p>
          </p:txBody>
        </p:sp>
        <p:sp>
          <p:nvSpPr>
            <p:cNvPr id="21" name="Freeform 9"/>
            <p:cNvSpPr>
              <a:spLocks/>
            </p:cNvSpPr>
            <p:nvPr/>
          </p:nvSpPr>
          <p:spPr bwMode="auto">
            <a:xfrm rot="6324951">
              <a:off x="1887845" y="2126663"/>
              <a:ext cx="3091107" cy="1921816"/>
            </a:xfrm>
            <a:custGeom>
              <a:avLst/>
              <a:gdLst>
                <a:gd name="T0" fmla="*/ 854 w 1753"/>
                <a:gd name="T1" fmla="*/ 954 h 970"/>
                <a:gd name="T2" fmla="*/ 806 w 1753"/>
                <a:gd name="T3" fmla="*/ 945 h 970"/>
                <a:gd name="T4" fmla="*/ 769 w 1753"/>
                <a:gd name="T5" fmla="*/ 935 h 970"/>
                <a:gd name="T6" fmla="*/ 728 w 1753"/>
                <a:gd name="T7" fmla="*/ 924 h 970"/>
                <a:gd name="T8" fmla="*/ 690 w 1753"/>
                <a:gd name="T9" fmla="*/ 909 h 970"/>
                <a:gd name="T10" fmla="*/ 644 w 1753"/>
                <a:gd name="T11" fmla="*/ 890 h 970"/>
                <a:gd name="T12" fmla="*/ 601 w 1753"/>
                <a:gd name="T13" fmla="*/ 870 h 970"/>
                <a:gd name="T14" fmla="*/ 559 w 1753"/>
                <a:gd name="T15" fmla="*/ 848 h 970"/>
                <a:gd name="T16" fmla="*/ 523 w 1753"/>
                <a:gd name="T17" fmla="*/ 824 h 970"/>
                <a:gd name="T18" fmla="*/ 487 w 1753"/>
                <a:gd name="T19" fmla="*/ 800 h 970"/>
                <a:gd name="T20" fmla="*/ 447 w 1753"/>
                <a:gd name="T21" fmla="*/ 771 h 970"/>
                <a:gd name="T22" fmla="*/ 413 w 1753"/>
                <a:gd name="T23" fmla="*/ 743 h 970"/>
                <a:gd name="T24" fmla="*/ 360 w 1753"/>
                <a:gd name="T25" fmla="*/ 697 h 970"/>
                <a:gd name="T26" fmla="*/ 308 w 1753"/>
                <a:gd name="T27" fmla="*/ 640 h 970"/>
                <a:gd name="T28" fmla="*/ 270 w 1753"/>
                <a:gd name="T29" fmla="*/ 592 h 970"/>
                <a:gd name="T30" fmla="*/ 229 w 1753"/>
                <a:gd name="T31" fmla="*/ 537 h 970"/>
                <a:gd name="T32" fmla="*/ 189 w 1753"/>
                <a:gd name="T33" fmla="*/ 474 h 970"/>
                <a:gd name="T34" fmla="*/ 185 w 1753"/>
                <a:gd name="T35" fmla="*/ 0 h 970"/>
                <a:gd name="T36" fmla="*/ 583 w 1753"/>
                <a:gd name="T37" fmla="*/ 232 h 970"/>
                <a:gd name="T38" fmla="*/ 618 w 1753"/>
                <a:gd name="T39" fmla="*/ 280 h 970"/>
                <a:gd name="T40" fmla="*/ 654 w 1753"/>
                <a:gd name="T41" fmla="*/ 323 h 970"/>
                <a:gd name="T42" fmla="*/ 685 w 1753"/>
                <a:gd name="T43" fmla="*/ 357 h 970"/>
                <a:gd name="T44" fmla="*/ 723 w 1753"/>
                <a:gd name="T45" fmla="*/ 387 h 970"/>
                <a:gd name="T46" fmla="*/ 768 w 1753"/>
                <a:gd name="T47" fmla="*/ 418 h 970"/>
                <a:gd name="T48" fmla="*/ 810 w 1753"/>
                <a:gd name="T49" fmla="*/ 443 h 970"/>
                <a:gd name="T50" fmla="*/ 851 w 1753"/>
                <a:gd name="T51" fmla="*/ 459 h 970"/>
                <a:gd name="T52" fmla="*/ 900 w 1753"/>
                <a:gd name="T53" fmla="*/ 475 h 970"/>
                <a:gd name="T54" fmla="*/ 958 w 1753"/>
                <a:gd name="T55" fmla="*/ 482 h 970"/>
                <a:gd name="T56" fmla="*/ 1057 w 1753"/>
                <a:gd name="T57" fmla="*/ 486 h 970"/>
                <a:gd name="T58" fmla="*/ 1139 w 1753"/>
                <a:gd name="T59" fmla="*/ 470 h 970"/>
                <a:gd name="T60" fmla="*/ 1225 w 1753"/>
                <a:gd name="T61" fmla="*/ 438 h 970"/>
                <a:gd name="T62" fmla="*/ 1301 w 1753"/>
                <a:gd name="T63" fmla="*/ 393 h 970"/>
                <a:gd name="T64" fmla="*/ 1752 w 1753"/>
                <a:gd name="T65" fmla="*/ 612 h 970"/>
                <a:gd name="T66" fmla="*/ 1711 w 1753"/>
                <a:gd name="T67" fmla="*/ 658 h 970"/>
                <a:gd name="T68" fmla="*/ 1671 w 1753"/>
                <a:gd name="T69" fmla="*/ 699 h 970"/>
                <a:gd name="T70" fmla="*/ 1626 w 1753"/>
                <a:gd name="T71" fmla="*/ 740 h 970"/>
                <a:gd name="T72" fmla="*/ 1582 w 1753"/>
                <a:gd name="T73" fmla="*/ 775 h 970"/>
                <a:gd name="T74" fmla="*/ 1533 w 1753"/>
                <a:gd name="T75" fmla="*/ 810 h 970"/>
                <a:gd name="T76" fmla="*/ 1485 w 1753"/>
                <a:gd name="T77" fmla="*/ 840 h 970"/>
                <a:gd name="T78" fmla="*/ 1440 w 1753"/>
                <a:gd name="T79" fmla="*/ 866 h 970"/>
                <a:gd name="T80" fmla="*/ 1381 w 1753"/>
                <a:gd name="T81" fmla="*/ 893 h 970"/>
                <a:gd name="T82" fmla="*/ 1325 w 1753"/>
                <a:gd name="T83" fmla="*/ 915 h 970"/>
                <a:gd name="T84" fmla="*/ 1275 w 1753"/>
                <a:gd name="T85" fmla="*/ 933 h 970"/>
                <a:gd name="T86" fmla="*/ 1223 w 1753"/>
                <a:gd name="T87" fmla="*/ 947 h 970"/>
                <a:gd name="T88" fmla="*/ 1162 w 1753"/>
                <a:gd name="T89" fmla="*/ 958 h 970"/>
                <a:gd name="T90" fmla="*/ 1099 w 1753"/>
                <a:gd name="T91" fmla="*/ 966 h 970"/>
                <a:gd name="T92" fmla="*/ 1042 w 1753"/>
                <a:gd name="T93" fmla="*/ 969 h 970"/>
                <a:gd name="T94" fmla="*/ 983 w 1753"/>
                <a:gd name="T95" fmla="*/ 968 h 970"/>
                <a:gd name="T96" fmla="*/ 924 w 1753"/>
                <a:gd name="T97" fmla="*/ 965 h 970"/>
                <a:gd name="T98" fmla="*/ 872 w 1753"/>
                <a:gd name="T99" fmla="*/ 957 h 9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3"/>
                <a:gd name="T151" fmla="*/ 0 h 970"/>
                <a:gd name="T152" fmla="*/ 1753 w 1753"/>
                <a:gd name="T153" fmla="*/ 970 h 9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3" h="970">
                  <a:moveTo>
                    <a:pt x="872" y="957"/>
                  </a:moveTo>
                  <a:lnTo>
                    <a:pt x="854" y="954"/>
                  </a:lnTo>
                  <a:lnTo>
                    <a:pt x="830" y="950"/>
                  </a:lnTo>
                  <a:lnTo>
                    <a:pt x="806" y="945"/>
                  </a:lnTo>
                  <a:lnTo>
                    <a:pt x="789" y="941"/>
                  </a:lnTo>
                  <a:lnTo>
                    <a:pt x="769" y="935"/>
                  </a:lnTo>
                  <a:lnTo>
                    <a:pt x="748" y="929"/>
                  </a:lnTo>
                  <a:lnTo>
                    <a:pt x="728" y="924"/>
                  </a:lnTo>
                  <a:lnTo>
                    <a:pt x="710" y="917"/>
                  </a:lnTo>
                  <a:lnTo>
                    <a:pt x="690" y="909"/>
                  </a:lnTo>
                  <a:lnTo>
                    <a:pt x="665" y="899"/>
                  </a:lnTo>
                  <a:lnTo>
                    <a:pt x="644" y="890"/>
                  </a:lnTo>
                  <a:lnTo>
                    <a:pt x="624" y="880"/>
                  </a:lnTo>
                  <a:lnTo>
                    <a:pt x="601" y="870"/>
                  </a:lnTo>
                  <a:lnTo>
                    <a:pt x="579" y="858"/>
                  </a:lnTo>
                  <a:lnTo>
                    <a:pt x="559" y="848"/>
                  </a:lnTo>
                  <a:lnTo>
                    <a:pt x="540" y="835"/>
                  </a:lnTo>
                  <a:lnTo>
                    <a:pt x="523" y="824"/>
                  </a:lnTo>
                  <a:lnTo>
                    <a:pt x="506" y="812"/>
                  </a:lnTo>
                  <a:lnTo>
                    <a:pt x="487" y="800"/>
                  </a:lnTo>
                  <a:lnTo>
                    <a:pt x="466" y="785"/>
                  </a:lnTo>
                  <a:lnTo>
                    <a:pt x="447" y="771"/>
                  </a:lnTo>
                  <a:lnTo>
                    <a:pt x="429" y="756"/>
                  </a:lnTo>
                  <a:lnTo>
                    <a:pt x="413" y="743"/>
                  </a:lnTo>
                  <a:lnTo>
                    <a:pt x="385" y="720"/>
                  </a:lnTo>
                  <a:lnTo>
                    <a:pt x="360" y="697"/>
                  </a:lnTo>
                  <a:lnTo>
                    <a:pt x="335" y="670"/>
                  </a:lnTo>
                  <a:lnTo>
                    <a:pt x="308" y="640"/>
                  </a:lnTo>
                  <a:lnTo>
                    <a:pt x="290" y="618"/>
                  </a:lnTo>
                  <a:lnTo>
                    <a:pt x="270" y="592"/>
                  </a:lnTo>
                  <a:lnTo>
                    <a:pt x="248" y="565"/>
                  </a:lnTo>
                  <a:lnTo>
                    <a:pt x="229" y="537"/>
                  </a:lnTo>
                  <a:lnTo>
                    <a:pt x="211" y="508"/>
                  </a:lnTo>
                  <a:lnTo>
                    <a:pt x="189" y="474"/>
                  </a:lnTo>
                  <a:lnTo>
                    <a:pt x="0" y="590"/>
                  </a:lnTo>
                  <a:lnTo>
                    <a:pt x="185" y="0"/>
                  </a:lnTo>
                  <a:lnTo>
                    <a:pt x="785" y="112"/>
                  </a:lnTo>
                  <a:lnTo>
                    <a:pt x="583" y="232"/>
                  </a:lnTo>
                  <a:lnTo>
                    <a:pt x="600" y="258"/>
                  </a:lnTo>
                  <a:lnTo>
                    <a:pt x="618" y="280"/>
                  </a:lnTo>
                  <a:lnTo>
                    <a:pt x="636" y="302"/>
                  </a:lnTo>
                  <a:lnTo>
                    <a:pt x="654" y="323"/>
                  </a:lnTo>
                  <a:lnTo>
                    <a:pt x="669" y="339"/>
                  </a:lnTo>
                  <a:lnTo>
                    <a:pt x="685" y="357"/>
                  </a:lnTo>
                  <a:lnTo>
                    <a:pt x="703" y="372"/>
                  </a:lnTo>
                  <a:lnTo>
                    <a:pt x="723" y="387"/>
                  </a:lnTo>
                  <a:lnTo>
                    <a:pt x="747" y="404"/>
                  </a:lnTo>
                  <a:lnTo>
                    <a:pt x="768" y="418"/>
                  </a:lnTo>
                  <a:lnTo>
                    <a:pt x="785" y="429"/>
                  </a:lnTo>
                  <a:lnTo>
                    <a:pt x="810" y="443"/>
                  </a:lnTo>
                  <a:lnTo>
                    <a:pt x="832" y="453"/>
                  </a:lnTo>
                  <a:lnTo>
                    <a:pt x="851" y="459"/>
                  </a:lnTo>
                  <a:lnTo>
                    <a:pt x="871" y="467"/>
                  </a:lnTo>
                  <a:lnTo>
                    <a:pt x="900" y="475"/>
                  </a:lnTo>
                  <a:lnTo>
                    <a:pt x="929" y="479"/>
                  </a:lnTo>
                  <a:lnTo>
                    <a:pt x="958" y="482"/>
                  </a:lnTo>
                  <a:lnTo>
                    <a:pt x="1002" y="485"/>
                  </a:lnTo>
                  <a:lnTo>
                    <a:pt x="1057" y="486"/>
                  </a:lnTo>
                  <a:lnTo>
                    <a:pt x="1100" y="479"/>
                  </a:lnTo>
                  <a:lnTo>
                    <a:pt x="1139" y="470"/>
                  </a:lnTo>
                  <a:lnTo>
                    <a:pt x="1184" y="456"/>
                  </a:lnTo>
                  <a:lnTo>
                    <a:pt x="1225" y="438"/>
                  </a:lnTo>
                  <a:lnTo>
                    <a:pt x="1265" y="417"/>
                  </a:lnTo>
                  <a:lnTo>
                    <a:pt x="1301" y="393"/>
                  </a:lnTo>
                  <a:lnTo>
                    <a:pt x="1336" y="360"/>
                  </a:lnTo>
                  <a:lnTo>
                    <a:pt x="1752" y="612"/>
                  </a:lnTo>
                  <a:lnTo>
                    <a:pt x="1735" y="633"/>
                  </a:lnTo>
                  <a:lnTo>
                    <a:pt x="1711" y="658"/>
                  </a:lnTo>
                  <a:lnTo>
                    <a:pt x="1691" y="679"/>
                  </a:lnTo>
                  <a:lnTo>
                    <a:pt x="1671" y="699"/>
                  </a:lnTo>
                  <a:lnTo>
                    <a:pt x="1651" y="719"/>
                  </a:lnTo>
                  <a:lnTo>
                    <a:pt x="1626" y="740"/>
                  </a:lnTo>
                  <a:lnTo>
                    <a:pt x="1604" y="758"/>
                  </a:lnTo>
                  <a:lnTo>
                    <a:pt x="1582" y="775"/>
                  </a:lnTo>
                  <a:lnTo>
                    <a:pt x="1557" y="792"/>
                  </a:lnTo>
                  <a:lnTo>
                    <a:pt x="1533" y="810"/>
                  </a:lnTo>
                  <a:lnTo>
                    <a:pt x="1508" y="827"/>
                  </a:lnTo>
                  <a:lnTo>
                    <a:pt x="1485" y="840"/>
                  </a:lnTo>
                  <a:lnTo>
                    <a:pt x="1462" y="854"/>
                  </a:lnTo>
                  <a:lnTo>
                    <a:pt x="1440" y="866"/>
                  </a:lnTo>
                  <a:lnTo>
                    <a:pt x="1409" y="880"/>
                  </a:lnTo>
                  <a:lnTo>
                    <a:pt x="1381" y="893"/>
                  </a:lnTo>
                  <a:lnTo>
                    <a:pt x="1349" y="906"/>
                  </a:lnTo>
                  <a:lnTo>
                    <a:pt x="1325" y="915"/>
                  </a:lnTo>
                  <a:lnTo>
                    <a:pt x="1302" y="925"/>
                  </a:lnTo>
                  <a:lnTo>
                    <a:pt x="1275" y="933"/>
                  </a:lnTo>
                  <a:lnTo>
                    <a:pt x="1249" y="941"/>
                  </a:lnTo>
                  <a:lnTo>
                    <a:pt x="1223" y="947"/>
                  </a:lnTo>
                  <a:lnTo>
                    <a:pt x="1192" y="953"/>
                  </a:lnTo>
                  <a:lnTo>
                    <a:pt x="1162" y="958"/>
                  </a:lnTo>
                  <a:lnTo>
                    <a:pt x="1131" y="963"/>
                  </a:lnTo>
                  <a:lnTo>
                    <a:pt x="1099" y="966"/>
                  </a:lnTo>
                  <a:lnTo>
                    <a:pt x="1075" y="967"/>
                  </a:lnTo>
                  <a:lnTo>
                    <a:pt x="1042" y="969"/>
                  </a:lnTo>
                  <a:lnTo>
                    <a:pt x="1010" y="969"/>
                  </a:lnTo>
                  <a:lnTo>
                    <a:pt x="983" y="968"/>
                  </a:lnTo>
                  <a:lnTo>
                    <a:pt x="955" y="967"/>
                  </a:lnTo>
                  <a:lnTo>
                    <a:pt x="924" y="965"/>
                  </a:lnTo>
                  <a:lnTo>
                    <a:pt x="896" y="961"/>
                  </a:lnTo>
                  <a:lnTo>
                    <a:pt x="872" y="957"/>
                  </a:lnTo>
                </a:path>
              </a:pathLst>
            </a:custGeom>
            <a:solidFill>
              <a:srgbClr val="002060"/>
            </a:solidFill>
            <a:ln w="15875" cap="rnd">
              <a:solidFill>
                <a:srgbClr val="000000"/>
              </a:solidFill>
              <a:round/>
              <a:headEnd/>
              <a:tailEnd/>
            </a:ln>
          </p:spPr>
          <p:txBody>
            <a:bodyPr/>
            <a:lstStyle/>
            <a:p>
              <a:endParaRPr lang="fr-FR" dirty="0"/>
            </a:p>
          </p:txBody>
        </p:sp>
        <p:sp>
          <p:nvSpPr>
            <p:cNvPr id="23" name="ZoneTexte 22"/>
            <p:cNvSpPr txBox="1"/>
            <p:nvPr/>
          </p:nvSpPr>
          <p:spPr>
            <a:xfrm rot="3447146">
              <a:off x="5191217" y="2885821"/>
              <a:ext cx="1902743" cy="406283"/>
            </a:xfrm>
            <a:prstGeom prst="rect">
              <a:avLst/>
            </a:prstGeom>
          </p:spPr>
          <p:txBody>
            <a:bodyPr wrap="square" lIns="0" tIns="0" rIns="0" bIns="0" rtlCol="0">
              <a:spAutoFit/>
            </a:bodyPr>
            <a:lstStyle/>
            <a:p>
              <a:pPr>
                <a:lnSpc>
                  <a:spcPct val="93000"/>
                </a:lnSpc>
                <a:spcBef>
                  <a:spcPts val="0"/>
                </a:spcBef>
              </a:pPr>
              <a:r>
                <a:rPr lang="fr-FR" sz="1400" dirty="0" smtClean="0">
                  <a:solidFill>
                    <a:schemeClr val="bg1"/>
                  </a:solidFill>
                </a:rPr>
                <a:t>Amélioration </a:t>
              </a:r>
              <a:r>
                <a:rPr lang="fr-FR" sz="1400" dirty="0">
                  <a:solidFill>
                    <a:schemeClr val="bg1"/>
                  </a:solidFill>
                </a:rPr>
                <a:t>des compétences </a:t>
              </a:r>
              <a:endParaRPr lang="fr-FR" sz="1400" dirty="0" smtClean="0">
                <a:solidFill>
                  <a:schemeClr val="bg1"/>
                </a:solidFill>
                <a:latin typeface="+mn-lt"/>
                <a:cs typeface="Arial" pitchFamily="34" charset="0"/>
              </a:endParaRPr>
            </a:p>
          </p:txBody>
        </p:sp>
        <p:sp>
          <p:nvSpPr>
            <p:cNvPr id="24" name="ZoneTexte 23"/>
            <p:cNvSpPr txBox="1"/>
            <p:nvPr/>
          </p:nvSpPr>
          <p:spPr>
            <a:xfrm rot="18030824">
              <a:off x="2162704" y="2769578"/>
              <a:ext cx="1967246" cy="609424"/>
            </a:xfrm>
            <a:prstGeom prst="rect">
              <a:avLst/>
            </a:prstGeom>
          </p:spPr>
          <p:txBody>
            <a:bodyPr wrap="square" lIns="0" tIns="0" rIns="0" bIns="0" rtlCol="0">
              <a:spAutoFit/>
            </a:bodyPr>
            <a:lstStyle/>
            <a:p>
              <a:pPr>
                <a:lnSpc>
                  <a:spcPct val="93000"/>
                </a:lnSpc>
                <a:spcBef>
                  <a:spcPts val="0"/>
                </a:spcBef>
              </a:pPr>
              <a:r>
                <a:rPr lang="fr-FR" sz="1400" dirty="0" smtClean="0">
                  <a:solidFill>
                    <a:schemeClr val="bg1"/>
                  </a:solidFill>
                </a:rPr>
                <a:t>Augmentation </a:t>
              </a:r>
              <a:r>
                <a:rPr lang="fr-FR" sz="1400" dirty="0">
                  <a:solidFill>
                    <a:schemeClr val="bg1"/>
                  </a:solidFill>
                </a:rPr>
                <a:t>de l’offre de contenu et de services </a:t>
              </a:r>
              <a:endParaRPr lang="fr-FR" sz="1400" dirty="0" smtClean="0">
                <a:solidFill>
                  <a:schemeClr val="bg1"/>
                </a:solidFill>
                <a:latin typeface="+mn-lt"/>
                <a:cs typeface="Arial" pitchFamily="34" charset="0"/>
              </a:endParaRPr>
            </a:p>
          </p:txBody>
        </p:sp>
        <p:sp>
          <p:nvSpPr>
            <p:cNvPr id="25" name="ZoneTexte 24"/>
            <p:cNvSpPr txBox="1"/>
            <p:nvPr/>
          </p:nvSpPr>
          <p:spPr>
            <a:xfrm rot="750125">
              <a:off x="3483238" y="5257387"/>
              <a:ext cx="1976976" cy="412954"/>
            </a:xfrm>
            <a:prstGeom prst="rect">
              <a:avLst/>
            </a:prstGeom>
          </p:spPr>
          <p:txBody>
            <a:bodyPr wrap="square" lIns="0" tIns="0" rIns="0" bIns="0" rtlCol="0">
              <a:spAutoFit/>
            </a:bodyPr>
            <a:lstStyle/>
            <a:p>
              <a:pPr>
                <a:lnSpc>
                  <a:spcPct val="93000"/>
                </a:lnSpc>
                <a:spcBef>
                  <a:spcPts val="0"/>
                </a:spcBef>
              </a:pPr>
              <a:r>
                <a:rPr lang="fr-FR" sz="1400" dirty="0" smtClean="0">
                  <a:solidFill>
                    <a:schemeClr val="bg1"/>
                  </a:solidFill>
                </a:rPr>
                <a:t>Développement </a:t>
              </a:r>
              <a:r>
                <a:rPr lang="fr-FR" sz="1400" dirty="0">
                  <a:solidFill>
                    <a:schemeClr val="bg1"/>
                  </a:solidFill>
                </a:rPr>
                <a:t>des infrastructures </a:t>
              </a:r>
              <a:endParaRPr lang="fr-FR" sz="1400" dirty="0" smtClean="0">
                <a:solidFill>
                  <a:schemeClr val="bg1"/>
                </a:solidFill>
                <a:latin typeface="+mn-lt"/>
                <a:cs typeface="Arial" pitchFamily="34" charset="0"/>
              </a:endParaRPr>
            </a:p>
          </p:txBody>
        </p:sp>
      </p:grpSp>
      <p:sp>
        <p:nvSpPr>
          <p:cNvPr id="16" name="ZoneTexte 15"/>
          <p:cNvSpPr txBox="1"/>
          <p:nvPr/>
        </p:nvSpPr>
        <p:spPr>
          <a:xfrm>
            <a:off x="2261550" y="990600"/>
            <a:ext cx="7159469" cy="200376"/>
          </a:xfrm>
          <a:prstGeom prst="rect">
            <a:avLst/>
          </a:prstGeom>
        </p:spPr>
        <p:txBody>
          <a:bodyPr wrap="square" lIns="0" tIns="0" rIns="0" bIns="0" rtlCol="0">
            <a:spAutoFit/>
          </a:bodyPr>
          <a:lstStyle/>
          <a:p>
            <a:pPr>
              <a:lnSpc>
                <a:spcPct val="93000"/>
              </a:lnSpc>
              <a:spcBef>
                <a:spcPts val="0"/>
              </a:spcBef>
            </a:pPr>
            <a:r>
              <a:rPr lang="fr-FR" sz="1400" kern="0" dirty="0">
                <a:solidFill>
                  <a:srgbClr val="000099"/>
                </a:solidFill>
                <a:latin typeface="Century Gothic" pitchFamily="34" charset="0"/>
                <a:ea typeface="굴림" pitchFamily="34" charset="-127"/>
              </a:rPr>
              <a:t>Cycle de rétroaction positif entre les infrastructures, le contenu et les compétences </a:t>
            </a:r>
          </a:p>
        </p:txBody>
      </p:sp>
      <p:sp>
        <p:nvSpPr>
          <p:cNvPr id="22" name="ZoneTexte 21"/>
          <p:cNvSpPr txBox="1"/>
          <p:nvPr/>
        </p:nvSpPr>
        <p:spPr>
          <a:xfrm>
            <a:off x="0" y="5967400"/>
            <a:ext cx="5377053" cy="372153"/>
          </a:xfrm>
          <a:prstGeom prst="rect">
            <a:avLst/>
          </a:prstGeom>
        </p:spPr>
        <p:txBody>
          <a:bodyPr wrap="square" lIns="0" tIns="0" rIns="0" bIns="0" rtlCol="0">
            <a:spAutoFit/>
          </a:bodyPr>
          <a:lstStyle/>
          <a:p>
            <a:pPr>
              <a:lnSpc>
                <a:spcPct val="93000"/>
              </a:lnSpc>
              <a:spcBef>
                <a:spcPts val="0"/>
              </a:spcBef>
            </a:pPr>
            <a:r>
              <a:rPr lang="fr-FR" sz="1300" b="0" dirty="0" smtClean="0">
                <a:latin typeface="+mn-lt"/>
                <a:cs typeface="Arial" pitchFamily="34" charset="0"/>
              </a:rPr>
              <a:t>Source : OCDE (2008), Contenus haut débit : stratégies et politiques en matière de contenu numérique</a:t>
            </a:r>
          </a:p>
        </p:txBody>
      </p:sp>
    </p:spTree>
    <p:extLst>
      <p:ext uri="{BB962C8B-B14F-4D97-AF65-F5344CB8AC3E}">
        <p14:creationId xmlns:p14="http://schemas.microsoft.com/office/powerpoint/2010/main" val="10756882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 et infrastructure</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5016758"/>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L’infrastructure </a:t>
            </a:r>
            <a:r>
              <a:rPr lang="fr-FR" sz="1600" kern="0" dirty="0">
                <a:solidFill>
                  <a:srgbClr val="000099"/>
                </a:solidFill>
                <a:latin typeface="Century Gothic" pitchFamily="34" charset="0"/>
                <a:ea typeface="굴림" pitchFamily="34" charset="-127"/>
              </a:rPr>
              <a:t>des TIC à haut débit comprend </a:t>
            </a:r>
            <a:r>
              <a:rPr lang="fr-FR" sz="1600" kern="0" dirty="0">
                <a:solidFill>
                  <a:srgbClr val="FF0000"/>
                </a:solidFill>
                <a:latin typeface="Century Gothic" pitchFamily="34" charset="0"/>
                <a:ea typeface="굴림" pitchFamily="34" charset="-127"/>
              </a:rPr>
              <a:t>plusieurs niveaux de réseaux de transmission, de modalités d’accès et de services</a:t>
            </a:r>
            <a:r>
              <a:rPr lang="fr-FR" sz="1600" kern="0" dirty="0">
                <a:solidFill>
                  <a:srgbClr val="000099"/>
                </a:solidFill>
                <a:latin typeface="Century Gothic" pitchFamily="34" charset="0"/>
                <a:ea typeface="굴림" pitchFamily="34" charset="-127"/>
              </a:rPr>
              <a:t> destinés aux usagers </a:t>
            </a:r>
            <a:r>
              <a:rPr lang="fr-FR" sz="1600" kern="0" dirty="0" smtClean="0">
                <a:solidFill>
                  <a:srgbClr val="000099"/>
                </a:solidFill>
                <a:latin typeface="Century Gothic" pitchFamily="34" charset="0"/>
                <a:ea typeface="굴림" pitchFamily="34" charset="-127"/>
              </a:rPr>
              <a:t>finals : </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FF0000"/>
                </a:solidFill>
                <a:latin typeface="Century Gothic" pitchFamily="34" charset="0"/>
                <a:ea typeface="굴림" pitchFamily="34" charset="-127"/>
              </a:rPr>
              <a:t>Réseaux </a:t>
            </a:r>
            <a:r>
              <a:rPr lang="fr-FR" sz="1600" kern="0" dirty="0">
                <a:solidFill>
                  <a:srgbClr val="FF0000"/>
                </a:solidFill>
                <a:latin typeface="Century Gothic" pitchFamily="34" charset="0"/>
                <a:ea typeface="굴림" pitchFamily="34" charset="-127"/>
              </a:rPr>
              <a:t>dorsaux</a:t>
            </a:r>
            <a:r>
              <a:rPr lang="fr-FR" sz="1600" kern="0" dirty="0">
                <a:solidFill>
                  <a:srgbClr val="000099"/>
                </a:solidFill>
                <a:latin typeface="Century Gothic" pitchFamily="34" charset="0"/>
                <a:ea typeface="굴림" pitchFamily="34" charset="-127"/>
              </a:rPr>
              <a:t>: Les communications à haut débit dépendent de l’existence de réseaux dorsaux internationaux et nationaux de transmission à très grande capacité, qui utilisent la fibre optique pour la plupart des liaisons nationales et internationales à grande capacité. </a:t>
            </a:r>
          </a:p>
          <a:p>
            <a:pPr marL="742950" lvl="1"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a:solidFill>
                  <a:srgbClr val="FF0000"/>
                </a:solidFill>
                <a:latin typeface="Century Gothic" pitchFamily="34" charset="0"/>
                <a:ea typeface="굴림" pitchFamily="34" charset="-127"/>
              </a:rPr>
              <a:t>Réseaux locaux d’accès au haut débit: </a:t>
            </a:r>
            <a:r>
              <a:rPr lang="fr-FR" sz="1600" kern="0" dirty="0">
                <a:solidFill>
                  <a:srgbClr val="000099"/>
                </a:solidFill>
                <a:latin typeface="Century Gothic" pitchFamily="34" charset="0"/>
                <a:ea typeface="굴림" pitchFamily="34" charset="-127"/>
              </a:rPr>
              <a:t>Pour obtenir une connexion à haut débit, il faut que les usagers finals soient reliés par fil ou sans fil au réseau </a:t>
            </a:r>
            <a:r>
              <a:rPr lang="fr-FR" sz="1600" kern="0" dirty="0" smtClean="0">
                <a:solidFill>
                  <a:srgbClr val="000099"/>
                </a:solidFill>
                <a:latin typeface="Century Gothic" pitchFamily="34" charset="0"/>
                <a:ea typeface="굴림" pitchFamily="34" charset="-127"/>
              </a:rPr>
              <a:t>dorsal (le </a:t>
            </a:r>
            <a:r>
              <a:rPr lang="fr-FR" sz="1600" kern="0" dirty="0">
                <a:solidFill>
                  <a:srgbClr val="000099"/>
                </a:solidFill>
                <a:latin typeface="Century Gothic" pitchFamily="34" charset="0"/>
                <a:ea typeface="굴림" pitchFamily="34" charset="-127"/>
              </a:rPr>
              <a:t>dernier </a:t>
            </a:r>
            <a:r>
              <a:rPr lang="fr-FR" sz="1600" kern="0" dirty="0" smtClean="0">
                <a:solidFill>
                  <a:srgbClr val="000099"/>
                </a:solidFill>
                <a:latin typeface="Century Gothic" pitchFamily="34" charset="0"/>
                <a:ea typeface="굴림" pitchFamily="34" charset="-127"/>
              </a:rPr>
              <a:t>kilomètre). </a:t>
            </a:r>
            <a:r>
              <a:rPr lang="fr-FR" sz="1600" kern="0" dirty="0">
                <a:solidFill>
                  <a:srgbClr val="000099"/>
                </a:solidFill>
                <a:latin typeface="Century Gothic" pitchFamily="34" charset="0"/>
                <a:ea typeface="굴림" pitchFamily="34" charset="-127"/>
              </a:rPr>
              <a:t>Les réseaux téléphoniques classiques sont largement utilisés pour fournir des connexions à haut débit aux entreprises, aux institutions et aux foyers dans de nombreux pays, notamment par des liaisons </a:t>
            </a:r>
            <a:r>
              <a:rPr lang="fr-FR" sz="1600" kern="0" dirty="0" smtClean="0">
                <a:solidFill>
                  <a:srgbClr val="000099"/>
                </a:solidFill>
                <a:latin typeface="Century Gothic" pitchFamily="34" charset="0"/>
                <a:ea typeface="굴림" pitchFamily="34" charset="-127"/>
              </a:rPr>
              <a:t>ADSL et </a:t>
            </a:r>
            <a:r>
              <a:rPr lang="fr-FR" sz="1600" kern="0" dirty="0">
                <a:solidFill>
                  <a:srgbClr val="000099"/>
                </a:solidFill>
                <a:latin typeface="Century Gothic" pitchFamily="34" charset="0"/>
                <a:ea typeface="굴림" pitchFamily="34" charset="-127"/>
              </a:rPr>
              <a:t>la fibre optique (FTTH). </a:t>
            </a:r>
          </a:p>
          <a:p>
            <a:pPr marL="742950" lvl="1"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a:solidFill>
                  <a:srgbClr val="FF0000"/>
                </a:solidFill>
                <a:latin typeface="Century Gothic" pitchFamily="34" charset="0"/>
                <a:ea typeface="굴림" pitchFamily="34" charset="-127"/>
              </a:rPr>
              <a:t>Haut débit sans fil</a:t>
            </a:r>
            <a:r>
              <a:rPr lang="fr-FR" sz="1600" kern="0" dirty="0">
                <a:solidFill>
                  <a:srgbClr val="000099"/>
                </a:solidFill>
                <a:latin typeface="Century Gothic" pitchFamily="34" charset="0"/>
                <a:ea typeface="굴림" pitchFamily="34" charset="-127"/>
              </a:rPr>
              <a:t>: Le facteur le plus notable qui contribue à la diffusion mondiale du haut débit est l’augmentation rapide et spectaculaire des capacités et des fonctions des services de télécommunication sans fil</a:t>
            </a:r>
            <a:r>
              <a:rPr lang="fr-FR" sz="1600" kern="0" dirty="0" smtClean="0">
                <a:solidFill>
                  <a:srgbClr val="000099"/>
                </a:solidFill>
                <a:latin typeface="Century Gothic" pitchFamily="34" charset="0"/>
                <a:ea typeface="굴림" pitchFamily="34" charset="-127"/>
              </a:rPr>
              <a:t>. Les nouvelle technologies mobiles favorisent le haut débit et l’accès aux contenus numériques.</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18476316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 et infrastructure</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4031873"/>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ü"/>
              <a:defRPr/>
            </a:pPr>
            <a:r>
              <a:rPr lang="fr-FR" sz="1600" kern="0" dirty="0" smtClean="0">
                <a:solidFill>
                  <a:srgbClr val="FF0000"/>
                </a:solidFill>
                <a:latin typeface="Century Gothic" panose="020B0502020202020204" pitchFamily="34" charset="0"/>
                <a:ea typeface="굴림" pitchFamily="34" charset="-127"/>
              </a:rPr>
              <a:t>Infrastructure de stockage de </a:t>
            </a:r>
            <a:r>
              <a:rPr lang="fr-FR" sz="1600" kern="0" dirty="0">
                <a:solidFill>
                  <a:srgbClr val="FF0000"/>
                </a:solidFill>
                <a:latin typeface="Century Gothic" pitchFamily="34" charset="0"/>
                <a:ea typeface="굴림" pitchFamily="34" charset="-127"/>
              </a:rPr>
              <a:t>données:</a:t>
            </a:r>
            <a:r>
              <a:rPr lang="fr-FR" sz="1600" kern="0" dirty="0">
                <a:solidFill>
                  <a:srgbClr val="000099"/>
                </a:solidFill>
                <a:latin typeface="Century Gothic" pitchFamily="34" charset="0"/>
                <a:ea typeface="굴림" pitchFamily="34" charset="-127"/>
              </a:rPr>
              <a:t> La quantité énorme d’informations et d’applications numériques qui doivent être stockées et échangées pour les besoins du haut débit exige la mise en place d’installations distinctes et la réalisation d’investissements de plus en plus importants. </a:t>
            </a:r>
            <a:endParaRPr lang="fr-FR" sz="16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Les </a:t>
            </a:r>
            <a:r>
              <a:rPr lang="fr-FR" sz="1600" kern="0" dirty="0">
                <a:solidFill>
                  <a:srgbClr val="000099"/>
                </a:solidFill>
                <a:latin typeface="Century Gothic" pitchFamily="34" charset="0"/>
                <a:ea typeface="굴림" pitchFamily="34" charset="-127"/>
              </a:rPr>
              <a:t>entreprises et les gouvernements qui traitent </a:t>
            </a:r>
            <a:r>
              <a:rPr lang="fr-FR" sz="1600" kern="0" dirty="0" smtClean="0">
                <a:solidFill>
                  <a:srgbClr val="000099"/>
                </a:solidFill>
                <a:latin typeface="Century Gothic" pitchFamily="34" charset="0"/>
                <a:ea typeface="굴림" pitchFamily="34" charset="-127"/>
              </a:rPr>
              <a:t>de grandes quantités de données ont </a:t>
            </a:r>
            <a:r>
              <a:rPr lang="fr-FR" sz="1600" kern="0" dirty="0">
                <a:solidFill>
                  <a:srgbClr val="000099"/>
                </a:solidFill>
                <a:latin typeface="Century Gothic" pitchFamily="34" charset="0"/>
                <a:ea typeface="굴림" pitchFamily="34" charset="-127"/>
              </a:rPr>
              <a:t>besoin de </a:t>
            </a:r>
            <a:r>
              <a:rPr lang="fr-FR" sz="1600" kern="0" dirty="0" smtClean="0">
                <a:solidFill>
                  <a:srgbClr val="000099"/>
                </a:solidFill>
                <a:latin typeface="Century Gothic" pitchFamily="34" charset="0"/>
                <a:ea typeface="굴림" pitchFamily="34" charset="-127"/>
              </a:rPr>
              <a:t>: </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sites </a:t>
            </a:r>
            <a:r>
              <a:rPr lang="fr-FR" sz="1600" kern="0" dirty="0">
                <a:solidFill>
                  <a:srgbClr val="000099"/>
                </a:solidFill>
                <a:latin typeface="Century Gothic" pitchFamily="34" charset="0"/>
                <a:ea typeface="굴림" pitchFamily="34" charset="-127"/>
              </a:rPr>
              <a:t>de stockage </a:t>
            </a:r>
            <a:r>
              <a:rPr lang="fr-FR" sz="1600" kern="0" dirty="0" smtClean="0">
                <a:solidFill>
                  <a:srgbClr val="000099"/>
                </a:solidFill>
                <a:latin typeface="Century Gothic" pitchFamily="34" charset="0"/>
                <a:ea typeface="굴림" pitchFamily="34" charset="-127"/>
              </a:rPr>
              <a:t>− </a:t>
            </a:r>
            <a:r>
              <a:rPr lang="fr-FR" sz="1600" kern="0" dirty="0">
                <a:solidFill>
                  <a:srgbClr val="000099"/>
                </a:solidFill>
                <a:latin typeface="Century Gothic" pitchFamily="34" charset="0"/>
                <a:ea typeface="굴림" pitchFamily="34" charset="-127"/>
              </a:rPr>
              <a:t>des entrepôts </a:t>
            </a:r>
            <a:r>
              <a:rPr lang="fr-FR" sz="1600" kern="0" dirty="0" smtClean="0">
                <a:solidFill>
                  <a:srgbClr val="000099"/>
                </a:solidFill>
                <a:latin typeface="Century Gothic" pitchFamily="34" charset="0"/>
                <a:ea typeface="굴림" pitchFamily="34" charset="-127"/>
              </a:rPr>
              <a:t>de données </a:t>
            </a:r>
            <a:r>
              <a:rPr lang="fr-FR" sz="1600" kern="0" dirty="0">
                <a:solidFill>
                  <a:srgbClr val="000099"/>
                </a:solidFill>
                <a:latin typeface="Century Gothic" pitchFamily="34" charset="0"/>
                <a:ea typeface="굴림" pitchFamily="34" charset="-127"/>
              </a:rPr>
              <a:t>− </a:t>
            </a:r>
            <a:endParaRPr lang="fr-FR" sz="1600" kern="0" dirty="0" smtClean="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liaisons </a:t>
            </a:r>
            <a:r>
              <a:rPr lang="fr-FR" sz="1600" kern="0" dirty="0">
                <a:solidFill>
                  <a:srgbClr val="000099"/>
                </a:solidFill>
                <a:latin typeface="Century Gothic" pitchFamily="34" charset="0"/>
                <a:ea typeface="굴림" pitchFamily="34" charset="-127"/>
              </a:rPr>
              <a:t>de transmission à très grande </a:t>
            </a:r>
            <a:r>
              <a:rPr lang="fr-FR" sz="1600" kern="0" dirty="0" smtClean="0">
                <a:solidFill>
                  <a:srgbClr val="000099"/>
                </a:solidFill>
                <a:latin typeface="Century Gothic" pitchFamily="34" charset="0"/>
                <a:ea typeface="굴림" pitchFamily="34" charset="-127"/>
              </a:rPr>
              <a:t>capacité</a:t>
            </a: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sources </a:t>
            </a:r>
            <a:r>
              <a:rPr lang="fr-FR" sz="1600" kern="0" dirty="0">
                <a:solidFill>
                  <a:srgbClr val="000099"/>
                </a:solidFill>
                <a:latin typeface="Century Gothic" pitchFamily="34" charset="0"/>
                <a:ea typeface="굴림" pitchFamily="34" charset="-127"/>
              </a:rPr>
              <a:t>d’électricité exceptionnellement fiables et sûres, </a:t>
            </a:r>
            <a:endParaRPr lang="fr-FR" sz="1600" kern="0" dirty="0" smtClean="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locaux </a:t>
            </a:r>
            <a:r>
              <a:rPr lang="fr-FR" sz="1600" kern="0" dirty="0">
                <a:solidFill>
                  <a:srgbClr val="000099"/>
                </a:solidFill>
                <a:latin typeface="Century Gothic" pitchFamily="34" charset="0"/>
                <a:ea typeface="굴림" pitchFamily="34" charset="-127"/>
              </a:rPr>
              <a:t>et de protocoles de protection des données. </a:t>
            </a:r>
            <a:endParaRPr lang="fr-FR" sz="1600" kern="0" dirty="0" smtClean="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L’établissement des </a:t>
            </a:r>
            <a:r>
              <a:rPr lang="fr-FR" sz="1600" kern="0" dirty="0">
                <a:solidFill>
                  <a:srgbClr val="FF0000"/>
                </a:solidFill>
                <a:latin typeface="Century Gothic" pitchFamily="34" charset="0"/>
                <a:ea typeface="굴림" pitchFamily="34" charset="-127"/>
              </a:rPr>
              <a:t>points d’échange Internet </a:t>
            </a:r>
            <a:r>
              <a:rPr lang="fr-FR" sz="1600" kern="0" dirty="0">
                <a:solidFill>
                  <a:srgbClr val="000099"/>
                </a:solidFill>
                <a:latin typeface="Century Gothic" pitchFamily="34" charset="0"/>
                <a:ea typeface="굴림" pitchFamily="34" charset="-127"/>
              </a:rPr>
              <a:t>qui conservent </a:t>
            </a:r>
            <a:r>
              <a:rPr lang="fr-FR" sz="1600" kern="0" dirty="0" smtClean="0">
                <a:solidFill>
                  <a:srgbClr val="000099"/>
                </a:solidFill>
                <a:latin typeface="Century Gothic" pitchFamily="34" charset="0"/>
                <a:ea typeface="굴림" pitchFamily="34" charset="-127"/>
              </a:rPr>
              <a:t>les données </a:t>
            </a:r>
            <a:r>
              <a:rPr lang="fr-FR" sz="1600" kern="0" dirty="0">
                <a:solidFill>
                  <a:srgbClr val="000099"/>
                </a:solidFill>
                <a:latin typeface="Century Gothic" pitchFamily="34" charset="0"/>
                <a:ea typeface="굴림" pitchFamily="34" charset="-127"/>
              </a:rPr>
              <a:t>locales sur le réseau national ainsi que des entrepôts locaux de données et </a:t>
            </a:r>
            <a:r>
              <a:rPr lang="fr-FR" sz="1600" kern="0" dirty="0" smtClean="0">
                <a:solidFill>
                  <a:srgbClr val="000099"/>
                </a:solidFill>
                <a:latin typeface="Century Gothic" pitchFamily="34" charset="0"/>
                <a:ea typeface="굴림" pitchFamily="34" charset="-127"/>
              </a:rPr>
              <a:t>des dispositifs Cloud </a:t>
            </a:r>
            <a:r>
              <a:rPr lang="fr-FR" sz="1600" kern="0" dirty="0">
                <a:solidFill>
                  <a:srgbClr val="000099"/>
                </a:solidFill>
                <a:latin typeface="Century Gothic" pitchFamily="34" charset="0"/>
                <a:ea typeface="굴림" pitchFamily="34" charset="-127"/>
              </a:rPr>
              <a:t>nationaux</a:t>
            </a:r>
            <a:r>
              <a:rPr lang="fr-FR" sz="1600" b="0" dirty="0" smtClean="0">
                <a:latin typeface="Century Gothic" panose="020B0502020202020204" pitchFamily="34" charset="0"/>
              </a:rPr>
              <a:t>.</a:t>
            </a:r>
            <a:endParaRPr lang="fr-FR" sz="1600" kern="0" dirty="0">
              <a:solidFill>
                <a:srgbClr val="000099"/>
              </a:solidFill>
              <a:latin typeface="Century Gothic" pitchFamily="34" charset="0"/>
              <a:ea typeface="굴림" pitchFamily="34" charset="-127"/>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274610413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Rôle des pouvoirs publics</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5347618"/>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ü"/>
              <a:defRPr/>
            </a:pPr>
            <a:r>
              <a:rPr lang="fr-FR" sz="1600" kern="0" dirty="0" smtClean="0">
                <a:solidFill>
                  <a:srgbClr val="FF0000"/>
                </a:solidFill>
                <a:latin typeface="Century Gothic" pitchFamily="34" charset="0"/>
                <a:ea typeface="굴림" pitchFamily="34" charset="-127"/>
              </a:rPr>
              <a:t>Les pouvoirs publics en tant que producteurs de contenu : </a:t>
            </a:r>
          </a:p>
          <a:p>
            <a:pPr marL="285750" indent="-285750" algn="just">
              <a:buFont typeface="Wingdings" panose="05000000000000000000" pitchFamily="2" charset="2"/>
              <a:buChar char="ü"/>
              <a:defRPr/>
            </a:pPr>
            <a:endParaRPr lang="fr-FR" sz="1600" kern="0" dirty="0">
              <a:solidFill>
                <a:srgbClr val="FF0000"/>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FF0000"/>
                </a:solidFill>
                <a:latin typeface="Century Gothic" pitchFamily="34" charset="0"/>
                <a:ea typeface="굴림" pitchFamily="34" charset="-127"/>
              </a:rPr>
              <a:t>Mise </a:t>
            </a:r>
            <a:r>
              <a:rPr lang="fr-FR" sz="1600" kern="0" dirty="0">
                <a:solidFill>
                  <a:srgbClr val="FF0000"/>
                </a:solidFill>
                <a:latin typeface="Century Gothic" pitchFamily="34" charset="0"/>
                <a:ea typeface="굴림" pitchFamily="34" charset="-127"/>
              </a:rPr>
              <a:t>en ligne de contenus publics </a:t>
            </a:r>
            <a:r>
              <a:rPr lang="fr-FR" sz="1600" kern="0" dirty="0" smtClean="0">
                <a:solidFill>
                  <a:srgbClr val="000099"/>
                </a:solidFill>
                <a:latin typeface="Century Gothic" pitchFamily="34" charset="0"/>
                <a:ea typeface="굴림" pitchFamily="34" charset="-127"/>
              </a:rPr>
              <a:t>: Le </a:t>
            </a:r>
            <a:r>
              <a:rPr lang="fr-FR" sz="1600" kern="0" dirty="0">
                <a:solidFill>
                  <a:srgbClr val="000099"/>
                </a:solidFill>
                <a:latin typeface="Century Gothic" pitchFamily="34" charset="0"/>
                <a:ea typeface="굴림" pitchFamily="34" charset="-127"/>
              </a:rPr>
              <a:t>secteur public est un grand producteur de contenu (y compris les données/informations, images, films, </a:t>
            </a:r>
            <a:r>
              <a:rPr lang="fr-FR" sz="1600" kern="0" dirty="0" smtClean="0">
                <a:solidFill>
                  <a:srgbClr val="000099"/>
                </a:solidFill>
                <a:latin typeface="Century Gothic" pitchFamily="34" charset="0"/>
                <a:ea typeface="굴림" pitchFamily="34" charset="-127"/>
              </a:rPr>
              <a:t>etc.) à travers ses sites web et à travers les services d’E-Gov notamment</a:t>
            </a:r>
          </a:p>
          <a:p>
            <a:pPr marL="742950" lvl="1" indent="-285750" algn="just">
              <a:buFont typeface="Wingdings" panose="05000000000000000000" pitchFamily="2" charset="2"/>
              <a:buChar char="ü"/>
              <a:defRPr/>
            </a:pPr>
            <a:endParaRPr lang="fr-FR" sz="10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FF0000"/>
                </a:solidFill>
                <a:latin typeface="Century Gothic" pitchFamily="34" charset="0"/>
                <a:ea typeface="굴림" pitchFamily="34" charset="-127"/>
              </a:rPr>
              <a:t>Open Data</a:t>
            </a:r>
            <a:r>
              <a:rPr lang="fr-FR" sz="1600" kern="0" dirty="0">
                <a:solidFill>
                  <a:srgbClr val="000099"/>
                </a:solidFill>
                <a:latin typeface="Century Gothic" pitchFamily="34" charset="0"/>
                <a:ea typeface="굴림" pitchFamily="34" charset="-127"/>
              </a:rPr>
              <a:t> </a:t>
            </a:r>
            <a:r>
              <a:rPr lang="fr-FR" sz="1600" kern="0" dirty="0" smtClean="0">
                <a:solidFill>
                  <a:srgbClr val="000099"/>
                </a:solidFill>
                <a:latin typeface="Century Gothic" pitchFamily="34" charset="0"/>
                <a:ea typeface="굴림" pitchFamily="34" charset="-127"/>
              </a:rPr>
              <a:t>(accès </a:t>
            </a:r>
            <a:r>
              <a:rPr lang="fr-FR" sz="1600" kern="0" dirty="0">
                <a:solidFill>
                  <a:srgbClr val="000099"/>
                </a:solidFill>
                <a:latin typeface="Century Gothic" pitchFamily="34" charset="0"/>
                <a:ea typeface="굴림" pitchFamily="34" charset="-127"/>
              </a:rPr>
              <a:t>aux contenus </a:t>
            </a:r>
            <a:r>
              <a:rPr lang="fr-FR" sz="1600" kern="0" dirty="0" smtClean="0">
                <a:solidFill>
                  <a:srgbClr val="000099"/>
                </a:solidFill>
                <a:latin typeface="Century Gothic" pitchFamily="34" charset="0"/>
                <a:ea typeface="굴림" pitchFamily="34" charset="-127"/>
              </a:rPr>
              <a:t>et données numériques </a:t>
            </a:r>
            <a:r>
              <a:rPr lang="fr-FR" sz="1600" kern="0" dirty="0">
                <a:solidFill>
                  <a:srgbClr val="000099"/>
                </a:solidFill>
                <a:latin typeface="Century Gothic" pitchFamily="34" charset="0"/>
                <a:ea typeface="굴림" pitchFamily="34" charset="-127"/>
              </a:rPr>
              <a:t>financés par des fonds </a:t>
            </a:r>
            <a:r>
              <a:rPr lang="fr-FR" sz="1600" kern="0" dirty="0" smtClean="0">
                <a:solidFill>
                  <a:srgbClr val="000099"/>
                </a:solidFill>
                <a:latin typeface="Century Gothic" pitchFamily="34" charset="0"/>
                <a:ea typeface="굴림" pitchFamily="34" charset="-127"/>
              </a:rPr>
              <a:t>publics) : ces </a:t>
            </a:r>
            <a:r>
              <a:rPr lang="fr-FR" sz="1600" kern="0" dirty="0">
                <a:solidFill>
                  <a:srgbClr val="000099"/>
                </a:solidFill>
                <a:latin typeface="Century Gothic" pitchFamily="34" charset="0"/>
                <a:ea typeface="굴림" pitchFamily="34" charset="-127"/>
              </a:rPr>
              <a:t>contenus seraient potentiellement utiles aux applications existantes et à celles basées sur des contenus numériques, comme aux services à valeur ajoutée à usage commercial et non commercial. </a:t>
            </a:r>
            <a:endParaRPr lang="fr-FR" sz="1600" kern="0" dirty="0" smtClean="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endParaRPr lang="fr-FR" sz="12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Les </a:t>
            </a:r>
            <a:r>
              <a:rPr lang="fr-FR" sz="1600" kern="0" dirty="0">
                <a:solidFill>
                  <a:srgbClr val="000099"/>
                </a:solidFill>
                <a:latin typeface="Century Gothic" pitchFamily="34" charset="0"/>
                <a:ea typeface="굴림" pitchFamily="34" charset="-127"/>
              </a:rPr>
              <a:t>pouvoirs publics génèrent également de grandes quantités de contenus susceptibles d'être utilisés sur des </a:t>
            </a:r>
            <a:r>
              <a:rPr lang="fr-FR" sz="1600" kern="0" dirty="0">
                <a:solidFill>
                  <a:srgbClr val="FF0000"/>
                </a:solidFill>
                <a:latin typeface="Century Gothic" pitchFamily="34" charset="0"/>
                <a:ea typeface="굴림" pitchFamily="34" charset="-127"/>
              </a:rPr>
              <a:t>plateformes mobiles</a:t>
            </a:r>
            <a:r>
              <a:rPr lang="fr-FR" sz="1600" kern="0" dirty="0">
                <a:solidFill>
                  <a:srgbClr val="000099"/>
                </a:solidFill>
                <a:latin typeface="Century Gothic" pitchFamily="34" charset="0"/>
                <a:ea typeface="굴림" pitchFamily="34" charset="-127"/>
              </a:rPr>
              <a:t>. </a:t>
            </a:r>
          </a:p>
          <a:p>
            <a:pPr marL="285750" indent="-285750" algn="just">
              <a:buFont typeface="Wingdings" panose="05000000000000000000" pitchFamily="2" charset="2"/>
              <a:buChar char="ü"/>
              <a:defRPr/>
            </a:pPr>
            <a:endParaRPr lang="fr-FR" sz="105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FF0000"/>
                </a:solidFill>
                <a:latin typeface="Century Gothic" pitchFamily="34" charset="0"/>
                <a:ea typeface="굴림" pitchFamily="34" charset="-127"/>
              </a:rPr>
              <a:t>Les pouvoirs publics en tant qu’utilisateurs de </a:t>
            </a:r>
            <a:r>
              <a:rPr lang="fr-FR" sz="1600" kern="0" dirty="0" smtClean="0">
                <a:solidFill>
                  <a:srgbClr val="FF0000"/>
                </a:solidFill>
                <a:latin typeface="Century Gothic" pitchFamily="34" charset="0"/>
                <a:ea typeface="굴림" pitchFamily="34" charset="-127"/>
              </a:rPr>
              <a:t>contenus</a:t>
            </a:r>
            <a:r>
              <a:rPr lang="fr-FR" sz="1600" kern="0" dirty="0">
                <a:solidFill>
                  <a:srgbClr val="FF0000"/>
                </a:solidFill>
                <a:latin typeface="Century Gothic" pitchFamily="34" charset="0"/>
                <a:ea typeface="굴림" pitchFamily="34" charset="-127"/>
              </a:rPr>
              <a:t> </a:t>
            </a:r>
            <a:r>
              <a:rPr lang="fr-FR" sz="1600" kern="0" dirty="0" smtClean="0">
                <a:solidFill>
                  <a:srgbClr val="FF0000"/>
                </a:solidFill>
                <a:latin typeface="Century Gothic" pitchFamily="34" charset="0"/>
                <a:ea typeface="굴림" pitchFamily="34" charset="-127"/>
              </a:rPr>
              <a:t>:</a:t>
            </a:r>
            <a:r>
              <a:rPr lang="fr-FR" sz="1600" kern="0" dirty="0" smtClean="0">
                <a:solidFill>
                  <a:srgbClr val="000099"/>
                </a:solidFill>
                <a:latin typeface="Century Gothic" pitchFamily="34" charset="0"/>
                <a:ea typeface="굴림" pitchFamily="34" charset="-127"/>
              </a:rPr>
              <a:t> Le </a:t>
            </a:r>
            <a:r>
              <a:rPr lang="fr-FR" sz="1600" kern="0" dirty="0">
                <a:solidFill>
                  <a:srgbClr val="000099"/>
                </a:solidFill>
                <a:latin typeface="Century Gothic" pitchFamily="34" charset="0"/>
                <a:ea typeface="굴림" pitchFamily="34" charset="-127"/>
              </a:rPr>
              <a:t>secteur public a également un rôle important à </a:t>
            </a:r>
            <a:r>
              <a:rPr lang="fr-FR" sz="1600" kern="0" dirty="0" smtClean="0">
                <a:solidFill>
                  <a:srgbClr val="000099"/>
                </a:solidFill>
                <a:latin typeface="Century Gothic" pitchFamily="34" charset="0"/>
                <a:ea typeface="굴림" pitchFamily="34" charset="-127"/>
              </a:rPr>
              <a:t>jouer en </a:t>
            </a:r>
            <a:r>
              <a:rPr lang="fr-FR" sz="1600" kern="0" dirty="0">
                <a:solidFill>
                  <a:srgbClr val="000099"/>
                </a:solidFill>
                <a:latin typeface="Century Gothic" pitchFamily="34" charset="0"/>
                <a:ea typeface="굴림" pitchFamily="34" charset="-127"/>
              </a:rPr>
              <a:t>tant que client (utilisateur exemplaire) </a:t>
            </a:r>
            <a:endParaRPr lang="fr-FR" sz="16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050" kern="0" dirty="0" smtClean="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Certains pans des industries créatives de contenu numérique, notamment </a:t>
            </a:r>
            <a:r>
              <a:rPr lang="fr-FR" sz="1600" kern="0" dirty="0">
                <a:solidFill>
                  <a:srgbClr val="FF0000"/>
                </a:solidFill>
                <a:latin typeface="Century Gothic" pitchFamily="34" charset="0"/>
                <a:ea typeface="굴림" pitchFamily="34" charset="-127"/>
              </a:rPr>
              <a:t>le tourisme, la santé et l'éducation</a:t>
            </a:r>
            <a:r>
              <a:rPr lang="fr-FR" sz="1600" kern="0" dirty="0">
                <a:solidFill>
                  <a:srgbClr val="000099"/>
                </a:solidFill>
                <a:latin typeface="Century Gothic" pitchFamily="34" charset="0"/>
                <a:ea typeface="굴림" pitchFamily="34" charset="-127"/>
              </a:rPr>
              <a:t>, sont largement tributaires du secteur public en tant que client. </a:t>
            </a:r>
            <a:endParaRPr lang="fr-FR" sz="1600" kern="0" dirty="0" smtClean="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endParaRPr lang="fr-FR" sz="105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Les pouvoirs publics vecteur </a:t>
            </a:r>
            <a:r>
              <a:rPr lang="fr-FR" sz="1600" kern="0" dirty="0">
                <a:solidFill>
                  <a:srgbClr val="000099"/>
                </a:solidFill>
                <a:latin typeface="Century Gothic" pitchFamily="34" charset="0"/>
                <a:ea typeface="굴림" pitchFamily="34" charset="-127"/>
              </a:rPr>
              <a:t>de </a:t>
            </a:r>
            <a:r>
              <a:rPr lang="fr-FR" sz="1600" kern="0" dirty="0">
                <a:solidFill>
                  <a:srgbClr val="FF0000"/>
                </a:solidFill>
                <a:latin typeface="Century Gothic" pitchFamily="34" charset="0"/>
                <a:ea typeface="굴림" pitchFamily="34" charset="-127"/>
              </a:rPr>
              <a:t>mutualisation de la demande de haut débit</a:t>
            </a:r>
            <a:r>
              <a:rPr lang="fr-FR" sz="1600" kern="0" dirty="0">
                <a:solidFill>
                  <a:srgbClr val="000099"/>
                </a:solidFill>
                <a:latin typeface="Century Gothic" pitchFamily="34" charset="0"/>
                <a:ea typeface="굴림" pitchFamily="34" charset="-127"/>
              </a:rPr>
              <a:t>, pour développer l'utilisation de cette technologie et les capacités correspondantes. </a:t>
            </a: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16648364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Rôle des pouvoirs publics</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5262979"/>
          </a:xfrm>
          <a:prstGeom prst="rect">
            <a:avLst/>
          </a:prstGeom>
          <a:noFill/>
          <a:ln w="9525">
            <a:noFill/>
            <a:miter lim="800000"/>
            <a:headEnd/>
            <a:tailEnd/>
          </a:ln>
        </p:spPr>
        <p:txBody>
          <a:bodyPr wrap="square">
            <a:spAutoFit/>
          </a:bodyPr>
          <a:lstStyle/>
          <a:p>
            <a:pPr algn="just">
              <a:defRPr/>
            </a:pPr>
            <a:r>
              <a:rPr lang="fr-FR" sz="1600" kern="0" dirty="0">
                <a:solidFill>
                  <a:srgbClr val="FF0000"/>
                </a:solidFill>
                <a:latin typeface="Century Gothic" pitchFamily="34" charset="0"/>
                <a:ea typeface="굴림" pitchFamily="34" charset="-127"/>
              </a:rPr>
              <a:t>Les pouvoirs publics en tant que </a:t>
            </a:r>
            <a:r>
              <a:rPr lang="fr-FR" sz="1600" kern="0" dirty="0" smtClean="0">
                <a:solidFill>
                  <a:srgbClr val="FF0000"/>
                </a:solidFill>
                <a:latin typeface="Century Gothic" pitchFamily="34" charset="0"/>
                <a:ea typeface="굴림" pitchFamily="34" charset="-127"/>
              </a:rPr>
              <a:t>promoteur et régulateur du développement du contenu </a:t>
            </a:r>
            <a:r>
              <a:rPr lang="fr-FR" sz="1600" kern="0" dirty="0">
                <a:solidFill>
                  <a:srgbClr val="FF0000"/>
                </a:solidFill>
                <a:latin typeface="Century Gothic" pitchFamily="34" charset="0"/>
                <a:ea typeface="굴림" pitchFamily="34" charset="-127"/>
              </a:rPr>
              <a:t>: </a:t>
            </a:r>
          </a:p>
          <a:p>
            <a:pPr algn="just">
              <a:defRPr/>
            </a:pPr>
            <a:endParaRPr lang="fr-FR" sz="1600" b="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Des politiques qui encouragent </a:t>
            </a:r>
            <a:r>
              <a:rPr lang="fr-FR" sz="1600" kern="0" dirty="0">
                <a:solidFill>
                  <a:srgbClr val="FF0000"/>
                </a:solidFill>
                <a:latin typeface="Century Gothic" pitchFamily="34" charset="0"/>
                <a:ea typeface="굴림" pitchFamily="34" charset="-127"/>
              </a:rPr>
              <a:t>l’investissement dans des infrastructures de réseau, des logiciels, du contenu et des applications</a:t>
            </a:r>
            <a:r>
              <a:rPr lang="fr-FR" sz="1600" kern="0" dirty="0">
                <a:solidFill>
                  <a:srgbClr val="000099"/>
                </a:solidFill>
                <a:latin typeface="Century Gothic" pitchFamily="34" charset="0"/>
                <a:ea typeface="굴림" pitchFamily="34" charset="-127"/>
              </a:rPr>
              <a:t> :  </a:t>
            </a:r>
          </a:p>
          <a:p>
            <a:pPr marL="285750" indent="-285750" algn="just">
              <a:buFont typeface="Wingdings" panose="05000000000000000000" pitchFamily="2" charset="2"/>
              <a:buChar char="ü"/>
              <a:defRPr/>
            </a:pPr>
            <a:endParaRPr lang="fr-FR" sz="12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Des politiques qui s’attachent à </a:t>
            </a:r>
            <a:r>
              <a:rPr lang="fr-FR" sz="1600" kern="0" dirty="0">
                <a:solidFill>
                  <a:srgbClr val="FF0000"/>
                </a:solidFill>
                <a:latin typeface="Century Gothic" pitchFamily="34" charset="0"/>
                <a:ea typeface="굴림" pitchFamily="34" charset="-127"/>
              </a:rPr>
              <a:t>améliorer la parité réglementaire </a:t>
            </a:r>
            <a:r>
              <a:rPr lang="fr-FR" sz="1600" kern="0" dirty="0">
                <a:solidFill>
                  <a:srgbClr val="000099"/>
                </a:solidFill>
                <a:latin typeface="Century Gothic" pitchFamily="34" charset="0"/>
                <a:ea typeface="굴림" pitchFamily="34" charset="-127"/>
              </a:rPr>
              <a:t>et à assurer un traitement cohérent entre des plateformes de distribution de contenu, des environnements technologiques et des chaînes de valeur qui diffèrent et dans certains cas convergent. </a:t>
            </a:r>
          </a:p>
          <a:p>
            <a:pPr marL="285750" indent="-285750" algn="just">
              <a:buFont typeface="Wingdings" panose="05000000000000000000" pitchFamily="2" charset="2"/>
              <a:buChar char="ü"/>
              <a:defRPr/>
            </a:pPr>
            <a:endParaRPr lang="fr-FR" sz="12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Des politiques qui encouragent des </a:t>
            </a:r>
            <a:r>
              <a:rPr lang="fr-FR" sz="1600" kern="0" dirty="0">
                <a:solidFill>
                  <a:srgbClr val="FF0000"/>
                </a:solidFill>
                <a:latin typeface="Century Gothic" pitchFamily="34" charset="0"/>
                <a:ea typeface="굴림" pitchFamily="34" charset="-127"/>
              </a:rPr>
              <a:t>approches neutres sur le plan technologique</a:t>
            </a:r>
            <a:r>
              <a:rPr lang="fr-FR" sz="1600" kern="0" dirty="0">
                <a:solidFill>
                  <a:srgbClr val="000099"/>
                </a:solidFill>
                <a:latin typeface="Century Gothic" pitchFamily="34" charset="0"/>
                <a:ea typeface="굴림" pitchFamily="34" charset="-127"/>
              </a:rPr>
              <a:t>, </a:t>
            </a:r>
            <a:r>
              <a:rPr lang="fr-FR" sz="1600" kern="0" dirty="0">
                <a:solidFill>
                  <a:srgbClr val="FF0000"/>
                </a:solidFill>
                <a:latin typeface="Century Gothic" pitchFamily="34" charset="0"/>
                <a:ea typeface="굴림" pitchFamily="34" charset="-127"/>
              </a:rPr>
              <a:t>l’interopérabilité</a:t>
            </a:r>
            <a:r>
              <a:rPr lang="fr-FR" sz="1600" kern="0" dirty="0">
                <a:solidFill>
                  <a:srgbClr val="000099"/>
                </a:solidFill>
                <a:latin typeface="Century Gothic" pitchFamily="34" charset="0"/>
                <a:ea typeface="굴림" pitchFamily="34" charset="-127"/>
              </a:rPr>
              <a:t> et le </a:t>
            </a:r>
            <a:r>
              <a:rPr lang="fr-FR" sz="1600" kern="0" dirty="0">
                <a:solidFill>
                  <a:srgbClr val="FF0000"/>
                </a:solidFill>
                <a:latin typeface="Century Gothic" pitchFamily="34" charset="0"/>
                <a:ea typeface="굴림" pitchFamily="34" charset="-127"/>
              </a:rPr>
              <a:t>développement de normes ouvertes </a:t>
            </a:r>
            <a:r>
              <a:rPr lang="fr-FR" sz="1600" kern="0" dirty="0">
                <a:solidFill>
                  <a:srgbClr val="000099"/>
                </a:solidFill>
                <a:latin typeface="Century Gothic" pitchFamily="34" charset="0"/>
                <a:ea typeface="굴림" pitchFamily="34" charset="-127"/>
              </a:rPr>
              <a:t>pour répondre aux questions technologiques liées à la création, à la diffusion, à l’utilisation et à la préservation de contenu numérique. </a:t>
            </a:r>
          </a:p>
          <a:p>
            <a:pPr marL="285750" indent="-285750" algn="just">
              <a:buFont typeface="Wingdings" panose="05000000000000000000" pitchFamily="2" charset="2"/>
              <a:buChar char="ü"/>
              <a:defRPr/>
            </a:pPr>
            <a:endParaRPr lang="fr-FR" sz="12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Des politiques qui </a:t>
            </a:r>
            <a:r>
              <a:rPr lang="fr-FR" sz="1600" kern="0" dirty="0">
                <a:solidFill>
                  <a:srgbClr val="FF0000"/>
                </a:solidFill>
                <a:latin typeface="Century Gothic" pitchFamily="34" charset="0"/>
                <a:ea typeface="굴림" pitchFamily="34" charset="-127"/>
              </a:rPr>
              <a:t>améliorent les applications </a:t>
            </a:r>
            <a:r>
              <a:rPr lang="fr-FR" sz="1600" kern="0" dirty="0">
                <a:solidFill>
                  <a:srgbClr val="000099"/>
                </a:solidFill>
                <a:latin typeface="Century Gothic" pitchFamily="34" charset="0"/>
                <a:ea typeface="굴림" pitchFamily="34" charset="-127"/>
              </a:rPr>
              <a:t>pour la fourniture et l’utilisation du contenu numérique, notamment qui favorisent des outils efficaces de gestion, de préservation et de diffusion propres à améliorer l’accessibilité et l’utilisation des différentes catégories de contenu numérique. </a:t>
            </a:r>
          </a:p>
          <a:p>
            <a:pPr marL="285750" indent="-285750" algn="just">
              <a:buFont typeface="Wingdings" panose="05000000000000000000" pitchFamily="2" charset="2"/>
              <a:buChar char="ü"/>
              <a:defRPr/>
            </a:pPr>
            <a:endParaRPr lang="fr-FR" sz="12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Des politiques qui favorisent et améliorent </a:t>
            </a:r>
            <a:r>
              <a:rPr lang="fr-FR" sz="1600" kern="0" dirty="0">
                <a:solidFill>
                  <a:srgbClr val="FF0000"/>
                </a:solidFill>
                <a:latin typeface="Century Gothic" pitchFamily="34" charset="0"/>
                <a:ea typeface="굴림" pitchFamily="34" charset="-127"/>
              </a:rPr>
              <a:t>l’accessibilité de tous au contenu numérique</a:t>
            </a:r>
            <a:r>
              <a:rPr lang="fr-FR" sz="1600" kern="0" dirty="0">
                <a:solidFill>
                  <a:srgbClr val="000099"/>
                </a:solidFill>
                <a:latin typeface="Century Gothic" pitchFamily="34" charset="0"/>
                <a:ea typeface="굴림" pitchFamily="34" charset="-127"/>
              </a:rPr>
              <a:t>, quel que soit le </a:t>
            </a:r>
            <a:r>
              <a:rPr lang="fr-FR" sz="1600" kern="0" dirty="0" smtClean="0">
                <a:solidFill>
                  <a:srgbClr val="000099"/>
                </a:solidFill>
                <a:latin typeface="Century Gothic" pitchFamily="34" charset="0"/>
                <a:ea typeface="굴림" pitchFamily="34" charset="-127"/>
              </a:rPr>
              <a:t>lieu (service universel)</a:t>
            </a:r>
            <a:endParaRPr lang="fr-FR" sz="1600" kern="0" dirty="0">
              <a:solidFill>
                <a:srgbClr val="000099"/>
              </a:solidFill>
              <a:latin typeface="Century Gothic" pitchFamily="34" charset="0"/>
              <a:ea typeface="굴림" pitchFamily="34" charset="-127"/>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35887176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32173" y="1208315"/>
            <a:ext cx="9188846" cy="5293757"/>
          </a:xfrm>
          <a:prstGeom prst="rect">
            <a:avLst/>
          </a:prstGeom>
          <a:noFill/>
          <a:ln w="9525">
            <a:noFill/>
            <a:miter lim="800000"/>
            <a:headEnd/>
            <a:tailEnd/>
          </a:ln>
        </p:spPr>
        <p:txBody>
          <a:bodyPr wrap="square">
            <a:spAutoFit/>
          </a:bodyPr>
          <a:lstStyle/>
          <a:p>
            <a:pPr algn="just">
              <a:defRPr/>
            </a:pPr>
            <a:r>
              <a:rPr lang="fr-FR" sz="1600" kern="0" dirty="0" smtClean="0">
                <a:solidFill>
                  <a:srgbClr val="FF0000"/>
                </a:solidFill>
                <a:latin typeface="Century Gothic" pitchFamily="34" charset="0"/>
                <a:ea typeface="굴림" pitchFamily="34" charset="-127"/>
              </a:rPr>
              <a:t>Contenu local : </a:t>
            </a:r>
          </a:p>
          <a:p>
            <a:pPr algn="just">
              <a:defRPr/>
            </a:pPr>
            <a:endParaRPr lang="fr-FR" sz="1600" kern="0" dirty="0" smtClean="0">
              <a:solidFill>
                <a:srgbClr val="FF0000"/>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Les </a:t>
            </a:r>
            <a:r>
              <a:rPr lang="fr-FR" sz="1600" kern="0" dirty="0">
                <a:solidFill>
                  <a:srgbClr val="000099"/>
                </a:solidFill>
                <a:latin typeface="Century Gothic" pitchFamily="34" charset="0"/>
                <a:ea typeface="굴림" pitchFamily="34" charset="-127"/>
              </a:rPr>
              <a:t>géants de la distribution de contenu </a:t>
            </a:r>
            <a:r>
              <a:rPr lang="fr-FR" sz="1600" kern="0" dirty="0" smtClean="0">
                <a:solidFill>
                  <a:srgbClr val="000099"/>
                </a:solidFill>
                <a:latin typeface="Century Gothic" pitchFamily="34" charset="0"/>
                <a:ea typeface="굴림" pitchFamily="34" charset="-127"/>
              </a:rPr>
              <a:t>(Apple</a:t>
            </a:r>
            <a:r>
              <a:rPr lang="fr-FR" sz="1600" kern="0" dirty="0">
                <a:solidFill>
                  <a:srgbClr val="000099"/>
                </a:solidFill>
                <a:latin typeface="Century Gothic" pitchFamily="34" charset="0"/>
                <a:ea typeface="굴림" pitchFamily="34" charset="-127"/>
              </a:rPr>
              <a:t>, Google et Facebook, </a:t>
            </a:r>
            <a:r>
              <a:rPr lang="fr-FR" sz="1600" kern="0" dirty="0" smtClean="0">
                <a:solidFill>
                  <a:srgbClr val="000099"/>
                </a:solidFill>
                <a:latin typeface="Century Gothic" pitchFamily="34" charset="0"/>
                <a:ea typeface="굴림" pitchFamily="34" charset="-127"/>
              </a:rPr>
              <a:t>etc.), en </a:t>
            </a:r>
            <a:r>
              <a:rPr lang="fr-FR" sz="1600" kern="0" dirty="0">
                <a:solidFill>
                  <a:srgbClr val="000099"/>
                </a:solidFill>
                <a:latin typeface="Century Gothic" pitchFamily="34" charset="0"/>
                <a:ea typeface="굴림" pitchFamily="34" charset="-127"/>
              </a:rPr>
              <a:t>plus de s’approprier plusieurs </a:t>
            </a:r>
            <a:r>
              <a:rPr lang="fr-FR" sz="1600" kern="0" dirty="0" smtClean="0">
                <a:solidFill>
                  <a:srgbClr val="000099"/>
                </a:solidFill>
                <a:latin typeface="Century Gothic" pitchFamily="34" charset="0"/>
                <a:ea typeface="굴림" pitchFamily="34" charset="-127"/>
              </a:rPr>
              <a:t>étapes </a:t>
            </a:r>
            <a:r>
              <a:rPr lang="fr-FR" sz="1600" kern="0" dirty="0">
                <a:solidFill>
                  <a:srgbClr val="000099"/>
                </a:solidFill>
                <a:latin typeface="Century Gothic" pitchFamily="34" charset="0"/>
                <a:ea typeface="굴림" pitchFamily="34" charset="-127"/>
              </a:rPr>
              <a:t>des chaînes de valeur </a:t>
            </a:r>
            <a:r>
              <a:rPr lang="fr-FR" sz="1600" kern="0" dirty="0" smtClean="0">
                <a:solidFill>
                  <a:srgbClr val="000099"/>
                </a:solidFill>
                <a:latin typeface="Century Gothic" pitchFamily="34" charset="0"/>
                <a:ea typeface="굴림" pitchFamily="34" charset="-127"/>
              </a:rPr>
              <a:t>( </a:t>
            </a:r>
            <a:r>
              <a:rPr lang="fr-FR" sz="1600" kern="0" dirty="0">
                <a:solidFill>
                  <a:srgbClr val="000099"/>
                </a:solidFill>
                <a:latin typeface="Century Gothic" pitchFamily="34" charset="0"/>
                <a:ea typeface="굴림" pitchFamily="34" charset="-127"/>
              </a:rPr>
              <a:t>la fabrication d’appareils, les applications, les magasins en </a:t>
            </a:r>
            <a:r>
              <a:rPr lang="fr-FR" sz="1600" kern="0" dirty="0" smtClean="0">
                <a:solidFill>
                  <a:srgbClr val="000099"/>
                </a:solidFill>
                <a:latin typeface="Century Gothic" pitchFamily="34" charset="0"/>
                <a:ea typeface="굴림" pitchFamily="34" charset="-127"/>
              </a:rPr>
              <a:t>ligne), </a:t>
            </a:r>
            <a:r>
              <a:rPr lang="fr-FR" sz="1600" kern="0" dirty="0">
                <a:solidFill>
                  <a:srgbClr val="FF0000"/>
                </a:solidFill>
                <a:latin typeface="Century Gothic" pitchFamily="34" charset="0"/>
                <a:ea typeface="굴림" pitchFamily="34" charset="-127"/>
              </a:rPr>
              <a:t>ne favorisent pas le contenu </a:t>
            </a:r>
            <a:r>
              <a:rPr lang="fr-FR" sz="1600" kern="0" dirty="0" smtClean="0">
                <a:solidFill>
                  <a:srgbClr val="FF0000"/>
                </a:solidFill>
                <a:latin typeface="Century Gothic" pitchFamily="34" charset="0"/>
                <a:ea typeface="굴림" pitchFamily="34" charset="-127"/>
              </a:rPr>
              <a:t>national ou local</a:t>
            </a:r>
            <a:r>
              <a:rPr lang="fr-FR" sz="1600" kern="0" dirty="0" smtClean="0">
                <a:solidFill>
                  <a:srgbClr val="000099"/>
                </a:solidFill>
                <a:latin typeface="Century Gothic" pitchFamily="34" charset="0"/>
                <a:ea typeface="굴림" pitchFamily="34" charset="-127"/>
              </a:rPr>
              <a:t>. </a:t>
            </a:r>
          </a:p>
          <a:p>
            <a:pPr marL="285750" indent="-285750" algn="just">
              <a:buFont typeface="Wingdings" panose="05000000000000000000" pitchFamily="2" charset="2"/>
              <a:buChar char="ü"/>
              <a:defRPr/>
            </a:pPr>
            <a:endParaRPr lang="fr-FR" sz="11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Les </a:t>
            </a:r>
            <a:r>
              <a:rPr lang="fr-FR" sz="1600" kern="0" dirty="0">
                <a:solidFill>
                  <a:srgbClr val="000099"/>
                </a:solidFill>
                <a:latin typeface="Century Gothic" pitchFamily="34" charset="0"/>
                <a:ea typeface="굴림" pitchFamily="34" charset="-127"/>
              </a:rPr>
              <a:t>pouvoirs publics sont appelés à tenir compte de cette nouvelle forme de convergence pour </a:t>
            </a:r>
            <a:r>
              <a:rPr lang="fr-FR" sz="1600" kern="0" dirty="0">
                <a:solidFill>
                  <a:srgbClr val="FF0000"/>
                </a:solidFill>
                <a:latin typeface="Century Gothic" pitchFamily="34" charset="0"/>
                <a:ea typeface="굴림" pitchFamily="34" charset="-127"/>
              </a:rPr>
              <a:t>favoriser l’émergence d’acteurs nationaux</a:t>
            </a:r>
            <a:r>
              <a:rPr lang="fr-FR" sz="1600" kern="0" dirty="0">
                <a:solidFill>
                  <a:srgbClr val="000099"/>
                </a:solidFill>
                <a:latin typeface="Century Gothic" pitchFamily="34" charset="0"/>
                <a:ea typeface="굴림" pitchFamily="34" charset="-127"/>
              </a:rPr>
              <a:t> en mesure de faire concurrence à ces entreprises dominantes. </a:t>
            </a:r>
          </a:p>
          <a:p>
            <a:pPr marL="285750" indent="-285750" algn="just">
              <a:buFont typeface="Wingdings" panose="05000000000000000000" pitchFamily="2" charset="2"/>
              <a:buChar char="ü"/>
              <a:defRPr/>
            </a:pPr>
            <a:endParaRPr lang="fr-FR" sz="16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 </a:t>
            </a:r>
            <a:r>
              <a:rPr lang="fr-FR" sz="1600" kern="0" dirty="0" smtClean="0">
                <a:solidFill>
                  <a:srgbClr val="FF0000"/>
                </a:solidFill>
                <a:latin typeface="Century Gothic" pitchFamily="34" charset="0"/>
                <a:ea typeface="굴림" pitchFamily="34" charset="-127"/>
              </a:rPr>
              <a:t>développement du contenu </a:t>
            </a:r>
            <a:r>
              <a:rPr lang="fr-FR" sz="1600" kern="0" dirty="0" smtClean="0">
                <a:solidFill>
                  <a:srgbClr val="000099"/>
                </a:solidFill>
                <a:latin typeface="Century Gothic" pitchFamily="34" charset="0"/>
                <a:ea typeface="굴림" pitchFamily="34" charset="-127"/>
              </a:rPr>
              <a:t>local  à travers: </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Un contenu informationnel local (presse, TV, radio) :</a:t>
            </a:r>
          </a:p>
          <a:p>
            <a:pPr marL="742950" lvl="1" indent="-285750" algn="just">
              <a:buFont typeface="Wingdings" panose="05000000000000000000" pitchFamily="2" charset="2"/>
              <a:buChar char="ü"/>
              <a:defRPr/>
            </a:pPr>
            <a:endParaRPr lang="fr-FR" sz="11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Des services E-Gov : </a:t>
            </a:r>
          </a:p>
          <a:p>
            <a:pPr marL="742950" lvl="1" indent="-285750" algn="just">
              <a:buFont typeface="Wingdings" panose="05000000000000000000" pitchFamily="2" charset="2"/>
              <a:buChar char="ü"/>
              <a:defRPr/>
            </a:pPr>
            <a:endParaRPr lang="fr-FR" sz="10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Un contenu éducatif : </a:t>
            </a:r>
          </a:p>
          <a:p>
            <a:pPr marL="742950" lvl="1" indent="-285750" algn="just">
              <a:buFont typeface="Wingdings" panose="05000000000000000000" pitchFamily="2" charset="2"/>
              <a:buChar char="ü"/>
              <a:defRPr/>
            </a:pPr>
            <a:endParaRPr lang="fr-FR" sz="105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 commerce électronique : </a:t>
            </a:r>
          </a:p>
          <a:p>
            <a:pPr marL="742950" lvl="1" indent="-285750" algn="just">
              <a:buFont typeface="Wingdings" panose="05000000000000000000" pitchFamily="2" charset="2"/>
              <a:buChar char="ü"/>
              <a:defRPr/>
            </a:pPr>
            <a:endParaRPr lang="fr-FR" sz="1100" kern="0" dirty="0" smtClean="0">
              <a:solidFill>
                <a:srgbClr val="000099"/>
              </a:solidFill>
              <a:latin typeface="Century Gothic" pitchFamily="34" charset="0"/>
              <a:ea typeface="굴림" pitchFamily="34" charset="-127"/>
            </a:endParaRPr>
          </a:p>
          <a:p>
            <a:pPr marL="285750" indent="-285750">
              <a:buFont typeface="Wingdings" panose="05000000000000000000" pitchFamily="2" charset="2"/>
              <a:buChar char="ü"/>
            </a:pPr>
            <a:r>
              <a:rPr lang="fr-FR" sz="1600" kern="0" dirty="0" smtClean="0">
                <a:solidFill>
                  <a:srgbClr val="000099"/>
                </a:solidFill>
                <a:latin typeface="Century Gothic" pitchFamily="34" charset="0"/>
                <a:ea typeface="굴림" pitchFamily="34" charset="-127"/>
              </a:rPr>
              <a:t>Le développement de contenu en </a:t>
            </a:r>
            <a:r>
              <a:rPr lang="fr-FR" sz="1600" kern="0" dirty="0" smtClean="0">
                <a:solidFill>
                  <a:srgbClr val="FF0000"/>
                </a:solidFill>
                <a:latin typeface="Century Gothic" pitchFamily="34" charset="0"/>
                <a:ea typeface="굴림" pitchFamily="34" charset="-127"/>
              </a:rPr>
              <a:t>langues nationales et locales </a:t>
            </a:r>
            <a:r>
              <a:rPr lang="fr-FR" sz="1600" kern="0" dirty="0">
                <a:solidFill>
                  <a:srgbClr val="000099"/>
                </a:solidFill>
                <a:latin typeface="Century Gothic" pitchFamily="34" charset="0"/>
                <a:ea typeface="굴림" pitchFamily="34" charset="-127"/>
              </a:rPr>
              <a:t>(le contenu numérique en langue arabe ne </a:t>
            </a:r>
            <a:r>
              <a:rPr lang="fr-FR" sz="1600" kern="0" dirty="0" smtClean="0">
                <a:solidFill>
                  <a:srgbClr val="000099"/>
                </a:solidFill>
                <a:latin typeface="Century Gothic" pitchFamily="34" charset="0"/>
                <a:ea typeface="굴림" pitchFamily="34" charset="-127"/>
              </a:rPr>
              <a:t>représente </a:t>
            </a:r>
            <a:r>
              <a:rPr lang="fr-FR" sz="1600" kern="0" dirty="0">
                <a:solidFill>
                  <a:srgbClr val="000099"/>
                </a:solidFill>
                <a:latin typeface="Century Gothic" pitchFamily="34" charset="0"/>
                <a:ea typeface="굴림" pitchFamily="34" charset="-127"/>
              </a:rPr>
              <a:t>que </a:t>
            </a:r>
            <a:r>
              <a:rPr lang="en-US" sz="1600" kern="0" dirty="0">
                <a:solidFill>
                  <a:srgbClr val="000099"/>
                </a:solidFill>
                <a:latin typeface="Century Gothic" pitchFamily="34" charset="0"/>
                <a:ea typeface="굴림" pitchFamily="34" charset="-127"/>
              </a:rPr>
              <a:t>0.162% du contenu total en ligne).</a:t>
            </a:r>
            <a:endParaRPr lang="fr-FR" sz="1600" kern="0" dirty="0">
              <a:solidFill>
                <a:srgbClr val="000099"/>
              </a:solidFill>
              <a:latin typeface="Century Gothic" pitchFamily="34" charset="0"/>
              <a:ea typeface="굴림" pitchFamily="34" charset="-127"/>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7"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Rôle des pouvoirs publics</a:t>
            </a:r>
            <a:endParaRPr lang="fr-FR" altLang="fr-FR" sz="1600" b="1" i="1" dirty="0">
              <a:solidFill>
                <a:srgbClr val="0560E5"/>
              </a:solidFill>
              <a:latin typeface="Century Gothic" pitchFamily="34" charset="0"/>
            </a:endParaRPr>
          </a:p>
        </p:txBody>
      </p:sp>
    </p:spTree>
    <p:extLst>
      <p:ext uri="{BB962C8B-B14F-4D97-AF65-F5344CB8AC3E}">
        <p14:creationId xmlns:p14="http://schemas.microsoft.com/office/powerpoint/2010/main" val="8415568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Conclusion</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4801314"/>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Le </a:t>
            </a:r>
            <a:r>
              <a:rPr lang="fr-FR" sz="1800" kern="0" dirty="0" smtClean="0">
                <a:solidFill>
                  <a:srgbClr val="000099"/>
                </a:solidFill>
                <a:latin typeface="Century Gothic" pitchFamily="34" charset="0"/>
                <a:ea typeface="굴림" pitchFamily="34" charset="-127"/>
              </a:rPr>
              <a:t>contenu numérique est un </a:t>
            </a:r>
            <a:r>
              <a:rPr lang="fr-FR" sz="1800" kern="0" dirty="0" smtClean="0">
                <a:solidFill>
                  <a:srgbClr val="FF0000"/>
                </a:solidFill>
                <a:latin typeface="Century Gothic" pitchFamily="34" charset="0"/>
                <a:ea typeface="굴림" pitchFamily="34" charset="-127"/>
              </a:rPr>
              <a:t>vecteur</a:t>
            </a:r>
            <a:r>
              <a:rPr lang="fr-FR" sz="1800" kern="0" dirty="0" smtClean="0">
                <a:solidFill>
                  <a:srgbClr val="000099"/>
                </a:solidFill>
                <a:latin typeface="Century Gothic" pitchFamily="34" charset="0"/>
                <a:ea typeface="굴림" pitchFamily="34" charset="-127"/>
              </a:rPr>
              <a:t> de développement du haut débit ; </a:t>
            </a: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Un </a:t>
            </a:r>
            <a:r>
              <a:rPr lang="fr-FR" sz="1800" kern="0" dirty="0" smtClean="0">
                <a:solidFill>
                  <a:srgbClr val="FF0000"/>
                </a:solidFill>
                <a:latin typeface="Century Gothic" pitchFamily="34" charset="0"/>
                <a:ea typeface="굴림" pitchFamily="34" charset="-127"/>
              </a:rPr>
              <a:t>cycle de rétroaction</a:t>
            </a:r>
            <a:r>
              <a:rPr lang="fr-FR" sz="1800" kern="0" dirty="0" smtClean="0">
                <a:solidFill>
                  <a:srgbClr val="000099"/>
                </a:solidFill>
                <a:latin typeface="Century Gothic" pitchFamily="34" charset="0"/>
                <a:ea typeface="굴림" pitchFamily="34" charset="-127"/>
              </a:rPr>
              <a:t> positive entre le contenu numérique, les compétences et les infrastructures haut débit</a:t>
            </a: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Les </a:t>
            </a:r>
            <a:r>
              <a:rPr lang="fr-FR" sz="1800" kern="0" dirty="0" smtClean="0">
                <a:solidFill>
                  <a:srgbClr val="FF0000"/>
                </a:solidFill>
                <a:latin typeface="Century Gothic" pitchFamily="34" charset="0"/>
                <a:ea typeface="굴림" pitchFamily="34" charset="-127"/>
              </a:rPr>
              <a:t>pouvoirs publics ont un rôle important dans le développement de contenu numérique </a:t>
            </a:r>
            <a:r>
              <a:rPr lang="fr-FR" sz="1800" kern="0" dirty="0" smtClean="0">
                <a:solidFill>
                  <a:srgbClr val="000099"/>
                </a:solidFill>
                <a:latin typeface="Century Gothic" pitchFamily="34" charset="0"/>
                <a:ea typeface="굴림" pitchFamily="34" charset="-127"/>
              </a:rPr>
              <a:t>en tant que : </a:t>
            </a: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Producteurs de contenus ; </a:t>
            </a:r>
          </a:p>
          <a:p>
            <a:pPr marL="742950" lvl="1"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Utilisateurs de contenu ; </a:t>
            </a:r>
          </a:p>
          <a:p>
            <a:pPr marL="742950" lvl="1"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742950" lvl="1"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Promoteurs et régulateurs du développement du contenu,</a:t>
            </a: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Le développement du haut débit passe donc par une </a:t>
            </a:r>
            <a:r>
              <a:rPr lang="fr-FR" sz="1800" kern="0" dirty="0" smtClean="0">
                <a:solidFill>
                  <a:srgbClr val="FF0000"/>
                </a:solidFill>
                <a:latin typeface="Century Gothic" pitchFamily="34" charset="0"/>
                <a:ea typeface="굴림" pitchFamily="34" charset="-127"/>
              </a:rPr>
              <a:t>politique volontariste </a:t>
            </a:r>
            <a:r>
              <a:rPr lang="fr-FR" sz="1800" kern="0" dirty="0" smtClean="0">
                <a:solidFill>
                  <a:srgbClr val="000099"/>
                </a:solidFill>
                <a:latin typeface="Century Gothic" pitchFamily="34" charset="0"/>
                <a:ea typeface="굴림" pitchFamily="34" charset="-127"/>
              </a:rPr>
              <a:t>de développement du contenu numérique adapté aux besoins et attentes des consommateurs et surtout aux spécificités nationales et locales,</a:t>
            </a:r>
            <a:endParaRPr lang="fr-FR" sz="1800" kern="0" dirty="0">
              <a:solidFill>
                <a:srgbClr val="000099"/>
              </a:solidFill>
              <a:latin typeface="Century Gothic" pitchFamily="34" charset="0"/>
              <a:ea typeface="굴림" pitchFamily="34" charset="-127"/>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41943558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Bibliographie</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5016758"/>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ANRT </a:t>
            </a:r>
            <a:r>
              <a:rPr lang="fr-FR" sz="1600" kern="0" dirty="0">
                <a:solidFill>
                  <a:srgbClr val="000099"/>
                </a:solidFill>
                <a:latin typeface="Century Gothic" pitchFamily="34" charset="0"/>
                <a:ea typeface="굴림" pitchFamily="34" charset="-127"/>
              </a:rPr>
              <a:t>(2013). Enquête de collecte des indicateurs TIC</a:t>
            </a:r>
            <a:r>
              <a:rPr lang="fr-FR" sz="1600" kern="0" dirty="0" smtClean="0">
                <a:solidFill>
                  <a:srgbClr val="000099"/>
                </a:solidFill>
                <a:latin typeface="Century Gothic" pitchFamily="34" charset="0"/>
                <a:ea typeface="굴림" pitchFamily="34" charset="-127"/>
              </a:rPr>
              <a:t>.</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Centre </a:t>
            </a:r>
            <a:r>
              <a:rPr lang="fr-FR" sz="1600" kern="0" dirty="0" smtClean="0">
                <a:solidFill>
                  <a:srgbClr val="000099"/>
                </a:solidFill>
                <a:latin typeface="Century Gothic" pitchFamily="34" charset="0"/>
                <a:ea typeface="굴림" pitchFamily="34" charset="-127"/>
              </a:rPr>
              <a:t>d’Analyse stratégique </a:t>
            </a:r>
            <a:r>
              <a:rPr lang="fr-FR" sz="1600" kern="0" dirty="0">
                <a:solidFill>
                  <a:srgbClr val="000099"/>
                </a:solidFill>
                <a:latin typeface="Century Gothic" pitchFamily="34" charset="0"/>
                <a:ea typeface="굴림" pitchFamily="34" charset="-127"/>
              </a:rPr>
              <a:t>(2012). Étude comparée portant sur le déploiement d’infrastructures nationales de communications à très haut débit sur fibre optique jusqu’à l’abonné</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Commission </a:t>
            </a:r>
            <a:r>
              <a:rPr lang="fr-FR" sz="1600" kern="0" dirty="0">
                <a:solidFill>
                  <a:srgbClr val="000099"/>
                </a:solidFill>
                <a:latin typeface="Century Gothic" pitchFamily="34" charset="0"/>
                <a:ea typeface="굴림" pitchFamily="34" charset="-127"/>
              </a:rPr>
              <a:t>de la science et de la technique au service du développement (2013). Accès Internet à haut débit pour une société numérique </a:t>
            </a:r>
            <a:r>
              <a:rPr lang="fr-FR" sz="1600" kern="0" dirty="0" smtClean="0">
                <a:solidFill>
                  <a:srgbClr val="000099"/>
                </a:solidFill>
                <a:latin typeface="Century Gothic" pitchFamily="34" charset="0"/>
                <a:ea typeface="굴림" pitchFamily="34" charset="-127"/>
              </a:rPr>
              <a:t>équitable</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ESCWA (2012). </a:t>
            </a:r>
            <a:r>
              <a:rPr lang="en-US" sz="1600" kern="0" dirty="0">
                <a:solidFill>
                  <a:srgbClr val="000099"/>
                </a:solidFill>
                <a:latin typeface="Century Gothic" pitchFamily="34" charset="0"/>
                <a:ea typeface="굴림" pitchFamily="34" charset="-127"/>
              </a:rPr>
              <a:t>Status of the Digital Arabic Content </a:t>
            </a:r>
            <a:r>
              <a:rPr lang="en-US" sz="1600" kern="0" dirty="0" smtClean="0">
                <a:solidFill>
                  <a:srgbClr val="000099"/>
                </a:solidFill>
                <a:latin typeface="Century Gothic" pitchFamily="34" charset="0"/>
                <a:ea typeface="굴림" pitchFamily="34" charset="-127"/>
              </a:rPr>
              <a:t>Industry </a:t>
            </a:r>
            <a:r>
              <a:rPr lang="fr-FR" sz="1600" kern="0" dirty="0" smtClean="0">
                <a:solidFill>
                  <a:srgbClr val="000099"/>
                </a:solidFill>
                <a:latin typeface="Century Gothic" pitchFamily="34" charset="0"/>
                <a:ea typeface="굴림" pitchFamily="34" charset="-127"/>
              </a:rPr>
              <a:t>in </a:t>
            </a:r>
            <a:r>
              <a:rPr lang="fr-FR" sz="1600" kern="0" dirty="0">
                <a:solidFill>
                  <a:srgbClr val="000099"/>
                </a:solidFill>
                <a:latin typeface="Century Gothic" pitchFamily="34" charset="0"/>
                <a:ea typeface="굴림" pitchFamily="34" charset="-127"/>
              </a:rPr>
              <a:t>the Arab Region</a:t>
            </a:r>
          </a:p>
          <a:p>
            <a:pPr marL="285750" indent="-285750" algn="just">
              <a:buFont typeface="Wingdings" panose="05000000000000000000" pitchFamily="2" charset="2"/>
              <a:buChar char="ü"/>
              <a:defRPr/>
            </a:pPr>
            <a:endParaRPr lang="fr-FR" sz="16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OCDE </a:t>
            </a:r>
            <a:r>
              <a:rPr lang="fr-FR" sz="1600" kern="0" dirty="0">
                <a:solidFill>
                  <a:srgbClr val="000099"/>
                </a:solidFill>
                <a:latin typeface="Century Gothic" pitchFamily="34" charset="0"/>
                <a:ea typeface="굴림" pitchFamily="34" charset="-127"/>
              </a:rPr>
              <a:t>(2008). Contenu haut débit : stratégies et politiques en matière de contenu numérique</a:t>
            </a:r>
            <a:r>
              <a:rPr lang="fr-FR" sz="1600" kern="0" dirty="0" smtClean="0">
                <a:solidFill>
                  <a:srgbClr val="000099"/>
                </a:solidFill>
                <a:latin typeface="Century Gothic" pitchFamily="34" charset="0"/>
                <a:ea typeface="굴림" pitchFamily="34" charset="-127"/>
              </a:rPr>
              <a:t>.</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OCDE (2008). Orientations de l’OCDE pour les politiques concernant le contenu numérique </a:t>
            </a:r>
            <a:endParaRPr lang="fr-FR" sz="16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6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World </a:t>
            </a:r>
            <a:r>
              <a:rPr lang="fr-FR" sz="1600" kern="0" dirty="0">
                <a:solidFill>
                  <a:srgbClr val="000099"/>
                </a:solidFill>
                <a:latin typeface="Century Gothic" pitchFamily="34" charset="0"/>
                <a:ea typeface="굴림" pitchFamily="34" charset="-127"/>
              </a:rPr>
              <a:t>Bank (2014). </a:t>
            </a:r>
            <a:r>
              <a:rPr lang="en-US" sz="1600" kern="0" dirty="0">
                <a:solidFill>
                  <a:srgbClr val="000099"/>
                </a:solidFill>
                <a:latin typeface="Century Gothic" pitchFamily="34" charset="0"/>
                <a:ea typeface="굴림" pitchFamily="34" charset="-127"/>
              </a:rPr>
              <a:t>Broadband Networks in the Middle </a:t>
            </a:r>
            <a:r>
              <a:rPr lang="fr-FR" sz="1600" kern="0" dirty="0">
                <a:solidFill>
                  <a:srgbClr val="000099"/>
                </a:solidFill>
                <a:latin typeface="Century Gothic" pitchFamily="34" charset="0"/>
                <a:ea typeface="굴림" pitchFamily="34" charset="-127"/>
              </a:rPr>
              <a:t>East and North Africa: Accelerating High-Speed Internet Access</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34657179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643189"/>
            <a:ext cx="9906000" cy="12144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ct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0"/>
              </a:spcBef>
              <a:buFontTx/>
              <a:buNone/>
            </a:pPr>
            <a:r>
              <a:rPr lang="fr-FR" altLang="fr-FR" sz="3200" b="1" dirty="0">
                <a:solidFill>
                  <a:srgbClr val="0005A1"/>
                </a:solidFill>
                <a:latin typeface="Arial" charset="0"/>
              </a:rPr>
              <a:t>MERCI POUR VOTRE ATTENTION</a:t>
            </a:r>
          </a:p>
        </p:txBody>
      </p:sp>
    </p:spTree>
    <p:extLst>
      <p:ext uri="{BB962C8B-B14F-4D97-AF65-F5344CB8AC3E}">
        <p14:creationId xmlns:p14="http://schemas.microsoft.com/office/powerpoint/2010/main" val="654190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28626"/>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SOMMAIRE</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634944" y="1630769"/>
            <a:ext cx="9188846" cy="3908762"/>
          </a:xfrm>
          <a:prstGeom prst="rect">
            <a:avLst/>
          </a:prstGeom>
          <a:noFill/>
          <a:ln w="9525">
            <a:noFill/>
            <a:miter lim="800000"/>
            <a:headEnd/>
            <a:tailEnd/>
          </a:ln>
        </p:spPr>
        <p:txBody>
          <a:bodyPr wrap="square">
            <a:spAutoFit/>
          </a:bodyPr>
          <a:lstStyle/>
          <a:p>
            <a:pPr marL="285750" indent="-285750" algn="just">
              <a:buFont typeface="Arial" pitchFamily="34" charset="0"/>
              <a:buChar char="•"/>
              <a:defRPr/>
            </a:pPr>
            <a:endParaRPr lang="fr-FR" sz="14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Introduction</a:t>
            </a:r>
          </a:p>
          <a:p>
            <a:pPr marL="285750" indent="-285750" algn="just">
              <a:buFont typeface="Wingdings" panose="05000000000000000000" pitchFamily="2" charset="2"/>
              <a:buChar char="ü"/>
              <a:defRPr/>
            </a:pPr>
            <a:endParaRPr lang="fr-FR" sz="18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Le contenu numérique</a:t>
            </a:r>
          </a:p>
          <a:p>
            <a:pPr marL="285750" indent="-285750" algn="just">
              <a:buFont typeface="Wingdings" panose="05000000000000000000" pitchFamily="2" charset="2"/>
              <a:buChar char="ü"/>
              <a:defRPr/>
            </a:pPr>
            <a:endParaRPr lang="fr-FR" sz="18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Contenu numérique et infrastructure</a:t>
            </a:r>
          </a:p>
          <a:p>
            <a:pPr marL="285750" indent="-285750" algn="just">
              <a:buFont typeface="Wingdings" panose="05000000000000000000" pitchFamily="2" charset="2"/>
              <a:buChar char="ü"/>
              <a:defRPr/>
            </a:pPr>
            <a:endParaRPr lang="fr-FR" sz="18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Rôle des pouvoirs publics</a:t>
            </a:r>
          </a:p>
          <a:p>
            <a:pPr marL="285750" indent="-285750" algn="just">
              <a:buFont typeface="Wingdings" panose="05000000000000000000" pitchFamily="2" charset="2"/>
              <a:buChar char="ü"/>
              <a:defRPr/>
            </a:pPr>
            <a:endParaRPr lang="fr-FR" sz="18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8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800" kern="0" dirty="0" smtClean="0">
                <a:solidFill>
                  <a:srgbClr val="000099"/>
                </a:solidFill>
                <a:latin typeface="Century Gothic" pitchFamily="34" charset="0"/>
                <a:ea typeface="굴림" pitchFamily="34" charset="-127"/>
              </a:rPr>
              <a:t>Conclusion</a:t>
            </a:r>
            <a:endParaRPr lang="fr-FR" sz="1800" kern="0" dirty="0">
              <a:solidFill>
                <a:srgbClr val="000099"/>
              </a:solidFill>
              <a:latin typeface="Century Gothic" pitchFamily="34" charset="0"/>
              <a:ea typeface="굴림" pitchFamily="34" charset="-127"/>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33263611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28626"/>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Introduction</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5016758"/>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ü"/>
            </a:pPr>
            <a:r>
              <a:rPr lang="fr-FR" sz="1600" kern="0" dirty="0" smtClean="0">
                <a:solidFill>
                  <a:srgbClr val="000099"/>
                </a:solidFill>
                <a:latin typeface="Century Gothic" pitchFamily="34" charset="0"/>
                <a:ea typeface="굴림" pitchFamily="34" charset="-127"/>
              </a:rPr>
              <a:t>Le rôle du haut débit dans le développement économique est social n’est plus à démontrer </a:t>
            </a:r>
          </a:p>
          <a:p>
            <a:pPr marL="285750" indent="-285750">
              <a:buFont typeface="Wingdings" panose="05000000000000000000" pitchFamily="2" charset="2"/>
              <a:buChar char="ü"/>
            </a:pPr>
            <a:endParaRPr lang="fr-FR" sz="1600" dirty="0" smtClean="0">
              <a:latin typeface="Century Gothic" panose="020B0502020202020204" pitchFamily="34" charset="0"/>
            </a:endParaRPr>
          </a:p>
          <a:p>
            <a:pPr marL="285750" indent="-285750">
              <a:buFont typeface="Wingdings" panose="05000000000000000000" pitchFamily="2" charset="2"/>
              <a:buChar char="ü"/>
            </a:pPr>
            <a:r>
              <a:rPr lang="fr-FR" sz="1600" kern="0" dirty="0" smtClean="0">
                <a:solidFill>
                  <a:srgbClr val="000099"/>
                </a:solidFill>
                <a:latin typeface="Century Gothic" pitchFamily="34" charset="0"/>
                <a:ea typeface="굴림" pitchFamily="34" charset="-127"/>
              </a:rPr>
              <a:t>Le haut débit est un moteur pour un </a:t>
            </a:r>
            <a:r>
              <a:rPr lang="fr-FR" sz="1600" kern="0" dirty="0" smtClean="0">
                <a:solidFill>
                  <a:srgbClr val="FF0000"/>
                </a:solidFill>
                <a:latin typeface="Century Gothic" pitchFamily="34" charset="0"/>
                <a:ea typeface="굴림" pitchFamily="34" charset="-127"/>
              </a:rPr>
              <a:t>développement économique durable</a:t>
            </a:r>
            <a:r>
              <a:rPr lang="fr-FR" sz="1600" kern="0" dirty="0" smtClean="0">
                <a:solidFill>
                  <a:srgbClr val="000099"/>
                </a:solidFill>
                <a:latin typeface="Century Gothic" pitchFamily="34" charset="0"/>
                <a:ea typeface="굴림" pitchFamily="34" charset="-127"/>
              </a:rPr>
              <a:t>, la </a:t>
            </a:r>
            <a:r>
              <a:rPr lang="fr-FR" sz="1600" kern="0" dirty="0" smtClean="0">
                <a:solidFill>
                  <a:srgbClr val="FF0000"/>
                </a:solidFill>
                <a:latin typeface="Century Gothic" pitchFamily="34" charset="0"/>
                <a:ea typeface="굴림" pitchFamily="34" charset="-127"/>
              </a:rPr>
              <a:t>création d’emploi</a:t>
            </a:r>
            <a:r>
              <a:rPr lang="fr-FR" sz="1600" kern="0" dirty="0" smtClean="0">
                <a:solidFill>
                  <a:srgbClr val="000099"/>
                </a:solidFill>
                <a:latin typeface="Century Gothic" pitchFamily="34" charset="0"/>
                <a:ea typeface="굴림" pitchFamily="34" charset="-127"/>
              </a:rPr>
              <a:t>, le développement des </a:t>
            </a:r>
            <a:r>
              <a:rPr lang="fr-FR" sz="1600" kern="0" dirty="0" smtClean="0">
                <a:solidFill>
                  <a:srgbClr val="FF0000"/>
                </a:solidFill>
                <a:latin typeface="Century Gothic" pitchFamily="34" charset="0"/>
                <a:ea typeface="굴림" pitchFamily="34" charset="-127"/>
              </a:rPr>
              <a:t>compétences humaines </a:t>
            </a:r>
            <a:r>
              <a:rPr lang="fr-FR" sz="1600" kern="0" dirty="0" smtClean="0">
                <a:solidFill>
                  <a:srgbClr val="000099"/>
                </a:solidFill>
                <a:latin typeface="Century Gothic" pitchFamily="34" charset="0"/>
                <a:ea typeface="굴림" pitchFamily="34" charset="-127"/>
              </a:rPr>
              <a:t>et c’est un facilitateur de la </a:t>
            </a:r>
            <a:r>
              <a:rPr lang="fr-FR" sz="1600" kern="0" dirty="0" smtClean="0">
                <a:solidFill>
                  <a:srgbClr val="FF0000"/>
                </a:solidFill>
                <a:latin typeface="Century Gothic" pitchFamily="34" charset="0"/>
                <a:ea typeface="굴림" pitchFamily="34" charset="-127"/>
              </a:rPr>
              <a:t>démocratie</a:t>
            </a:r>
            <a:r>
              <a:rPr lang="fr-FR" sz="1600" kern="0" dirty="0" smtClean="0">
                <a:solidFill>
                  <a:srgbClr val="000099"/>
                </a:solidFill>
                <a:latin typeface="Century Gothic" pitchFamily="34" charset="0"/>
                <a:ea typeface="굴림" pitchFamily="34" charset="-127"/>
              </a:rPr>
              <a:t> et de la </a:t>
            </a:r>
            <a:r>
              <a:rPr lang="fr-FR" sz="1600" kern="0" dirty="0" smtClean="0">
                <a:solidFill>
                  <a:srgbClr val="FF0000"/>
                </a:solidFill>
                <a:latin typeface="Century Gothic" pitchFamily="34" charset="0"/>
                <a:ea typeface="굴림" pitchFamily="34" charset="-127"/>
              </a:rPr>
              <a:t>transformation sociale </a:t>
            </a:r>
            <a:r>
              <a:rPr lang="fr-FR" sz="1600" kern="0" dirty="0" smtClean="0">
                <a:solidFill>
                  <a:srgbClr val="000099"/>
                </a:solidFill>
                <a:latin typeface="Century Gothic" pitchFamily="34" charset="0"/>
                <a:ea typeface="굴림" pitchFamily="34" charset="-127"/>
              </a:rPr>
              <a:t>(Banque Mondiale, 2014)</a:t>
            </a:r>
          </a:p>
          <a:p>
            <a:pPr marL="285750" indent="-285750">
              <a:buFont typeface="Wingdings" panose="05000000000000000000" pitchFamily="2" charset="2"/>
              <a:buChar char="ü"/>
            </a:pPr>
            <a:endParaRPr lang="fr-FR" sz="1600" kern="0" dirty="0" smtClean="0">
              <a:solidFill>
                <a:srgbClr val="000099"/>
              </a:solidFill>
              <a:latin typeface="Century Gothic" pitchFamily="34" charset="0"/>
              <a:ea typeface="굴림" pitchFamily="34" charset="-127"/>
            </a:endParaRPr>
          </a:p>
          <a:p>
            <a:pPr marL="285750" indent="-285750">
              <a:buFont typeface="Wingdings" panose="05000000000000000000" pitchFamily="2" charset="2"/>
              <a:buChar char="ü"/>
            </a:pPr>
            <a:r>
              <a:rPr lang="fr-FR" sz="1600" kern="0" dirty="0" smtClean="0">
                <a:solidFill>
                  <a:srgbClr val="000099"/>
                </a:solidFill>
                <a:latin typeface="Century Gothic" pitchFamily="34" charset="0"/>
                <a:ea typeface="굴림" pitchFamily="34" charset="-127"/>
              </a:rPr>
              <a:t>La </a:t>
            </a:r>
            <a:r>
              <a:rPr lang="fr-FR" sz="1600" kern="0" dirty="0" smtClean="0">
                <a:solidFill>
                  <a:srgbClr val="FF0000"/>
                </a:solidFill>
                <a:latin typeface="Century Gothic" pitchFamily="34" charset="0"/>
                <a:ea typeface="굴림" pitchFamily="34" charset="-127"/>
              </a:rPr>
              <a:t>révolution du téléphone mobile </a:t>
            </a:r>
            <a:r>
              <a:rPr lang="fr-FR" sz="1600" kern="0" dirty="0" smtClean="0">
                <a:solidFill>
                  <a:srgbClr val="000099"/>
                </a:solidFill>
                <a:latin typeface="Century Gothic" pitchFamily="34" charset="0"/>
                <a:ea typeface="굴림" pitchFamily="34" charset="-127"/>
              </a:rPr>
              <a:t>a élargi l’accès aux services téléphoniques de base dans le monde</a:t>
            </a:r>
          </a:p>
          <a:p>
            <a:pPr marL="285750" indent="-285750">
              <a:buFont typeface="Wingdings" panose="05000000000000000000" pitchFamily="2" charset="2"/>
              <a:buChar char="ü"/>
            </a:pPr>
            <a:endParaRPr lang="fr-FR" sz="1600" kern="0" dirty="0" smtClean="0">
              <a:solidFill>
                <a:srgbClr val="000099"/>
              </a:solidFill>
              <a:latin typeface="Century Gothic" pitchFamily="34" charset="0"/>
              <a:ea typeface="굴림" pitchFamily="34" charset="-127"/>
            </a:endParaRPr>
          </a:p>
          <a:p>
            <a:pPr marL="285750" indent="-285750">
              <a:buFont typeface="Wingdings" panose="05000000000000000000" pitchFamily="2" charset="2"/>
              <a:buChar char="ü"/>
            </a:pPr>
            <a:r>
              <a:rPr lang="fr-FR" sz="1600" kern="0" dirty="0" smtClean="0">
                <a:solidFill>
                  <a:srgbClr val="000099"/>
                </a:solidFill>
                <a:latin typeface="Century Gothic" pitchFamily="34" charset="0"/>
                <a:ea typeface="굴림" pitchFamily="34" charset="-127"/>
              </a:rPr>
              <a:t>L’accès Internet à bas débit (commutation et téléphones mobiles de deuxième génération − 2G) s’est considérablement développé notamment chez de nombreuses populations à revenu faible ou moyen</a:t>
            </a:r>
          </a:p>
          <a:p>
            <a:pPr marL="285750" indent="-285750">
              <a:buFont typeface="Wingdings" panose="05000000000000000000" pitchFamily="2" charset="2"/>
              <a:buChar char="ü"/>
            </a:pPr>
            <a:endParaRPr lang="fr-FR" sz="1600" kern="0" dirty="0" smtClean="0">
              <a:solidFill>
                <a:srgbClr val="000099"/>
              </a:solidFill>
              <a:latin typeface="Century Gothic" pitchFamily="34" charset="0"/>
              <a:ea typeface="굴림" pitchFamily="34" charset="-127"/>
            </a:endParaRPr>
          </a:p>
          <a:p>
            <a:pPr marL="285750" indent="-285750">
              <a:buFont typeface="Wingdings" panose="05000000000000000000" pitchFamily="2" charset="2"/>
              <a:buChar char="ü"/>
            </a:pPr>
            <a:r>
              <a:rPr lang="fr-FR" sz="1600" kern="0" dirty="0" smtClean="0">
                <a:solidFill>
                  <a:srgbClr val="FF0000"/>
                </a:solidFill>
                <a:latin typeface="Century Gothic" pitchFamily="34" charset="0"/>
                <a:ea typeface="굴림" pitchFamily="34" charset="-127"/>
              </a:rPr>
              <a:t>Un fossé existe entre la téléphonie et le haut débit</a:t>
            </a:r>
            <a:r>
              <a:rPr lang="fr-FR" sz="1600" kern="0" dirty="0" smtClean="0">
                <a:solidFill>
                  <a:srgbClr val="000099"/>
                </a:solidFill>
                <a:latin typeface="Century Gothic" pitchFamily="34" charset="0"/>
                <a:ea typeface="굴림" pitchFamily="34" charset="-127"/>
              </a:rPr>
              <a:t>, voire entre le bas débit et l’accès Internet à haut débit : ce fossé peut avoir des conséquences socioéconomiques bien plus considérables que lors des précédents sauts technologiques</a:t>
            </a:r>
          </a:p>
          <a:p>
            <a:pPr marL="285750" indent="-285750">
              <a:buFont typeface="Wingdings" panose="05000000000000000000" pitchFamily="2" charset="2"/>
              <a:buChar char="ü"/>
            </a:pPr>
            <a:endParaRPr lang="fr-FR" sz="1600" kern="0" dirty="0" smtClean="0">
              <a:solidFill>
                <a:srgbClr val="000099"/>
              </a:solidFill>
              <a:latin typeface="Century Gothic" pitchFamily="34" charset="0"/>
              <a:ea typeface="굴림" pitchFamily="34" charset="-127"/>
            </a:endParaRPr>
          </a:p>
          <a:p>
            <a:pPr marL="285750" indent="-285750">
              <a:buFont typeface="Wingdings" panose="05000000000000000000" pitchFamily="2" charset="2"/>
              <a:buChar char="ü"/>
            </a:pPr>
            <a:r>
              <a:rPr lang="fr-FR" sz="1600" kern="0" dirty="0" smtClean="0">
                <a:solidFill>
                  <a:srgbClr val="000099"/>
                </a:solidFill>
                <a:latin typeface="Century Gothic" pitchFamily="34" charset="0"/>
                <a:ea typeface="굴림" pitchFamily="34" charset="-127"/>
              </a:rPr>
              <a:t>La fracture numérique devient de plus en plus une </a:t>
            </a:r>
            <a:r>
              <a:rPr lang="fr-FR" sz="1600" kern="0" dirty="0" smtClean="0">
                <a:solidFill>
                  <a:srgbClr val="FF0000"/>
                </a:solidFill>
                <a:latin typeface="Century Gothic" pitchFamily="34" charset="0"/>
                <a:ea typeface="굴림" pitchFamily="34" charset="-127"/>
              </a:rPr>
              <a:t>fracture du savoir </a:t>
            </a:r>
            <a:r>
              <a:rPr lang="fr-FR" sz="1600" kern="0" dirty="0" smtClean="0">
                <a:solidFill>
                  <a:srgbClr val="000099"/>
                </a:solidFill>
                <a:latin typeface="Century Gothic" pitchFamily="34" charset="0"/>
                <a:ea typeface="굴림" pitchFamily="34" charset="-127"/>
              </a:rPr>
              <a:t>et la fracture du haut débit aggrave la fracture numérique existante</a:t>
            </a:r>
            <a:endParaRPr lang="fr-FR" sz="1600" kern="0" dirty="0">
              <a:solidFill>
                <a:srgbClr val="000099"/>
              </a:solidFill>
              <a:latin typeface="Century Gothic" pitchFamily="34" charset="0"/>
              <a:ea typeface="굴림" pitchFamily="34" charset="-127"/>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2585439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32173" y="1208315"/>
            <a:ext cx="9188846" cy="5262979"/>
          </a:xfrm>
          <a:prstGeom prst="rect">
            <a:avLst/>
          </a:prstGeom>
          <a:noFill/>
          <a:ln w="9525">
            <a:noFill/>
            <a:miter lim="800000"/>
            <a:headEnd/>
            <a:tailEnd/>
          </a:ln>
        </p:spPr>
        <p:txBody>
          <a:bodyPr wrap="square">
            <a:spAutoFit/>
          </a:bodyPr>
          <a:lstStyle/>
          <a:p>
            <a:pPr algn="just">
              <a:defRPr/>
            </a:pPr>
            <a:r>
              <a:rPr lang="fr-FR" sz="1600" kern="0" dirty="0" smtClean="0">
                <a:solidFill>
                  <a:srgbClr val="000099"/>
                </a:solidFill>
                <a:latin typeface="Century Gothic" pitchFamily="34" charset="0"/>
                <a:ea typeface="굴림" pitchFamily="34" charset="-127"/>
              </a:rPr>
              <a:t>Un rapport de l’OCDE  (2008) a </a:t>
            </a:r>
            <a:r>
              <a:rPr lang="fr-FR" sz="1600" kern="0" dirty="0">
                <a:solidFill>
                  <a:srgbClr val="000099"/>
                </a:solidFill>
                <a:latin typeface="Century Gothic" pitchFamily="34" charset="0"/>
                <a:ea typeface="굴림" pitchFamily="34" charset="-127"/>
              </a:rPr>
              <a:t>relevé six grands domaines de défis stratégiques pour le haut débit : </a:t>
            </a:r>
          </a:p>
          <a:p>
            <a:pPr algn="just">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FF0000"/>
                </a:solidFill>
                <a:latin typeface="Century Gothic" pitchFamily="34" charset="0"/>
                <a:ea typeface="굴림" pitchFamily="34" charset="-127"/>
              </a:rPr>
              <a:t>Innovation et technologie </a:t>
            </a:r>
            <a:r>
              <a:rPr lang="fr-FR" sz="1600" kern="0" dirty="0" smtClean="0">
                <a:solidFill>
                  <a:srgbClr val="000099"/>
                </a:solidFill>
                <a:latin typeface="Century Gothic" pitchFamily="34" charset="0"/>
                <a:ea typeface="굴림" pitchFamily="34" charset="-127"/>
              </a:rPr>
              <a:t>(</a:t>
            </a:r>
            <a:r>
              <a:rPr lang="fr-FR" sz="1600" i="1" kern="0" dirty="0" smtClean="0">
                <a:solidFill>
                  <a:srgbClr val="000099"/>
                </a:solidFill>
                <a:latin typeface="Century Gothic" pitchFamily="34" charset="0"/>
                <a:ea typeface="굴림" pitchFamily="34" charset="-127"/>
              </a:rPr>
              <a:t>renforcer </a:t>
            </a:r>
            <a:r>
              <a:rPr lang="fr-FR" sz="1600" i="1" kern="0" dirty="0">
                <a:solidFill>
                  <a:srgbClr val="000099"/>
                </a:solidFill>
                <a:latin typeface="Century Gothic" pitchFamily="34" charset="0"/>
                <a:ea typeface="굴림" pitchFamily="34" charset="-127"/>
              </a:rPr>
              <a:t>la R-D et </a:t>
            </a:r>
            <a:r>
              <a:rPr lang="fr-FR" sz="1600" i="1" kern="0" dirty="0">
                <a:solidFill>
                  <a:srgbClr val="FF0000"/>
                </a:solidFill>
                <a:latin typeface="Century Gothic" pitchFamily="34" charset="0"/>
                <a:ea typeface="굴림" pitchFamily="34" charset="-127"/>
              </a:rPr>
              <a:t>l'innovation dans les contenus</a:t>
            </a:r>
            <a:r>
              <a:rPr lang="fr-FR" sz="1600" i="1" kern="0" dirty="0">
                <a:solidFill>
                  <a:srgbClr val="000099"/>
                </a:solidFill>
                <a:latin typeface="Century Gothic" pitchFamily="34" charset="0"/>
                <a:ea typeface="굴림" pitchFamily="34" charset="-127"/>
              </a:rPr>
              <a:t>, les réseaux, les logiciels et les nouvelles technologies</a:t>
            </a:r>
            <a:r>
              <a:rPr lang="fr-FR" sz="1600" kern="0" dirty="0" smtClean="0">
                <a:solidFill>
                  <a:srgbClr val="000099"/>
                </a:solidFill>
                <a:latin typeface="Century Gothic" pitchFamily="34" charset="0"/>
                <a:ea typeface="굴림" pitchFamily="34" charset="-127"/>
              </a:rPr>
              <a:t>)</a:t>
            </a: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Questions liées à la chaîne de valeur et au </a:t>
            </a:r>
            <a:r>
              <a:rPr lang="fr-FR" sz="1600" kern="0" dirty="0">
                <a:solidFill>
                  <a:srgbClr val="FF0000"/>
                </a:solidFill>
                <a:latin typeface="Century Gothic" pitchFamily="34" charset="0"/>
                <a:ea typeface="굴림" pitchFamily="34" charset="-127"/>
              </a:rPr>
              <a:t>modèle économique </a:t>
            </a:r>
            <a:r>
              <a:rPr lang="fr-FR" sz="1600" kern="0" dirty="0" smtClean="0">
                <a:solidFill>
                  <a:srgbClr val="000099"/>
                </a:solidFill>
                <a:latin typeface="Century Gothic" pitchFamily="34" charset="0"/>
                <a:ea typeface="굴림" pitchFamily="34" charset="-127"/>
              </a:rPr>
              <a:t>(</a:t>
            </a:r>
            <a:r>
              <a:rPr lang="fr-FR" sz="1600" i="1" kern="0" dirty="0" smtClean="0">
                <a:solidFill>
                  <a:srgbClr val="000099"/>
                </a:solidFill>
                <a:latin typeface="Century Gothic" pitchFamily="34" charset="0"/>
                <a:ea typeface="굴림" pitchFamily="34" charset="-127"/>
              </a:rPr>
              <a:t>élaborer </a:t>
            </a:r>
            <a:r>
              <a:rPr lang="fr-FR" sz="1600" i="1" kern="0" dirty="0">
                <a:solidFill>
                  <a:srgbClr val="000099"/>
                </a:solidFill>
                <a:latin typeface="Century Gothic" pitchFamily="34" charset="0"/>
                <a:ea typeface="굴림" pitchFamily="34" charset="-127"/>
              </a:rPr>
              <a:t>un environnement général concurrentiel et non discriminatoire</a:t>
            </a:r>
            <a:r>
              <a:rPr lang="fr-FR" sz="1600" kern="0" dirty="0" smtClean="0">
                <a:solidFill>
                  <a:srgbClr val="000099"/>
                </a:solidFill>
                <a:latin typeface="Century Gothic" pitchFamily="34" charset="0"/>
                <a:ea typeface="굴림" pitchFamily="34" charset="-127"/>
              </a:rPr>
              <a:t>)</a:t>
            </a: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Amélioration des </a:t>
            </a:r>
            <a:r>
              <a:rPr lang="fr-FR" sz="1600" kern="0" dirty="0">
                <a:solidFill>
                  <a:srgbClr val="FF0000"/>
                </a:solidFill>
                <a:latin typeface="Century Gothic" pitchFamily="34" charset="0"/>
                <a:ea typeface="굴림" pitchFamily="34" charset="-127"/>
              </a:rPr>
              <a:t>infrastructures</a:t>
            </a:r>
            <a:r>
              <a:rPr lang="fr-FR" sz="1600" kern="0" dirty="0">
                <a:solidFill>
                  <a:srgbClr val="000099"/>
                </a:solidFill>
                <a:latin typeface="Century Gothic" pitchFamily="34" charset="0"/>
                <a:ea typeface="굴림" pitchFamily="34" charset="-127"/>
              </a:rPr>
              <a:t> </a:t>
            </a:r>
            <a:r>
              <a:rPr lang="fr-FR" sz="1600" kern="0" dirty="0" smtClean="0">
                <a:solidFill>
                  <a:srgbClr val="000099"/>
                </a:solidFill>
                <a:latin typeface="Century Gothic" pitchFamily="34" charset="0"/>
                <a:ea typeface="굴림" pitchFamily="34" charset="-127"/>
              </a:rPr>
              <a:t>(</a:t>
            </a:r>
            <a:r>
              <a:rPr lang="fr-FR" sz="1600" i="1" kern="0" dirty="0" smtClean="0">
                <a:solidFill>
                  <a:srgbClr val="000099"/>
                </a:solidFill>
                <a:latin typeface="Century Gothic" pitchFamily="34" charset="0"/>
                <a:ea typeface="굴림" pitchFamily="34" charset="-127"/>
              </a:rPr>
              <a:t>technologie </a:t>
            </a:r>
            <a:r>
              <a:rPr lang="fr-FR" sz="1600" i="1" kern="0" dirty="0">
                <a:solidFill>
                  <a:srgbClr val="000099"/>
                </a:solidFill>
                <a:latin typeface="Century Gothic" pitchFamily="34" charset="0"/>
                <a:ea typeface="굴림" pitchFamily="34" charset="-127"/>
              </a:rPr>
              <a:t>permettant la diffusion des contenus numériques, normes et interopérabilité</a:t>
            </a:r>
            <a:r>
              <a:rPr lang="fr-FR" sz="1600" kern="0" dirty="0" smtClean="0">
                <a:solidFill>
                  <a:srgbClr val="000099"/>
                </a:solidFill>
                <a:latin typeface="Century Gothic" pitchFamily="34" charset="0"/>
                <a:ea typeface="굴림" pitchFamily="34" charset="-127"/>
              </a:rPr>
              <a:t>)</a:t>
            </a: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FF0000"/>
                </a:solidFill>
                <a:latin typeface="Century Gothic" pitchFamily="34" charset="0"/>
                <a:ea typeface="굴림" pitchFamily="34" charset="-127"/>
              </a:rPr>
              <a:t>Cadres commercial et réglementaire </a:t>
            </a:r>
            <a:r>
              <a:rPr lang="fr-FR" sz="1600" kern="0" dirty="0">
                <a:solidFill>
                  <a:srgbClr val="000099"/>
                </a:solidFill>
                <a:latin typeface="Century Gothic" pitchFamily="34" charset="0"/>
                <a:ea typeface="굴림" pitchFamily="34" charset="-127"/>
              </a:rPr>
              <a:t>qui concilient les intérêts des prestataires et des utilisateurs, notamment en ce qui concerne la protection des droits de propriété intellectuelle et la gestion des droits numériques, sans pénaliser les modèles d'entreprise électroniques </a:t>
            </a:r>
            <a:r>
              <a:rPr lang="fr-FR" sz="1600" kern="0" dirty="0" smtClean="0">
                <a:solidFill>
                  <a:srgbClr val="000099"/>
                </a:solidFill>
                <a:latin typeface="Century Gothic" pitchFamily="34" charset="0"/>
                <a:ea typeface="굴림" pitchFamily="34" charset="-127"/>
              </a:rPr>
              <a:t>innovants </a:t>
            </a: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 rôle des </a:t>
            </a:r>
            <a:r>
              <a:rPr lang="fr-FR" sz="1600" kern="0" dirty="0" smtClean="0">
                <a:solidFill>
                  <a:srgbClr val="FF0000"/>
                </a:solidFill>
                <a:latin typeface="Century Gothic" pitchFamily="34" charset="0"/>
                <a:ea typeface="굴림" pitchFamily="34" charset="-127"/>
              </a:rPr>
              <a:t>pouvoirs </a:t>
            </a:r>
            <a:r>
              <a:rPr lang="fr-FR" sz="1600" kern="0" dirty="0">
                <a:solidFill>
                  <a:srgbClr val="FF0000"/>
                </a:solidFill>
                <a:latin typeface="Century Gothic" pitchFamily="34" charset="0"/>
                <a:ea typeface="굴림" pitchFamily="34" charset="-127"/>
              </a:rPr>
              <a:t>publics </a:t>
            </a:r>
            <a:r>
              <a:rPr lang="fr-FR" sz="1600" kern="0" dirty="0" smtClean="0">
                <a:solidFill>
                  <a:srgbClr val="000099"/>
                </a:solidFill>
                <a:latin typeface="Century Gothic" pitchFamily="34" charset="0"/>
                <a:ea typeface="굴림" pitchFamily="34" charset="-127"/>
              </a:rPr>
              <a:t>en tant que </a:t>
            </a:r>
            <a:r>
              <a:rPr lang="fr-FR" sz="1600" kern="0" dirty="0">
                <a:solidFill>
                  <a:srgbClr val="FF0000"/>
                </a:solidFill>
                <a:latin typeface="Century Gothic" pitchFamily="34" charset="0"/>
                <a:ea typeface="굴림" pitchFamily="34" charset="-127"/>
              </a:rPr>
              <a:t>créateurs et d'utilisateurs de contenus</a:t>
            </a:r>
            <a:r>
              <a:rPr lang="fr-FR" sz="1600" kern="0" dirty="0">
                <a:solidFill>
                  <a:srgbClr val="000099"/>
                </a:solidFill>
                <a:latin typeface="Century Gothic" pitchFamily="34" charset="0"/>
                <a:ea typeface="굴림" pitchFamily="34" charset="-127"/>
              </a:rPr>
              <a:t> </a:t>
            </a:r>
            <a:r>
              <a:rPr lang="fr-FR" sz="1600" kern="0" dirty="0" smtClean="0">
                <a:solidFill>
                  <a:srgbClr val="000099"/>
                </a:solidFill>
                <a:latin typeface="Century Gothic" pitchFamily="34" charset="0"/>
                <a:ea typeface="굴림" pitchFamily="34" charset="-127"/>
              </a:rPr>
              <a:t>(</a:t>
            </a:r>
            <a:r>
              <a:rPr lang="fr-FR" sz="1600" i="1" kern="0" dirty="0" smtClean="0">
                <a:solidFill>
                  <a:srgbClr val="000099"/>
                </a:solidFill>
                <a:latin typeface="Century Gothic" pitchFamily="34" charset="0"/>
                <a:ea typeface="굴림" pitchFamily="34" charset="-127"/>
              </a:rPr>
              <a:t>réutilisation </a:t>
            </a:r>
            <a:r>
              <a:rPr lang="fr-FR" sz="1600" i="1" kern="0" dirty="0">
                <a:solidFill>
                  <a:srgbClr val="000099"/>
                </a:solidFill>
                <a:latin typeface="Century Gothic" pitchFamily="34" charset="0"/>
                <a:ea typeface="굴림" pitchFamily="34" charset="-127"/>
              </a:rPr>
              <a:t>commerciale d'informations du secteur public</a:t>
            </a:r>
            <a:r>
              <a:rPr lang="fr-FR" sz="1600" kern="0" dirty="0">
                <a:solidFill>
                  <a:srgbClr val="000099"/>
                </a:solidFill>
                <a:latin typeface="Century Gothic" pitchFamily="34" charset="0"/>
                <a:ea typeface="굴림" pitchFamily="34" charset="-127"/>
              </a:rPr>
              <a:t>) </a:t>
            </a:r>
          </a:p>
          <a:p>
            <a:pPr marL="285750" indent="-285750" algn="just">
              <a:buFont typeface="Wingdings" panose="05000000000000000000" pitchFamily="2" charset="2"/>
              <a:buChar char="ü"/>
              <a:defRPr/>
            </a:pPr>
            <a:endParaRPr lang="fr-FR" sz="1600" kern="0" dirty="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a:solidFill>
                  <a:srgbClr val="000099"/>
                </a:solidFill>
                <a:latin typeface="Century Gothic" pitchFamily="34" charset="0"/>
                <a:ea typeface="굴림" pitchFamily="34" charset="-127"/>
              </a:rPr>
              <a:t>Questions liées à la conceptualisation, à la </a:t>
            </a:r>
            <a:r>
              <a:rPr lang="fr-FR" sz="1600" kern="0" dirty="0">
                <a:solidFill>
                  <a:srgbClr val="FF0000"/>
                </a:solidFill>
                <a:latin typeface="Century Gothic" pitchFamily="34" charset="0"/>
                <a:ea typeface="굴림" pitchFamily="34" charset="-127"/>
              </a:rPr>
              <a:t>classification et aux mesures </a:t>
            </a: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7" name="Text Box 7"/>
          <p:cNvSpPr txBox="1">
            <a:spLocks noChangeArrowheads="1"/>
          </p:cNvSpPr>
          <p:nvPr/>
        </p:nvSpPr>
        <p:spPr bwMode="auto">
          <a:xfrm>
            <a:off x="2321719" y="428626"/>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Introduction</a:t>
            </a:r>
            <a:endParaRPr lang="fr-FR" altLang="fr-FR" sz="1600" b="1" i="1" dirty="0">
              <a:solidFill>
                <a:srgbClr val="0560E5"/>
              </a:solidFill>
              <a:latin typeface="Century Gothic" pitchFamily="34" charset="0"/>
            </a:endParaRPr>
          </a:p>
        </p:txBody>
      </p:sp>
    </p:spTree>
    <p:extLst>
      <p:ext uri="{BB962C8B-B14F-4D97-AF65-F5344CB8AC3E}">
        <p14:creationId xmlns:p14="http://schemas.microsoft.com/office/powerpoint/2010/main" val="28994094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a:t>
            </a:r>
            <a:endParaRPr lang="fr-FR" altLang="fr-FR" sz="1600" b="1" i="1" dirty="0">
              <a:solidFill>
                <a:srgbClr val="0560E5"/>
              </a:solidFill>
              <a:latin typeface="Century Gothic" pitchFamily="34" charset="0"/>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725696434"/>
              </p:ext>
            </p:extLst>
          </p:nvPr>
        </p:nvGraphicFramePr>
        <p:xfrm>
          <a:off x="184730" y="1227667"/>
          <a:ext cx="9438240" cy="5022921"/>
        </p:xfrm>
        <a:graphic>
          <a:graphicData uri="http://schemas.openxmlformats.org/drawingml/2006/table">
            <a:tbl>
              <a:tblPr firstRow="1" bandRow="1">
                <a:tableStyleId>{5C22544A-7EE6-4342-B048-85BDC9FD1C3A}</a:tableStyleId>
              </a:tblPr>
              <a:tblGrid>
                <a:gridCol w="2359560"/>
                <a:gridCol w="2359560"/>
                <a:gridCol w="2359560"/>
                <a:gridCol w="2359560"/>
              </a:tblGrid>
              <a:tr h="7164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chemeClr val="bg1"/>
                          </a:solidFill>
                          <a:latin typeface="+mn-lt"/>
                          <a:ea typeface="+mn-ea"/>
                          <a:cs typeface="+mn-cs"/>
                        </a:rPr>
                        <a:t>Applications dans le secteur des médias et des loisirs</a:t>
                      </a:r>
                      <a:endParaRPr lang="fr-FR"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sz="1400" b="1" i="0" u="none" strike="noStrike" kern="1200" baseline="0" dirty="0" smtClean="0">
                          <a:solidFill>
                            <a:schemeClr val="bg1"/>
                          </a:solidFill>
                          <a:latin typeface="+mn-lt"/>
                          <a:ea typeface="+mn-ea"/>
                          <a:cs typeface="+mn-cs"/>
                        </a:rPr>
                        <a:t>Applications non liées aux loisirs </a:t>
                      </a:r>
                      <a:endParaRPr lang="fr-FR"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sz="1400" b="1" i="0" u="none" strike="noStrike" kern="1200" baseline="0" dirty="0" smtClean="0">
                          <a:solidFill>
                            <a:schemeClr val="bg1"/>
                          </a:solidFill>
                          <a:latin typeface="+mn-lt"/>
                          <a:ea typeface="+mn-ea"/>
                          <a:cs typeface="+mn-cs"/>
                        </a:rPr>
                        <a:t>Pouvoirs publics </a:t>
                      </a:r>
                      <a:endParaRPr lang="fr-FR"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chemeClr val="bg1"/>
                          </a:solidFill>
                          <a:latin typeface="+mn-lt"/>
                          <a:ea typeface="+mn-ea"/>
                          <a:cs typeface="+mn-cs"/>
                        </a:rPr>
                        <a:t>Utilisateurs de réseau </a:t>
                      </a:r>
                      <a:endParaRPr lang="fr-FR" sz="1400" b="0" i="0" u="none" strike="noStrike" kern="1200" baseline="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80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FF0000"/>
                          </a:solidFill>
                          <a:latin typeface="Century Gothic" pitchFamily="34" charset="0"/>
                          <a:ea typeface="굴림" pitchFamily="34" charset="-127"/>
                          <a:cs typeface="+mn-cs"/>
                        </a:rPr>
                        <a:t>Édition (livres, magazines, bandes dessinées, etc.) 	</a:t>
                      </a:r>
                      <a:r>
                        <a:rPr lang="fr-FR" sz="1200" b="1" kern="0" dirty="0" smtClean="0">
                          <a:solidFill>
                            <a:srgbClr val="000099"/>
                          </a:solidFill>
                          <a:latin typeface="Century Gothic" pitchFamily="34" charset="0"/>
                          <a:ea typeface="굴림" pitchFamily="34" charset="-127"/>
                          <a:cs typeface="+mn-cs"/>
                        </a:rPr>
                        <a:t>	</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Conception industrielle et visuelle</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Informations du secteur public se prêtant à une réutilisation commerciale </a:t>
                      </a:r>
                      <a:r>
                        <a:rPr lang="fr-FR" sz="1200" b="1" kern="0" dirty="0" smtClean="0">
                          <a:solidFill>
                            <a:srgbClr val="FF0000"/>
                          </a:solidFill>
                          <a:latin typeface="Century Gothic" pitchFamily="34" charset="0"/>
                          <a:ea typeface="굴림" pitchFamily="34" charset="-127"/>
                          <a:cs typeface="+mn-cs"/>
                        </a:rPr>
                        <a:t>(open data)</a:t>
                      </a:r>
                      <a:endParaRPr lang="fr-FR" sz="1200" b="1" kern="0" dirty="0">
                        <a:solidFill>
                          <a:srgbClr val="FF0000"/>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Sites Internet 	</a:t>
                      </a:r>
                    </a:p>
                    <a:p>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Film / cinéma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Conception et développement de logiciel</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Recherche et science </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Blogs</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Animation (personnages d’animation et avatars)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Contenu commercial et professionnel </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Éducation</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Communautés virtuelles </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Musique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Publicité</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Culture (ex. bibliothèques numériques) </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Photos numériques et catalogues vidéo </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Radiodiffusion / radio numérique / Câble / TV interactive et autres medias interactifs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Mode/conception</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Santé</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Travaux artistiques </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Jeux informatiques et vidéo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000099"/>
                          </a:solidFill>
                          <a:latin typeface="Century Gothic" pitchFamily="34" charset="0"/>
                          <a:ea typeface="굴림" pitchFamily="34" charset="-127"/>
                          <a:cs typeface="+mn-cs"/>
                        </a:rPr>
                        <a:t>Architecture / services professionnels</a:t>
                      </a:r>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b="1" kern="0" dirty="0" smtClean="0">
                          <a:solidFill>
                            <a:srgbClr val="FF0000"/>
                          </a:solidFill>
                          <a:latin typeface="Century Gothic" pitchFamily="34" charset="0"/>
                          <a:ea typeface="굴림" pitchFamily="34" charset="-127"/>
                          <a:cs typeface="+mn-cs"/>
                        </a:rPr>
                        <a:t>Réseaux sociaux</a:t>
                      </a:r>
                      <a:endParaRPr lang="fr-FR" sz="1200" b="1" kern="0" dirty="0">
                        <a:solidFill>
                          <a:srgbClr val="FF0000"/>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Jeux de hasard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rgbClr val="000099"/>
                          </a:solidFill>
                          <a:latin typeface="Century Gothic" pitchFamily="34" charset="0"/>
                          <a:ea typeface="굴림" pitchFamily="34" charset="-127"/>
                          <a:cs typeface="+mn-cs"/>
                        </a:rPr>
                        <a:t>Formation et éducation des adultes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b="1" kern="0" dirty="0">
                        <a:solidFill>
                          <a:srgbClr val="000099"/>
                        </a:solidFill>
                        <a:latin typeface="Century Gothic" pitchFamily="34" charset="0"/>
                        <a:ea typeface="굴림" pitchFamily="34" charset="-127"/>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225">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chemeClr val="dk1"/>
                          </a:solidFill>
                          <a:latin typeface="+mn-lt"/>
                          <a:ea typeface="+mn-ea"/>
                          <a:cs typeface="+mn-cs"/>
                        </a:rPr>
                        <a:t>Contenu mobile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79647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4996" name="think-cell Slide" r:id="rId82" imgW="360" imgH="360" progId="TCLayout.ActiveDocument.1">
                  <p:embed/>
                </p:oleObj>
              </mc:Choice>
              <mc:Fallback>
                <p:oleObj name="think-cell Slide" r:id="rId82" imgW="360" imgH="360" progId="TCLayout.ActiveDocument.1">
                  <p:embed/>
                  <p:pic>
                    <p:nvPicPr>
                      <p:cNvPr id="0" name=""/>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p:cNvSpPr/>
          <p:nvPr>
            <p:custDataLst>
              <p:tags r:id="rId3"/>
            </p:custDataLst>
          </p:nvPr>
        </p:nvSpPr>
        <p:spPr bwMode="auto">
          <a:xfrm>
            <a:off x="0" y="0"/>
            <a:ext cx="1587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fr-FR" sz="1100" b="0" dirty="0" smtClean="0">
              <a:solidFill>
                <a:schemeClr val="tx1"/>
              </a:solidFill>
              <a:latin typeface="Arial"/>
              <a:sym typeface="Arial"/>
            </a:endParaRPr>
          </a:p>
        </p:txBody>
      </p:sp>
      <p:sp>
        <p:nvSpPr>
          <p:cNvPr id="2" name="Title 1"/>
          <p:cNvSpPr>
            <a:spLocks noGrp="1"/>
          </p:cNvSpPr>
          <p:nvPr>
            <p:ph type="title"/>
            <p:custDataLst>
              <p:tags r:id="rId4"/>
            </p:custDataLst>
          </p:nvPr>
        </p:nvSpPr>
        <p:spPr>
          <a:xfrm>
            <a:off x="158750" y="1194625"/>
            <a:ext cx="9732735" cy="493076"/>
          </a:xfrm>
          <a:noFill/>
          <a:ln>
            <a:solidFill>
              <a:schemeClr val="tx1"/>
            </a:solidFill>
          </a:ln>
        </p:spPr>
        <p:txBody>
          <a:bodyPr vert="horz" wrap="square" lIns="91430" tIns="45716" rIns="91430" bIns="45716" rtlCol="0" anchor="t" anchorCtr="0">
            <a:spAutoFit/>
          </a:bodyPr>
          <a:lstStyle/>
          <a:p>
            <a:pPr algn="ctr"/>
            <a:r>
              <a:rPr lang="fr-FR" sz="1400" i="1" dirty="0">
                <a:solidFill>
                  <a:schemeClr val="tx1"/>
                </a:solidFill>
                <a:latin typeface="Calibri" panose="020F0502020204030204" pitchFamily="34" charset="0"/>
                <a:ea typeface="+mn-ea"/>
                <a:cs typeface="Arial" charset="0"/>
              </a:rPr>
              <a:t>Le marché des différents services Internet est en pleine expansion, atteignant une croissance annuelle de 30% pour certains  services</a:t>
            </a:r>
          </a:p>
        </p:txBody>
      </p:sp>
      <p:sp>
        <p:nvSpPr>
          <p:cNvPr id="3" name="Subtitle"/>
          <p:cNvSpPr txBox="1">
            <a:spLocks/>
          </p:cNvSpPr>
          <p:nvPr>
            <p:custDataLst>
              <p:tags r:id="rId5"/>
            </p:custDataLst>
          </p:nvPr>
        </p:nvSpPr>
        <p:spPr>
          <a:xfrm>
            <a:off x="738189" y="1798493"/>
            <a:ext cx="8530835" cy="243272"/>
          </a:xfrm>
          <a:prstGeom prst="rect">
            <a:avLst/>
          </a:prstGeom>
          <a:noFill/>
          <a:ln w="9525">
            <a:noFill/>
          </a:ln>
        </p:spPr>
        <p:txBody>
          <a:bodyPr vert="horz" wrap="square" lIns="0" tIns="0" rIns="0" bIns="0" rtlCol="0">
            <a:spAutoFit/>
          </a:bodyPr>
          <a:lstStyle/>
          <a:p>
            <a:pPr algn="ctr">
              <a:lnSpc>
                <a:spcPct val="93000"/>
              </a:lnSpc>
              <a:buClr>
                <a:schemeClr val="tx1"/>
              </a:buClr>
              <a:buSzPct val="100000"/>
            </a:pPr>
            <a:r>
              <a:rPr lang="de-DE" sz="1700" b="0" dirty="0" smtClean="0">
                <a:latin typeface="+mn-lt"/>
                <a:cs typeface="Arial" pitchFamily="34" charset="0"/>
              </a:rPr>
              <a:t>Marché mondial des Services Internet</a:t>
            </a:r>
          </a:p>
        </p:txBody>
      </p:sp>
      <p:sp>
        <p:nvSpPr>
          <p:cNvPr id="9" name="Source"/>
          <p:cNvSpPr txBox="1"/>
          <p:nvPr>
            <p:custDataLst>
              <p:tags r:id="rId6"/>
            </p:custDataLst>
          </p:nvPr>
        </p:nvSpPr>
        <p:spPr>
          <a:xfrm>
            <a:off x="738189" y="6710121"/>
            <a:ext cx="727763" cy="128818"/>
          </a:xfrm>
          <a:prstGeom prst="rect">
            <a:avLst/>
          </a:prstGeom>
          <a:noFill/>
          <a:ln w="9525">
            <a:noFill/>
          </a:ln>
        </p:spPr>
        <p:txBody>
          <a:bodyPr vert="horz" wrap="none" lIns="0" tIns="0" rIns="0" bIns="0" rtlCol="0" anchor="b" anchorCtr="0">
            <a:spAutoFit/>
          </a:bodyPr>
          <a:lstStyle/>
          <a:p>
            <a:pPr marL="466725" indent="-466725">
              <a:lnSpc>
                <a:spcPct val="93000"/>
              </a:lnSpc>
              <a:buClr>
                <a:schemeClr val="tx1"/>
              </a:buClr>
              <a:buSzPct val="100000"/>
            </a:pPr>
            <a:r>
              <a:rPr lang="de-DE" sz="900" b="0" dirty="0" smtClean="0">
                <a:solidFill>
                  <a:schemeClr val="bg1"/>
                </a:solidFill>
                <a:latin typeface="+mn-lt"/>
                <a:cs typeface="Arial" pitchFamily="34" charset="0"/>
              </a:rPr>
              <a:t>Source:	Idate</a:t>
            </a:r>
          </a:p>
        </p:txBody>
      </p:sp>
      <p:cxnSp>
        <p:nvCxnSpPr>
          <p:cNvPr id="11" name="Horizontal Line"/>
          <p:cNvCxnSpPr>
            <a:cxnSpLocks/>
          </p:cNvCxnSpPr>
          <p:nvPr>
            <p:custDataLst>
              <p:tags r:id="rId7"/>
            </p:custDataLst>
          </p:nvPr>
        </p:nvCxnSpPr>
        <p:spPr>
          <a:xfrm>
            <a:off x="744537" y="2688500"/>
            <a:ext cx="2952000" cy="1587"/>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2" name="ListLeanHorizontalTextTopic0"/>
          <p:cNvSpPr txBox="1"/>
          <p:nvPr>
            <p:custDataLst>
              <p:tags r:id="rId8"/>
            </p:custDataLst>
          </p:nvPr>
        </p:nvSpPr>
        <p:spPr>
          <a:xfrm>
            <a:off x="744537" y="2226347"/>
            <a:ext cx="2952000" cy="372153"/>
          </a:xfrm>
          <a:prstGeom prst="rect">
            <a:avLst/>
          </a:prstGeom>
        </p:spPr>
        <p:txBody>
          <a:bodyPr vert="horz" wrap="square" lIns="0" tIns="0" rIns="0" bIns="0" rtlCol="0" anchor="b">
            <a:spAutoFit/>
          </a:bodyPr>
          <a:lstStyle/>
          <a:p>
            <a:pPr>
              <a:lnSpc>
                <a:spcPct val="93000"/>
              </a:lnSpc>
              <a:spcBef>
                <a:spcPts val="0"/>
              </a:spcBef>
              <a:buClr>
                <a:schemeClr val="tx1"/>
              </a:buClr>
              <a:buSzPct val="100000"/>
            </a:pPr>
            <a:r>
              <a:rPr lang="fr-FR" dirty="0" smtClean="0">
                <a:latin typeface="+mn-lt"/>
                <a:cs typeface="Arial" pitchFamily="34" charset="0"/>
              </a:rPr>
              <a:t>Marché des services Internet </a:t>
            </a:r>
            <a:br>
              <a:rPr lang="fr-FR" dirty="0" smtClean="0">
                <a:latin typeface="+mn-lt"/>
                <a:cs typeface="Arial" pitchFamily="34" charset="0"/>
              </a:rPr>
            </a:br>
            <a:r>
              <a:rPr lang="fr-FR" b="0" dirty="0" smtClean="0">
                <a:latin typeface="+mn-lt"/>
                <a:cs typeface="Arial" pitchFamily="34" charset="0"/>
              </a:rPr>
              <a:t>[Monde ; 2010-2011, Md EUR]</a:t>
            </a:r>
          </a:p>
        </p:txBody>
      </p:sp>
      <p:grpSp>
        <p:nvGrpSpPr>
          <p:cNvPr id="5" name="Group 206"/>
          <p:cNvGrpSpPr/>
          <p:nvPr>
            <p:custDataLst>
              <p:tags r:id="rId9"/>
            </p:custDataLst>
          </p:nvPr>
        </p:nvGrpSpPr>
        <p:grpSpPr>
          <a:xfrm>
            <a:off x="4016097" y="2226347"/>
            <a:ext cx="5436000" cy="463740"/>
            <a:chOff x="5159098" y="2382647"/>
            <a:chExt cx="4110315" cy="463740"/>
          </a:xfrm>
        </p:grpSpPr>
        <p:cxnSp>
          <p:nvCxnSpPr>
            <p:cNvPr id="35" name="Horizontal Line"/>
            <p:cNvCxnSpPr/>
            <p:nvPr>
              <p:custDataLst>
                <p:tags r:id="rId79"/>
              </p:custDataLst>
            </p:nvPr>
          </p:nvCxnSpPr>
          <p:spPr>
            <a:xfrm>
              <a:off x="5159098" y="2844800"/>
              <a:ext cx="4110315" cy="1587"/>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6" name="ListLeanHorizontalTextTopic0"/>
            <p:cNvSpPr txBox="1"/>
            <p:nvPr>
              <p:custDataLst>
                <p:tags r:id="rId80"/>
              </p:custDataLst>
            </p:nvPr>
          </p:nvSpPr>
          <p:spPr>
            <a:xfrm>
              <a:off x="5159098" y="2382647"/>
              <a:ext cx="4110315" cy="372153"/>
            </a:xfrm>
            <a:prstGeom prst="rect">
              <a:avLst/>
            </a:prstGeom>
          </p:spPr>
          <p:txBody>
            <a:bodyPr vert="horz" wrap="square" lIns="0" tIns="0" rIns="0" bIns="0" rtlCol="0" anchor="b">
              <a:spAutoFit/>
            </a:bodyPr>
            <a:lstStyle/>
            <a:p>
              <a:pPr>
                <a:lnSpc>
                  <a:spcPct val="93000"/>
                </a:lnSpc>
                <a:spcBef>
                  <a:spcPts val="0"/>
                </a:spcBef>
                <a:buClr>
                  <a:schemeClr val="tx1"/>
                </a:buClr>
                <a:buSzPct val="100000"/>
              </a:pPr>
              <a:r>
                <a:rPr lang="fr-FR" dirty="0" smtClean="0">
                  <a:latin typeface="+mn-lt"/>
                  <a:cs typeface="Arial" pitchFamily="34" charset="0"/>
                </a:rPr>
                <a:t>Décomposition des revenus des services Internet </a:t>
              </a:r>
              <a:br>
                <a:rPr lang="fr-FR" dirty="0" smtClean="0">
                  <a:latin typeface="+mn-lt"/>
                  <a:cs typeface="Arial" pitchFamily="34" charset="0"/>
                </a:rPr>
              </a:br>
              <a:r>
                <a:rPr lang="fr-FR" dirty="0" smtClean="0">
                  <a:latin typeface="+mn-lt"/>
                  <a:cs typeface="Arial" pitchFamily="34" charset="0"/>
                </a:rPr>
                <a:t>[</a:t>
              </a:r>
              <a:r>
                <a:rPr lang="fr-FR" b="0" dirty="0" smtClean="0">
                  <a:latin typeface="+mn-lt"/>
                  <a:cs typeface="Arial" pitchFamily="34" charset="0"/>
                </a:rPr>
                <a:t>Europe ; 2010 ; %]</a:t>
              </a:r>
            </a:p>
          </p:txBody>
        </p:sp>
      </p:grpSp>
      <p:cxnSp>
        <p:nvCxnSpPr>
          <p:cNvPr id="54" name="Horizontal Line"/>
          <p:cNvCxnSpPr/>
          <p:nvPr>
            <p:custDataLst>
              <p:tags r:id="rId10"/>
            </p:custDataLst>
          </p:nvPr>
        </p:nvCxnSpPr>
        <p:spPr>
          <a:xfrm>
            <a:off x="6462712" y="4701450"/>
            <a:ext cx="2088000" cy="1587"/>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5" name="ListLeanHorizontalTextTopic0"/>
          <p:cNvSpPr txBox="1"/>
          <p:nvPr>
            <p:custDataLst>
              <p:tags r:id="rId11"/>
            </p:custDataLst>
          </p:nvPr>
        </p:nvSpPr>
        <p:spPr>
          <a:xfrm>
            <a:off x="6462712" y="4425225"/>
            <a:ext cx="2880000" cy="186077"/>
          </a:xfrm>
          <a:prstGeom prst="rect">
            <a:avLst/>
          </a:prstGeom>
        </p:spPr>
        <p:txBody>
          <a:bodyPr vert="horz" wrap="square" lIns="0" tIns="0" rIns="0" bIns="0" rtlCol="0" anchor="b">
            <a:spAutoFit/>
          </a:bodyPr>
          <a:lstStyle/>
          <a:p>
            <a:pPr>
              <a:lnSpc>
                <a:spcPct val="93000"/>
              </a:lnSpc>
              <a:spcBef>
                <a:spcPts val="0"/>
              </a:spcBef>
              <a:buClr>
                <a:schemeClr val="tx1"/>
              </a:buClr>
              <a:buSzPct val="100000"/>
            </a:pPr>
            <a:r>
              <a:rPr lang="fr-FR" dirty="0" smtClean="0">
                <a:latin typeface="+mn-lt"/>
                <a:cs typeface="Arial" pitchFamily="34" charset="0"/>
              </a:rPr>
              <a:t>Soft-based services</a:t>
            </a:r>
            <a:endParaRPr lang="fr-FR" b="0" dirty="0" smtClean="0">
              <a:latin typeface="+mn-lt"/>
              <a:cs typeface="Arial" pitchFamily="34" charset="0"/>
            </a:endParaRPr>
          </a:p>
        </p:txBody>
      </p:sp>
      <p:graphicFrame>
        <p:nvGraphicFramePr>
          <p:cNvPr id="15" name="Object 14"/>
          <p:cNvGraphicFramePr>
            <a:graphicFrameLocks noChangeAspect="1"/>
          </p:cNvGraphicFramePr>
          <p:nvPr>
            <p:custDataLst>
              <p:tags r:id="rId12"/>
            </p:custDataLst>
            <p:extLst>
              <p:ext uri="{D42A27DB-BD31-4B8C-83A1-F6EECF244321}">
                <p14:modId xmlns:p14="http://schemas.microsoft.com/office/powerpoint/2010/main" val="613975254"/>
              </p:ext>
            </p:extLst>
          </p:nvPr>
        </p:nvGraphicFramePr>
        <p:xfrm>
          <a:off x="4322763" y="2944087"/>
          <a:ext cx="1686051" cy="1933534"/>
        </p:xfrm>
        <a:graphic>
          <a:graphicData uri="http://schemas.openxmlformats.org/presentationml/2006/ole">
            <mc:AlternateContent xmlns:mc="http://schemas.openxmlformats.org/markup-compatibility/2006">
              <mc:Choice xmlns:v="urn:schemas-microsoft-com:vml" Requires="v">
                <p:oleObj spid="_x0000_s2284997" name="Chart" r:id="rId84" imgW="1686051" imgH="1933534" progId="MSGraph.Chart.8">
                  <p:embed followColorScheme="full"/>
                </p:oleObj>
              </mc:Choice>
              <mc:Fallback>
                <p:oleObj name="Chart" r:id="rId84" imgW="1686051" imgH="1933534" progId="MSGraph.Chart.8">
                  <p:embed followColorScheme="full"/>
                  <p:pic>
                    <p:nvPicPr>
                      <p:cNvPr id="0" name=""/>
                      <p:cNvPicPr>
                        <a:picLocks noChangeAspect="1" noChangeArrowheads="1"/>
                      </p:cNvPicPr>
                      <p:nvPr/>
                    </p:nvPicPr>
                    <p:blipFill>
                      <a:blip r:embed="rId85"/>
                      <a:srcRect/>
                      <a:stretch>
                        <a:fillRect/>
                      </a:stretch>
                    </p:blipFill>
                    <p:spPr bwMode="auto">
                      <a:xfrm>
                        <a:off x="4322763" y="2944087"/>
                        <a:ext cx="1686051" cy="193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5" name="Straight Connector 204"/>
          <p:cNvCxnSpPr/>
          <p:nvPr>
            <p:custDataLst>
              <p:tags r:id="rId13"/>
            </p:custDataLst>
          </p:nvPr>
        </p:nvCxnSpPr>
        <p:spPr bwMode="auto">
          <a:xfrm flipH="1">
            <a:off x="5507037" y="3039337"/>
            <a:ext cx="203200" cy="0"/>
          </a:xfrm>
          <a:prstGeom prst="line">
            <a:avLst/>
          </a:prstGeom>
          <a:ln w="9525">
            <a:solidFill>
              <a:schemeClr val="tx1"/>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sp>
        <p:nvSpPr>
          <p:cNvPr id="13" name="Text Placeholder"/>
          <p:cNvSpPr>
            <a:spLocks noGrp="1"/>
          </p:cNvSpPr>
          <p:nvPr>
            <p:custDataLst>
              <p:tags r:id="rId14"/>
            </p:custDataLst>
          </p:nvPr>
        </p:nvSpPr>
        <p:spPr bwMode="auto">
          <a:xfrm>
            <a:off x="5761037" y="2955200"/>
            <a:ext cx="357187"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7FA1783E-7C6A-46E9-8991-9F32DA99A3C0}" type="datetime'''''''1''0''''''''''''''0''''''%'''''''''''''''">
              <a:rPr lang="en-US" sz="1100" b="0" smtClean="0"/>
              <a:pPr>
                <a:lnSpc>
                  <a:spcPct val="100000"/>
                </a:lnSpc>
                <a:spcBef>
                  <a:spcPct val="0"/>
                </a:spcBef>
              </a:pPr>
              <a:t>100%</a:t>
            </a:fld>
            <a:endParaRPr lang="fr-FR" sz="1100" b="0" dirty="0">
              <a:latin typeface="Arial"/>
              <a:sym typeface="Arial"/>
            </a:endParaRPr>
          </a:p>
        </p:txBody>
      </p:sp>
      <p:sp>
        <p:nvSpPr>
          <p:cNvPr id="16" name="Text Placeholder"/>
          <p:cNvSpPr>
            <a:spLocks noGrp="1"/>
          </p:cNvSpPr>
          <p:nvPr>
            <p:custDataLst>
              <p:tags r:id="rId15"/>
            </p:custDataLst>
          </p:nvPr>
        </p:nvSpPr>
        <p:spPr bwMode="auto">
          <a:xfrm>
            <a:off x="4970462" y="4868137"/>
            <a:ext cx="381000" cy="198437"/>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E1686D11-B932-4209-BED1-DEAD164A4425}" type="datetime'''''''''2''''''''''''''''''''''''''''''''0''''''1''''''''''0'">
              <a:rPr lang="en-US" sz="1300" b="0" smtClean="0"/>
              <a:pPr>
                <a:lnSpc>
                  <a:spcPct val="100000"/>
                </a:lnSpc>
                <a:spcBef>
                  <a:spcPct val="0"/>
                </a:spcBef>
              </a:pPr>
              <a:t>2010</a:t>
            </a:fld>
            <a:endParaRPr lang="fr-FR" sz="1300" b="0" dirty="0">
              <a:latin typeface="Arial"/>
              <a:sym typeface="Arial"/>
            </a:endParaRPr>
          </a:p>
        </p:txBody>
      </p:sp>
      <p:sp>
        <p:nvSpPr>
          <p:cNvPr id="217" name="Text Placeholder"/>
          <p:cNvSpPr>
            <a:spLocks noGrp="1"/>
          </p:cNvSpPr>
          <p:nvPr>
            <p:custDataLst>
              <p:tags r:id="rId16"/>
            </p:custDataLst>
          </p:nvPr>
        </p:nvSpPr>
        <p:spPr bwMode="gray">
          <a:xfrm>
            <a:off x="4970462" y="4036287"/>
            <a:ext cx="381000" cy="198437"/>
          </a:xfrm>
          <a:prstGeom prst="rect">
            <a:avLst/>
          </a:prstGeom>
          <a:noFill/>
          <a:effectLst/>
        </p:spPr>
        <p:txBody>
          <a:bodyPr vert="horz" wrap="none" lIns="25400" tIns="0" rIns="2540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6BBCD858-6ADC-4952-BB4A-6CA5581B28B5}" type="datetime'''''''''7''''''''''''''''''''''0''''''''''''%'''''">
              <a:rPr lang="en-US" sz="1300" b="0" smtClean="0">
                <a:solidFill>
                  <a:schemeClr val="bg1"/>
                </a:solidFill>
              </a:rPr>
              <a:pPr algn="ctr">
                <a:lnSpc>
                  <a:spcPct val="100000"/>
                </a:lnSpc>
                <a:spcBef>
                  <a:spcPct val="0"/>
                </a:spcBef>
              </a:pPr>
              <a:t>70%</a:t>
            </a:fld>
            <a:endParaRPr lang="fr-FR" sz="1300" b="0" dirty="0">
              <a:solidFill>
                <a:schemeClr val="bg1"/>
              </a:solidFill>
              <a:latin typeface="Arial"/>
              <a:sym typeface="Arial"/>
            </a:endParaRPr>
          </a:p>
        </p:txBody>
      </p:sp>
      <p:sp>
        <p:nvSpPr>
          <p:cNvPr id="227" name="Text Placeholder"/>
          <p:cNvSpPr>
            <a:spLocks noGrp="1"/>
          </p:cNvSpPr>
          <p:nvPr>
            <p:custDataLst>
              <p:tags r:id="rId17"/>
            </p:custDataLst>
          </p:nvPr>
        </p:nvSpPr>
        <p:spPr bwMode="auto">
          <a:xfrm>
            <a:off x="4970462" y="3279050"/>
            <a:ext cx="381000" cy="198437"/>
          </a:xfrm>
          <a:prstGeom prst="rect">
            <a:avLst/>
          </a:prstGeom>
          <a:noFill/>
          <a:effectLst/>
        </p:spPr>
        <p:txBody>
          <a:bodyPr vert="horz" wrap="none" lIns="25400" tIns="0" rIns="2540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D09D3B14-D0C4-4DDE-83C3-8EA3924779A4}" type="datetime'''''2''''''''1''''''''''''''''''%'''">
              <a:rPr lang="en-US" sz="1300" b="0" smtClean="0"/>
              <a:pPr algn="ctr">
                <a:lnSpc>
                  <a:spcPct val="100000"/>
                </a:lnSpc>
                <a:spcBef>
                  <a:spcPct val="0"/>
                </a:spcBef>
              </a:pPr>
              <a:t>21%</a:t>
            </a:fld>
            <a:endParaRPr lang="fr-FR" sz="1300" b="0" dirty="0">
              <a:latin typeface="Arial"/>
              <a:sym typeface="Arial"/>
            </a:endParaRPr>
          </a:p>
        </p:txBody>
      </p:sp>
      <p:sp>
        <p:nvSpPr>
          <p:cNvPr id="214" name="Text Placeholder"/>
          <p:cNvSpPr>
            <a:spLocks noGrp="1"/>
          </p:cNvSpPr>
          <p:nvPr>
            <p:custDataLst>
              <p:tags r:id="rId18"/>
            </p:custDataLst>
          </p:nvPr>
        </p:nvSpPr>
        <p:spPr bwMode="auto">
          <a:xfrm>
            <a:off x="4970462" y="3021875"/>
            <a:ext cx="381000" cy="198437"/>
          </a:xfrm>
          <a:prstGeom prst="rect">
            <a:avLst/>
          </a:prstGeom>
          <a:noFill/>
          <a:effectLst/>
        </p:spPr>
        <p:txBody>
          <a:bodyPr vert="horz" wrap="none" lIns="25400" tIns="0" rIns="2540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B3A7613D-8120-4DC1-AC8C-404B878758E6}" type="datetime'''''''''''''''1''''''''''''''''''''''''0''%'''''">
              <a:rPr lang="en-US" sz="1300" b="0" smtClean="0"/>
              <a:pPr algn="ctr">
                <a:lnSpc>
                  <a:spcPct val="100000"/>
                </a:lnSpc>
                <a:spcBef>
                  <a:spcPct val="0"/>
                </a:spcBef>
              </a:pPr>
              <a:t>10%</a:t>
            </a:fld>
            <a:endParaRPr lang="fr-FR" sz="1300" b="0" dirty="0">
              <a:latin typeface="Arial"/>
              <a:sym typeface="Arial"/>
            </a:endParaRPr>
          </a:p>
        </p:txBody>
      </p:sp>
      <p:graphicFrame>
        <p:nvGraphicFramePr>
          <p:cNvPr id="37" name="Object 36"/>
          <p:cNvGraphicFramePr>
            <a:graphicFrameLocks noChangeAspect="1"/>
          </p:cNvGraphicFramePr>
          <p:nvPr>
            <p:custDataLst>
              <p:tags r:id="rId19"/>
            </p:custDataLst>
            <p:extLst>
              <p:ext uri="{D42A27DB-BD31-4B8C-83A1-F6EECF244321}">
                <p14:modId xmlns:p14="http://schemas.microsoft.com/office/powerpoint/2010/main" val="1215597632"/>
              </p:ext>
            </p:extLst>
          </p:nvPr>
        </p:nvGraphicFramePr>
        <p:xfrm>
          <a:off x="6643687" y="4661762"/>
          <a:ext cx="1381017" cy="1342920"/>
        </p:xfrm>
        <a:graphic>
          <a:graphicData uri="http://schemas.openxmlformats.org/presentationml/2006/ole">
            <mc:AlternateContent xmlns:mc="http://schemas.openxmlformats.org/markup-compatibility/2006">
              <mc:Choice xmlns:v="urn:schemas-microsoft-com:vml" Requires="v">
                <p:oleObj spid="_x0000_s2284998" name="Chart" r:id="rId86" imgW="1381017" imgH="1342920" progId="MSGraph.Chart.8">
                  <p:embed followColorScheme="full"/>
                </p:oleObj>
              </mc:Choice>
              <mc:Fallback>
                <p:oleObj name="Chart" r:id="rId86" imgW="1381017" imgH="1342920" progId="MSGraph.Chart.8">
                  <p:embed followColorScheme="full"/>
                  <p:pic>
                    <p:nvPicPr>
                      <p:cNvPr id="0" name=""/>
                      <p:cNvPicPr>
                        <a:picLocks noChangeAspect="1" noChangeArrowheads="1"/>
                      </p:cNvPicPr>
                      <p:nvPr/>
                    </p:nvPicPr>
                    <p:blipFill>
                      <a:blip r:embed="rId87"/>
                      <a:srcRect/>
                      <a:stretch>
                        <a:fillRect/>
                      </a:stretch>
                    </p:blipFill>
                    <p:spPr bwMode="auto">
                      <a:xfrm>
                        <a:off x="6643687" y="4661762"/>
                        <a:ext cx="1381017" cy="1342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 name="Text Placeholder"/>
          <p:cNvSpPr>
            <a:spLocks noGrp="1"/>
          </p:cNvSpPr>
          <p:nvPr>
            <p:custDataLst>
              <p:tags r:id="rId20"/>
            </p:custDataLst>
          </p:nvPr>
        </p:nvSpPr>
        <p:spPr bwMode="gray">
          <a:xfrm>
            <a:off x="7119937" y="4828450"/>
            <a:ext cx="242887" cy="168275"/>
          </a:xfrm>
          <a:prstGeom prst="rect">
            <a:avLst/>
          </a:prstGeom>
          <a:solidFill>
            <a:schemeClr val="accent1"/>
          </a:solid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341E81DF-BBBC-444A-B971-4A207785F75C}" type="datetime'''''''''''''''''''5''''''''''''''''''''''%'''''''">
              <a:rPr lang="en-US" sz="1100" b="0" smtClean="0"/>
              <a:pPr algn="ctr">
                <a:lnSpc>
                  <a:spcPct val="100000"/>
                </a:lnSpc>
                <a:spcBef>
                  <a:spcPct val="0"/>
                </a:spcBef>
              </a:pPr>
              <a:t>5%</a:t>
            </a:fld>
            <a:endParaRPr lang="fr-FR" sz="1100" b="0" dirty="0">
              <a:latin typeface="Arial"/>
              <a:sym typeface="Arial"/>
            </a:endParaRPr>
          </a:p>
        </p:txBody>
      </p:sp>
      <p:sp>
        <p:nvSpPr>
          <p:cNvPr id="130" name="Text Placeholder"/>
          <p:cNvSpPr>
            <a:spLocks noGrp="1"/>
          </p:cNvSpPr>
          <p:nvPr>
            <p:custDataLst>
              <p:tags r:id="rId21"/>
            </p:custDataLst>
          </p:nvPr>
        </p:nvSpPr>
        <p:spPr bwMode="auto">
          <a:xfrm>
            <a:off x="7119937" y="5099912"/>
            <a:ext cx="242887" cy="168275"/>
          </a:xfrm>
          <a:prstGeom prst="rect">
            <a:avLst/>
          </a:prstGeom>
          <a:solidFill>
            <a:schemeClr val="accent2"/>
          </a:solid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4B0DAA0F-18F5-47CA-9DF4-CC49C37FCBC6}" type="datetime'''''''''''''''''''''4''''''''''''''''''''%'''''''''''''''">
              <a:rPr lang="en-US" sz="1100" b="0" smtClean="0"/>
              <a:pPr algn="ctr">
                <a:lnSpc>
                  <a:spcPct val="100000"/>
                </a:lnSpc>
                <a:spcBef>
                  <a:spcPct val="0"/>
                </a:spcBef>
              </a:pPr>
              <a:t>4%</a:t>
            </a:fld>
            <a:endParaRPr lang="fr-FR" sz="1100" b="0" dirty="0">
              <a:latin typeface="Arial"/>
              <a:sym typeface="Arial"/>
            </a:endParaRPr>
          </a:p>
        </p:txBody>
      </p:sp>
      <p:sp>
        <p:nvSpPr>
          <p:cNvPr id="127" name="Text Placeholder"/>
          <p:cNvSpPr>
            <a:spLocks noGrp="1"/>
          </p:cNvSpPr>
          <p:nvPr>
            <p:custDataLst>
              <p:tags r:id="rId22"/>
            </p:custDataLst>
          </p:nvPr>
        </p:nvSpPr>
        <p:spPr bwMode="auto">
          <a:xfrm>
            <a:off x="6896100" y="4931637"/>
            <a:ext cx="242887" cy="168275"/>
          </a:xfrm>
          <a:prstGeom prst="rect">
            <a:avLst/>
          </a:prstGeom>
          <a:solidFill>
            <a:srgbClr val="D6CBC2"/>
          </a:solid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F2213420-2C45-4A85-A59D-A2840310565F}" type="datetime'''''''''''6''''%'''''''''''''''''''''">
              <a:rPr lang="en-US" sz="1100" b="0" smtClean="0"/>
              <a:pPr algn="ctr">
                <a:lnSpc>
                  <a:spcPct val="100000"/>
                </a:lnSpc>
                <a:spcBef>
                  <a:spcPct val="0"/>
                </a:spcBef>
              </a:pPr>
              <a:t>6%</a:t>
            </a:fld>
            <a:endParaRPr lang="fr-FR" sz="1100" b="0" dirty="0">
              <a:latin typeface="Arial"/>
              <a:sym typeface="Arial"/>
            </a:endParaRPr>
          </a:p>
        </p:txBody>
      </p:sp>
      <p:sp>
        <p:nvSpPr>
          <p:cNvPr id="123" name="Text Placeholder"/>
          <p:cNvSpPr>
            <a:spLocks noGrp="1"/>
          </p:cNvSpPr>
          <p:nvPr>
            <p:custDataLst>
              <p:tags r:id="rId23"/>
            </p:custDataLst>
          </p:nvPr>
        </p:nvSpPr>
        <p:spPr bwMode="auto">
          <a:xfrm>
            <a:off x="6746875" y="5188812"/>
            <a:ext cx="320675" cy="168275"/>
          </a:xfrm>
          <a:prstGeom prst="rect">
            <a:avLst/>
          </a:prstGeom>
          <a:no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63FD159E-B518-48EE-9A4E-0677B423BBFA}" type="datetime'''''''''1''''''6''%'''''''''''''''''''''''''">
              <a:rPr lang="en-US" sz="1100" b="0" smtClean="0"/>
              <a:pPr algn="ctr">
                <a:lnSpc>
                  <a:spcPct val="100000"/>
                </a:lnSpc>
                <a:spcBef>
                  <a:spcPct val="0"/>
                </a:spcBef>
              </a:pPr>
              <a:t>16%</a:t>
            </a:fld>
            <a:endParaRPr lang="fr-FR" sz="1100" b="0" dirty="0">
              <a:latin typeface="Arial"/>
              <a:sym typeface="Arial"/>
            </a:endParaRPr>
          </a:p>
        </p:txBody>
      </p:sp>
      <p:sp>
        <p:nvSpPr>
          <p:cNvPr id="120" name="Text Placeholder"/>
          <p:cNvSpPr>
            <a:spLocks noGrp="1"/>
          </p:cNvSpPr>
          <p:nvPr>
            <p:custDataLst>
              <p:tags r:id="rId24"/>
            </p:custDataLst>
          </p:nvPr>
        </p:nvSpPr>
        <p:spPr bwMode="gray">
          <a:xfrm>
            <a:off x="7089775" y="5674587"/>
            <a:ext cx="320675" cy="168275"/>
          </a:xfrm>
          <a:prstGeom prst="rect">
            <a:avLst/>
          </a:prstGeom>
          <a:no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5390925C-8503-4191-87B2-DA8C59E97933}" type="datetime'''3''''''''4''''''''''''''''''''%'''''''''''''''''''''">
              <a:rPr lang="en-US" sz="1100" b="0" smtClean="0">
                <a:solidFill>
                  <a:schemeClr val="bg1"/>
                </a:solidFill>
              </a:rPr>
              <a:pPr algn="ctr">
                <a:lnSpc>
                  <a:spcPct val="100000"/>
                </a:lnSpc>
                <a:spcBef>
                  <a:spcPct val="0"/>
                </a:spcBef>
              </a:pPr>
              <a:t>34%</a:t>
            </a:fld>
            <a:endParaRPr lang="fr-FR" sz="1100" b="0" dirty="0">
              <a:solidFill>
                <a:schemeClr val="bg1"/>
              </a:solidFill>
              <a:latin typeface="Arial"/>
              <a:sym typeface="Arial"/>
            </a:endParaRPr>
          </a:p>
        </p:txBody>
      </p:sp>
      <p:sp>
        <p:nvSpPr>
          <p:cNvPr id="53" name="Text Placeholder"/>
          <p:cNvSpPr>
            <a:spLocks noGrp="1"/>
          </p:cNvSpPr>
          <p:nvPr>
            <p:custDataLst>
              <p:tags r:id="rId25"/>
            </p:custDataLst>
          </p:nvPr>
        </p:nvSpPr>
        <p:spPr bwMode="gray">
          <a:xfrm>
            <a:off x="7494587" y="5061812"/>
            <a:ext cx="320675" cy="168275"/>
          </a:xfrm>
          <a:prstGeom prst="rect">
            <a:avLst/>
          </a:prstGeom>
          <a:no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0474CA6E-6D74-4202-8D4F-91380EB02483}" type="datetime'''''''''''''''''''''''''''''3''5''''''''%'''''''''">
              <a:rPr lang="en-US" sz="1100" b="0" smtClean="0">
                <a:solidFill>
                  <a:schemeClr val="bg1"/>
                </a:solidFill>
              </a:rPr>
              <a:pPr algn="ctr">
                <a:lnSpc>
                  <a:spcPct val="100000"/>
                </a:lnSpc>
                <a:spcBef>
                  <a:spcPct val="0"/>
                </a:spcBef>
              </a:pPr>
              <a:t>35%</a:t>
            </a:fld>
            <a:endParaRPr lang="fr-FR" sz="1100" b="0" dirty="0">
              <a:solidFill>
                <a:schemeClr val="bg1"/>
              </a:solidFill>
              <a:latin typeface="Arial"/>
              <a:sym typeface="Arial"/>
            </a:endParaRPr>
          </a:p>
        </p:txBody>
      </p:sp>
      <p:cxnSp>
        <p:nvCxnSpPr>
          <p:cNvPr id="74" name="Horizontal Line"/>
          <p:cNvCxnSpPr/>
          <p:nvPr>
            <p:custDataLst>
              <p:tags r:id="rId26"/>
            </p:custDataLst>
          </p:nvPr>
        </p:nvCxnSpPr>
        <p:spPr>
          <a:xfrm>
            <a:off x="6462712" y="3044100"/>
            <a:ext cx="2088000" cy="1587"/>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75" name="ListLeanHorizontalTextTopic0"/>
          <p:cNvSpPr txBox="1"/>
          <p:nvPr>
            <p:custDataLst>
              <p:tags r:id="rId27"/>
            </p:custDataLst>
          </p:nvPr>
        </p:nvSpPr>
        <p:spPr>
          <a:xfrm>
            <a:off x="6462712" y="2767875"/>
            <a:ext cx="2880000" cy="186077"/>
          </a:xfrm>
          <a:prstGeom prst="rect">
            <a:avLst/>
          </a:prstGeom>
        </p:spPr>
        <p:txBody>
          <a:bodyPr vert="horz" wrap="square" lIns="0" tIns="0" rIns="0" bIns="0" rtlCol="0" anchor="b">
            <a:spAutoFit/>
          </a:bodyPr>
          <a:lstStyle/>
          <a:p>
            <a:pPr>
              <a:lnSpc>
                <a:spcPct val="93000"/>
              </a:lnSpc>
              <a:spcBef>
                <a:spcPts val="0"/>
              </a:spcBef>
              <a:buClr>
                <a:schemeClr val="tx1"/>
              </a:buClr>
              <a:buSzPct val="100000"/>
            </a:pPr>
            <a:r>
              <a:rPr lang="fr-FR" dirty="0" smtClean="0">
                <a:latin typeface="+mn-lt"/>
                <a:cs typeface="Arial" pitchFamily="34" charset="0"/>
              </a:rPr>
              <a:t>Content-based services</a:t>
            </a:r>
            <a:endParaRPr lang="fr-FR" b="0" dirty="0" smtClean="0">
              <a:latin typeface="+mn-lt"/>
              <a:cs typeface="Arial" pitchFamily="34" charset="0"/>
            </a:endParaRPr>
          </a:p>
        </p:txBody>
      </p:sp>
      <p:graphicFrame>
        <p:nvGraphicFramePr>
          <p:cNvPr id="124" name="Object 123"/>
          <p:cNvGraphicFramePr>
            <a:graphicFrameLocks noChangeAspect="1"/>
          </p:cNvGraphicFramePr>
          <p:nvPr>
            <p:custDataLst>
              <p:tags r:id="rId28"/>
            </p:custDataLst>
            <p:extLst>
              <p:ext uri="{D42A27DB-BD31-4B8C-83A1-F6EECF244321}">
                <p14:modId xmlns:p14="http://schemas.microsoft.com/office/powerpoint/2010/main" val="376005001"/>
              </p:ext>
            </p:extLst>
          </p:nvPr>
        </p:nvGraphicFramePr>
        <p:xfrm>
          <a:off x="6643687" y="3001237"/>
          <a:ext cx="1381017" cy="1342920"/>
        </p:xfrm>
        <a:graphic>
          <a:graphicData uri="http://schemas.openxmlformats.org/presentationml/2006/ole">
            <mc:AlternateContent xmlns:mc="http://schemas.openxmlformats.org/markup-compatibility/2006">
              <mc:Choice xmlns:v="urn:schemas-microsoft-com:vml" Requires="v">
                <p:oleObj spid="_x0000_s2284999" name="Chart" r:id="rId88" imgW="1381017" imgH="1342920" progId="MSGraph.Chart.8">
                  <p:embed followColorScheme="full"/>
                </p:oleObj>
              </mc:Choice>
              <mc:Fallback>
                <p:oleObj name="Chart" r:id="rId88" imgW="1381017" imgH="1342920" progId="MSGraph.Chart.8">
                  <p:embed followColorScheme="full"/>
                  <p:pic>
                    <p:nvPicPr>
                      <p:cNvPr id="0" name=""/>
                      <p:cNvPicPr>
                        <a:picLocks noChangeAspect="1" noChangeArrowheads="1"/>
                      </p:cNvPicPr>
                      <p:nvPr/>
                    </p:nvPicPr>
                    <p:blipFill>
                      <a:blip r:embed="rId89"/>
                      <a:srcRect/>
                      <a:stretch>
                        <a:fillRect/>
                      </a:stretch>
                    </p:blipFill>
                    <p:spPr bwMode="auto">
                      <a:xfrm>
                        <a:off x="6643687" y="3001237"/>
                        <a:ext cx="1381017" cy="1342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 name="Text Placeholder"/>
          <p:cNvSpPr>
            <a:spLocks noGrp="1"/>
          </p:cNvSpPr>
          <p:nvPr>
            <p:custDataLst>
              <p:tags r:id="rId29"/>
            </p:custDataLst>
          </p:nvPr>
        </p:nvSpPr>
        <p:spPr bwMode="gray">
          <a:xfrm>
            <a:off x="7159625" y="3464787"/>
            <a:ext cx="242887" cy="168275"/>
          </a:xfrm>
          <a:prstGeom prst="rect">
            <a:avLst/>
          </a:prstGeom>
          <a:solidFill>
            <a:schemeClr val="accent1"/>
          </a:solid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B2DF56B3-D4AB-40B3-A727-3217117AF772}" type="datetime'''''''''''''''''''''''''''''7''''''''%'''''''''''''">
              <a:rPr lang="en-US" sz="1100" b="0" smtClean="0"/>
              <a:pPr algn="ctr">
                <a:lnSpc>
                  <a:spcPct val="100000"/>
                </a:lnSpc>
                <a:spcBef>
                  <a:spcPct val="0"/>
                </a:spcBef>
              </a:pPr>
              <a:t>7%</a:t>
            </a:fld>
            <a:endParaRPr lang="fr-FR" sz="1100" b="0" dirty="0">
              <a:latin typeface="Arial"/>
              <a:sym typeface="Arial"/>
            </a:endParaRPr>
          </a:p>
        </p:txBody>
      </p:sp>
      <p:sp>
        <p:nvSpPr>
          <p:cNvPr id="147" name="Text Placeholder"/>
          <p:cNvSpPr>
            <a:spLocks noGrp="1"/>
          </p:cNvSpPr>
          <p:nvPr>
            <p:custDataLst>
              <p:tags r:id="rId30"/>
            </p:custDataLst>
          </p:nvPr>
        </p:nvSpPr>
        <p:spPr bwMode="auto">
          <a:xfrm>
            <a:off x="6858000" y="3309212"/>
            <a:ext cx="320675" cy="168275"/>
          </a:xfrm>
          <a:prstGeom prst="rect">
            <a:avLst/>
          </a:prstGeom>
          <a:solidFill>
            <a:schemeClr val="accent2"/>
          </a:solid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5FC55B5B-A10E-44F6-B4CF-3A1CC9012F48}" type="datetime'''''1''''''''''''''''''''''2''''%'''''''''''''''''''">
              <a:rPr lang="en-US" sz="1100" b="0" smtClean="0"/>
              <a:pPr algn="ctr">
                <a:lnSpc>
                  <a:spcPct val="100000"/>
                </a:lnSpc>
                <a:spcBef>
                  <a:spcPct val="0"/>
                </a:spcBef>
              </a:pPr>
              <a:t>12%</a:t>
            </a:fld>
            <a:endParaRPr lang="fr-FR" sz="1100" b="0" dirty="0">
              <a:latin typeface="Arial"/>
              <a:sym typeface="Arial"/>
            </a:endParaRPr>
          </a:p>
        </p:txBody>
      </p:sp>
      <p:sp>
        <p:nvSpPr>
          <p:cNvPr id="144" name="Text Placeholder"/>
          <p:cNvSpPr>
            <a:spLocks noGrp="1"/>
          </p:cNvSpPr>
          <p:nvPr>
            <p:custDataLst>
              <p:tags r:id="rId31"/>
            </p:custDataLst>
          </p:nvPr>
        </p:nvSpPr>
        <p:spPr bwMode="gray">
          <a:xfrm>
            <a:off x="6802437" y="3768000"/>
            <a:ext cx="320675" cy="168275"/>
          </a:xfrm>
          <a:prstGeom prst="rect">
            <a:avLst/>
          </a:prstGeom>
          <a:no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5707BE5B-3496-4A50-A3AC-11C01D66FFEE}" type="datetime'''''''2''''''''''8''''''''''%'''">
              <a:rPr lang="en-US" sz="1100" b="0" smtClean="0">
                <a:solidFill>
                  <a:schemeClr val="bg1"/>
                </a:solidFill>
              </a:rPr>
              <a:pPr algn="ctr">
                <a:lnSpc>
                  <a:spcPct val="100000"/>
                </a:lnSpc>
                <a:spcBef>
                  <a:spcPct val="0"/>
                </a:spcBef>
              </a:pPr>
              <a:t>28%</a:t>
            </a:fld>
            <a:endParaRPr lang="fr-FR" sz="1100" b="0" dirty="0">
              <a:solidFill>
                <a:schemeClr val="bg1"/>
              </a:solidFill>
              <a:latin typeface="Arial"/>
              <a:sym typeface="Arial"/>
            </a:endParaRPr>
          </a:p>
        </p:txBody>
      </p:sp>
      <p:sp>
        <p:nvSpPr>
          <p:cNvPr id="157" name="Text Placeholder"/>
          <p:cNvSpPr>
            <a:spLocks noGrp="1"/>
          </p:cNvSpPr>
          <p:nvPr>
            <p:custDataLst>
              <p:tags r:id="rId32"/>
            </p:custDataLst>
          </p:nvPr>
        </p:nvSpPr>
        <p:spPr bwMode="gray">
          <a:xfrm>
            <a:off x="7545387" y="3617187"/>
            <a:ext cx="320675" cy="168275"/>
          </a:xfrm>
          <a:prstGeom prst="rect">
            <a:avLst/>
          </a:prstGeom>
          <a:no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4AC4CB7C-B456-4C33-9231-5E1A37612EBA}" type="datetime'''''''''''''''''''''''''5''''3''''''''''''''''''''%'">
              <a:rPr lang="en-US" sz="1100" b="0" smtClean="0">
                <a:solidFill>
                  <a:schemeClr val="bg1"/>
                </a:solidFill>
              </a:rPr>
              <a:pPr algn="ctr">
                <a:lnSpc>
                  <a:spcPct val="100000"/>
                </a:lnSpc>
                <a:spcBef>
                  <a:spcPct val="0"/>
                </a:spcBef>
              </a:pPr>
              <a:t>53%</a:t>
            </a:fld>
            <a:endParaRPr lang="fr-FR" sz="1100" b="0" dirty="0">
              <a:solidFill>
                <a:schemeClr val="bg1"/>
              </a:solidFill>
              <a:latin typeface="Arial"/>
              <a:sym typeface="Arial"/>
            </a:endParaRPr>
          </a:p>
        </p:txBody>
      </p:sp>
      <p:sp>
        <p:nvSpPr>
          <p:cNvPr id="151" name="Rectangle 150"/>
          <p:cNvSpPr/>
          <p:nvPr>
            <p:custDataLst>
              <p:tags r:id="rId33"/>
            </p:custDataLst>
          </p:nvPr>
        </p:nvSpPr>
        <p:spPr bwMode="auto">
          <a:xfrm>
            <a:off x="8262936" y="3815625"/>
            <a:ext cx="196850" cy="147637"/>
          </a:xfrm>
          <a:prstGeom prst="rect">
            <a:avLst/>
          </a:prstGeom>
          <a:solidFill>
            <a:schemeClr val="accent1"/>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48" name="Rectangle 147"/>
          <p:cNvSpPr/>
          <p:nvPr>
            <p:custDataLst>
              <p:tags r:id="rId34"/>
            </p:custDataLst>
          </p:nvPr>
        </p:nvSpPr>
        <p:spPr bwMode="auto">
          <a:xfrm>
            <a:off x="8262936" y="3596550"/>
            <a:ext cx="196850" cy="147637"/>
          </a:xfrm>
          <a:prstGeom prst="rect">
            <a:avLst/>
          </a:prstGeom>
          <a:solidFill>
            <a:schemeClr val="accent2"/>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45" name="Rectangle 144"/>
          <p:cNvSpPr/>
          <p:nvPr>
            <p:custDataLst>
              <p:tags r:id="rId35"/>
            </p:custDataLst>
          </p:nvPr>
        </p:nvSpPr>
        <p:spPr bwMode="auto">
          <a:xfrm>
            <a:off x="8262936" y="3377475"/>
            <a:ext cx="196850" cy="147637"/>
          </a:xfrm>
          <a:prstGeom prst="rect">
            <a:avLst/>
          </a:prstGeom>
          <a:solidFill>
            <a:schemeClr val="hlink"/>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40" name="Rectangle 139"/>
          <p:cNvSpPr/>
          <p:nvPr>
            <p:custDataLst>
              <p:tags r:id="rId36"/>
            </p:custDataLst>
          </p:nvPr>
        </p:nvSpPr>
        <p:spPr bwMode="auto">
          <a:xfrm>
            <a:off x="8262936" y="3158400"/>
            <a:ext cx="196850" cy="147637"/>
          </a:xfrm>
          <a:prstGeom prst="rect">
            <a:avLst/>
          </a:prstGeom>
          <a:solidFill>
            <a:srgbClr val="003F56"/>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49" name="Text Placeholder"/>
          <p:cNvSpPr>
            <a:spLocks noGrp="1"/>
          </p:cNvSpPr>
          <p:nvPr>
            <p:custDataLst>
              <p:tags r:id="rId37"/>
            </p:custDataLst>
          </p:nvPr>
        </p:nvSpPr>
        <p:spPr bwMode="auto">
          <a:xfrm>
            <a:off x="8510587" y="3810862"/>
            <a:ext cx="442912"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959695B1-305A-4BE0-A36A-5F1EA76E1609}" type="datetime'''''''''E''''''-''''''''b''''''''''''''''o''''''''''''ok'''''">
              <a:rPr lang="en-US" sz="1100" b="0" smtClean="0"/>
              <a:pPr>
                <a:lnSpc>
                  <a:spcPct val="100000"/>
                </a:lnSpc>
                <a:spcBef>
                  <a:spcPct val="0"/>
                </a:spcBef>
              </a:pPr>
              <a:t>E-book</a:t>
            </a:fld>
            <a:endParaRPr lang="fr-FR" sz="1100" b="0" dirty="0">
              <a:latin typeface="Arial"/>
              <a:sym typeface="Arial"/>
            </a:endParaRPr>
          </a:p>
        </p:txBody>
      </p:sp>
      <p:sp>
        <p:nvSpPr>
          <p:cNvPr id="146" name="Text Placeholder"/>
          <p:cNvSpPr>
            <a:spLocks noGrp="1"/>
          </p:cNvSpPr>
          <p:nvPr>
            <p:custDataLst>
              <p:tags r:id="rId38"/>
            </p:custDataLst>
          </p:nvPr>
        </p:nvSpPr>
        <p:spPr bwMode="auto">
          <a:xfrm>
            <a:off x="8510587" y="3591787"/>
            <a:ext cx="528637"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13E6F6A4-9190-44B6-A6D9-2CE7FA7B902C}" type="datetime'''M''''''''u''''''''s''''''''''i''''q''''''''''''''u''e'''">
              <a:rPr lang="en-US" sz="1100" b="0" smtClean="0"/>
              <a:pPr>
                <a:lnSpc>
                  <a:spcPct val="100000"/>
                </a:lnSpc>
                <a:spcBef>
                  <a:spcPct val="0"/>
                </a:spcBef>
              </a:pPr>
              <a:t>Musique</a:t>
            </a:fld>
            <a:endParaRPr lang="fr-FR" sz="1100" b="0" dirty="0">
              <a:latin typeface="Arial"/>
              <a:sym typeface="Arial"/>
            </a:endParaRPr>
          </a:p>
        </p:txBody>
      </p:sp>
      <p:sp>
        <p:nvSpPr>
          <p:cNvPr id="143" name="Text Placeholder"/>
          <p:cNvSpPr>
            <a:spLocks noGrp="1"/>
          </p:cNvSpPr>
          <p:nvPr>
            <p:custDataLst>
              <p:tags r:id="rId39"/>
            </p:custDataLst>
          </p:nvPr>
        </p:nvSpPr>
        <p:spPr bwMode="auto">
          <a:xfrm>
            <a:off x="8510587" y="3372712"/>
            <a:ext cx="434975"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155EAB70-8350-43ED-94DC-30D399B8D4BA}" type="datetime'''''''''''''P''''''''r''''''''''''''e''''''''ss''''''''''e'">
              <a:rPr lang="en-US" sz="1100" b="0" smtClean="0"/>
              <a:pPr>
                <a:lnSpc>
                  <a:spcPct val="100000"/>
                </a:lnSpc>
                <a:spcBef>
                  <a:spcPct val="0"/>
                </a:spcBef>
              </a:pPr>
              <a:t>Presse</a:t>
            </a:fld>
            <a:endParaRPr lang="fr-FR" sz="1100" b="0" dirty="0">
              <a:latin typeface="Arial"/>
              <a:sym typeface="Arial"/>
            </a:endParaRPr>
          </a:p>
        </p:txBody>
      </p:sp>
      <p:sp>
        <p:nvSpPr>
          <p:cNvPr id="136" name="Text Placeholder"/>
          <p:cNvSpPr>
            <a:spLocks noGrp="1"/>
          </p:cNvSpPr>
          <p:nvPr>
            <p:custDataLst>
              <p:tags r:id="rId40"/>
            </p:custDataLst>
          </p:nvPr>
        </p:nvSpPr>
        <p:spPr bwMode="auto">
          <a:xfrm>
            <a:off x="8510587" y="3153637"/>
            <a:ext cx="358775"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539DA323-5747-4631-91B8-0FE38A512974}" type="datetime'''''''V''''i''''''''d''''''''e''''''''''''''''o'''''''''''">
              <a:rPr lang="en-US" sz="1100" b="0" smtClean="0"/>
              <a:pPr>
                <a:lnSpc>
                  <a:spcPct val="100000"/>
                </a:lnSpc>
                <a:spcBef>
                  <a:spcPct val="0"/>
                </a:spcBef>
              </a:pPr>
              <a:t>Video</a:t>
            </a:fld>
            <a:endParaRPr lang="fr-FR" sz="1100" b="0" dirty="0">
              <a:latin typeface="Arial"/>
              <a:sym typeface="Arial"/>
            </a:endParaRPr>
          </a:p>
        </p:txBody>
      </p:sp>
      <p:sp>
        <p:nvSpPr>
          <p:cNvPr id="142" name="Rectangle 141"/>
          <p:cNvSpPr/>
          <p:nvPr>
            <p:custDataLst>
              <p:tags r:id="rId41"/>
            </p:custDataLst>
          </p:nvPr>
        </p:nvSpPr>
        <p:spPr bwMode="auto">
          <a:xfrm>
            <a:off x="8097836" y="6269900"/>
            <a:ext cx="196850" cy="147637"/>
          </a:xfrm>
          <a:prstGeom prst="rect">
            <a:avLst/>
          </a:prstGeom>
          <a:solidFill>
            <a:schemeClr val="accent1"/>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31" name="Rectangle 130"/>
          <p:cNvSpPr/>
          <p:nvPr>
            <p:custDataLst>
              <p:tags r:id="rId42"/>
            </p:custDataLst>
          </p:nvPr>
        </p:nvSpPr>
        <p:spPr bwMode="auto">
          <a:xfrm>
            <a:off x="8097836" y="5882550"/>
            <a:ext cx="196850" cy="147637"/>
          </a:xfrm>
          <a:prstGeom prst="rect">
            <a:avLst/>
          </a:prstGeom>
          <a:solidFill>
            <a:schemeClr val="accent2"/>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28" name="Rectangle 127"/>
          <p:cNvSpPr/>
          <p:nvPr>
            <p:custDataLst>
              <p:tags r:id="rId43"/>
            </p:custDataLst>
          </p:nvPr>
        </p:nvSpPr>
        <p:spPr bwMode="auto">
          <a:xfrm>
            <a:off x="8097836" y="5663475"/>
            <a:ext cx="196850" cy="147637"/>
          </a:xfrm>
          <a:prstGeom prst="rect">
            <a:avLst/>
          </a:prstGeom>
          <a:solidFill>
            <a:srgbClr val="D6CBC2"/>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25" name="Rectangle 124"/>
          <p:cNvSpPr/>
          <p:nvPr>
            <p:custDataLst>
              <p:tags r:id="rId44"/>
            </p:custDataLst>
          </p:nvPr>
        </p:nvSpPr>
        <p:spPr bwMode="auto">
          <a:xfrm>
            <a:off x="8097836" y="5444400"/>
            <a:ext cx="196850" cy="147637"/>
          </a:xfrm>
          <a:prstGeom prst="rect">
            <a:avLst/>
          </a:prstGeom>
          <a:solidFill>
            <a:schemeClr val="folHlink"/>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21" name="Rectangle 120"/>
          <p:cNvSpPr/>
          <p:nvPr>
            <p:custDataLst>
              <p:tags r:id="rId45"/>
            </p:custDataLst>
          </p:nvPr>
        </p:nvSpPr>
        <p:spPr bwMode="auto">
          <a:xfrm>
            <a:off x="8097836" y="5057050"/>
            <a:ext cx="196850" cy="147637"/>
          </a:xfrm>
          <a:prstGeom prst="rect">
            <a:avLst/>
          </a:prstGeom>
          <a:solidFill>
            <a:schemeClr val="bg2"/>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18" name="Rectangle 117"/>
          <p:cNvSpPr/>
          <p:nvPr>
            <p:custDataLst>
              <p:tags r:id="rId46"/>
            </p:custDataLst>
          </p:nvPr>
        </p:nvSpPr>
        <p:spPr bwMode="auto">
          <a:xfrm>
            <a:off x="8097836" y="4837975"/>
            <a:ext cx="196850" cy="147637"/>
          </a:xfrm>
          <a:prstGeom prst="rect">
            <a:avLst/>
          </a:prstGeom>
          <a:solidFill>
            <a:srgbClr val="003F56"/>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132" name="Text Placeholder"/>
          <p:cNvSpPr>
            <a:spLocks noGrp="1"/>
          </p:cNvSpPr>
          <p:nvPr>
            <p:custDataLst>
              <p:tags r:id="rId47"/>
            </p:custDataLst>
          </p:nvPr>
        </p:nvSpPr>
        <p:spPr bwMode="auto">
          <a:xfrm>
            <a:off x="8345487" y="6265137"/>
            <a:ext cx="403225"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57DD65BA-1BD6-4A53-942B-CF893B63568C}" type="datetime'''''''''A''''''ut''''r''''''''es'''''''''''''''">
              <a:rPr lang="en-US" sz="1100" b="0" smtClean="0"/>
              <a:pPr>
                <a:lnSpc>
                  <a:spcPct val="100000"/>
                </a:lnSpc>
                <a:spcBef>
                  <a:spcPct val="0"/>
                </a:spcBef>
              </a:pPr>
              <a:t>Autres</a:t>
            </a:fld>
            <a:endParaRPr lang="fr-FR" sz="1100" b="0" dirty="0">
              <a:latin typeface="Arial"/>
              <a:sym typeface="Arial"/>
            </a:endParaRPr>
          </a:p>
        </p:txBody>
      </p:sp>
      <p:sp>
        <p:nvSpPr>
          <p:cNvPr id="129" name="Text Placeholder"/>
          <p:cNvSpPr>
            <a:spLocks noGrp="1"/>
          </p:cNvSpPr>
          <p:nvPr>
            <p:custDataLst>
              <p:tags r:id="rId48"/>
            </p:custDataLst>
          </p:nvPr>
        </p:nvSpPr>
        <p:spPr bwMode="auto">
          <a:xfrm>
            <a:off x="8345487" y="5877787"/>
            <a:ext cx="1087437" cy="336550"/>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E5CDEB63-68EB-4AB4-A5B8-ABDD6E023EC8}" type="datetime'A''pplica''tion''s'' &#10;m''''''''obil''es ''''p''ay''ant''es'''">
              <a:rPr lang="en-US" sz="1100" b="0" smtClean="0"/>
              <a:pPr>
                <a:lnSpc>
                  <a:spcPct val="100000"/>
                </a:lnSpc>
                <a:spcBef>
                  <a:spcPct val="0"/>
                </a:spcBef>
              </a:pPr>
              <a:t>Applications 
mobiles payantes</a:t>
            </a:fld>
            <a:endParaRPr lang="fr-FR" sz="1100" b="0" dirty="0">
              <a:latin typeface="Arial"/>
              <a:sym typeface="Arial"/>
            </a:endParaRPr>
          </a:p>
        </p:txBody>
      </p:sp>
      <p:sp>
        <p:nvSpPr>
          <p:cNvPr id="126" name="Text Placeholder"/>
          <p:cNvSpPr>
            <a:spLocks noGrp="1"/>
          </p:cNvSpPr>
          <p:nvPr>
            <p:custDataLst>
              <p:tags r:id="rId49"/>
            </p:custDataLst>
          </p:nvPr>
        </p:nvSpPr>
        <p:spPr bwMode="auto">
          <a:xfrm>
            <a:off x="8345487" y="5658712"/>
            <a:ext cx="1065212"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0D6D5616-B190-4249-BA86-26C8C8879195}" type="datetime'''Ré''sea''''''u''x s''''''''''''''''ocia''u''''''''''''''x'''">
              <a:rPr lang="en-US" sz="1100" b="0" smtClean="0"/>
              <a:pPr>
                <a:lnSpc>
                  <a:spcPct val="100000"/>
                </a:lnSpc>
                <a:spcBef>
                  <a:spcPct val="0"/>
                </a:spcBef>
              </a:pPr>
              <a:t>Réseaux sociaux</a:t>
            </a:fld>
            <a:endParaRPr lang="fr-FR" sz="1100" b="0" dirty="0">
              <a:latin typeface="Arial"/>
              <a:sym typeface="Arial"/>
            </a:endParaRPr>
          </a:p>
        </p:txBody>
      </p:sp>
      <p:sp>
        <p:nvSpPr>
          <p:cNvPr id="122" name="Text Placeholder"/>
          <p:cNvSpPr>
            <a:spLocks noGrp="1"/>
          </p:cNvSpPr>
          <p:nvPr>
            <p:custDataLst>
              <p:tags r:id="rId50"/>
            </p:custDataLst>
          </p:nvPr>
        </p:nvSpPr>
        <p:spPr bwMode="auto">
          <a:xfrm>
            <a:off x="8345487" y="5439637"/>
            <a:ext cx="295275"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76B4938D-CC64-4125-9F74-BBCF5927E4FC}" type="datetime'J''''''''''''''''e''''''u''''''''''''''''x'''''''">
              <a:rPr lang="en-US" sz="1100" b="0" smtClean="0"/>
              <a:pPr>
                <a:lnSpc>
                  <a:spcPct val="100000"/>
                </a:lnSpc>
                <a:spcBef>
                  <a:spcPct val="0"/>
                </a:spcBef>
              </a:pPr>
              <a:t>Jeux</a:t>
            </a:fld>
            <a:endParaRPr lang="fr-FR" sz="1100" b="0" dirty="0">
              <a:latin typeface="Arial"/>
              <a:sym typeface="Arial"/>
            </a:endParaRPr>
          </a:p>
        </p:txBody>
      </p:sp>
      <p:sp>
        <p:nvSpPr>
          <p:cNvPr id="119" name="Text Placeholder"/>
          <p:cNvSpPr>
            <a:spLocks noGrp="1"/>
          </p:cNvSpPr>
          <p:nvPr>
            <p:custDataLst>
              <p:tags r:id="rId51"/>
            </p:custDataLst>
          </p:nvPr>
        </p:nvSpPr>
        <p:spPr bwMode="auto">
          <a:xfrm>
            <a:off x="8345487" y="5052287"/>
            <a:ext cx="723900" cy="336550"/>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69A7D991-C1AA-4C62-9FC4-4179D5BD5BEE}" type="datetime'''Sa''a''s/''''''C''l''o''u''''d&#10;''''c''''''omputi''n''''''g'">
              <a:rPr lang="en-US" sz="1100" b="0" smtClean="0"/>
              <a:pPr>
                <a:lnSpc>
                  <a:spcPct val="100000"/>
                </a:lnSpc>
                <a:spcBef>
                  <a:spcPct val="0"/>
                </a:spcBef>
              </a:pPr>
              <a:t>Saas/Cloud
computing</a:t>
            </a:fld>
            <a:endParaRPr lang="fr-FR" sz="1100" b="0" dirty="0">
              <a:latin typeface="Arial"/>
              <a:sym typeface="Arial"/>
            </a:endParaRPr>
          </a:p>
        </p:txBody>
      </p:sp>
      <p:sp>
        <p:nvSpPr>
          <p:cNvPr id="111" name="Text Placeholder"/>
          <p:cNvSpPr>
            <a:spLocks noGrp="1"/>
          </p:cNvSpPr>
          <p:nvPr>
            <p:custDataLst>
              <p:tags r:id="rId52"/>
            </p:custDataLst>
          </p:nvPr>
        </p:nvSpPr>
        <p:spPr bwMode="auto">
          <a:xfrm>
            <a:off x="8345487" y="4833212"/>
            <a:ext cx="442912"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E7CDDB11-AB58-4DDD-9B5F-73B0FAC6ECEC}" type="datetime'''S''''''''''''ea''''''''''''''''''''''''''r''c''h'''''">
              <a:rPr lang="en-US" sz="1100" b="0" smtClean="0"/>
              <a:pPr>
                <a:lnSpc>
                  <a:spcPct val="100000"/>
                </a:lnSpc>
                <a:spcBef>
                  <a:spcPct val="0"/>
                </a:spcBef>
              </a:pPr>
              <a:t>Search</a:t>
            </a:fld>
            <a:endParaRPr lang="fr-FR" sz="1100" b="0" dirty="0">
              <a:latin typeface="Arial"/>
              <a:sym typeface="Arial"/>
            </a:endParaRPr>
          </a:p>
        </p:txBody>
      </p:sp>
      <p:graphicFrame>
        <p:nvGraphicFramePr>
          <p:cNvPr id="154" name="Object 153"/>
          <p:cNvGraphicFramePr>
            <a:graphicFrameLocks noChangeAspect="1"/>
          </p:cNvGraphicFramePr>
          <p:nvPr>
            <p:custDataLst>
              <p:tags r:id="rId53"/>
            </p:custDataLst>
            <p:extLst>
              <p:ext uri="{D42A27DB-BD31-4B8C-83A1-F6EECF244321}">
                <p14:modId xmlns:p14="http://schemas.microsoft.com/office/powerpoint/2010/main" val="2735519682"/>
              </p:ext>
            </p:extLst>
          </p:nvPr>
        </p:nvGraphicFramePr>
        <p:xfrm>
          <a:off x="1473200" y="3106013"/>
          <a:ext cx="2324191" cy="1771574"/>
        </p:xfrm>
        <a:graphic>
          <a:graphicData uri="http://schemas.openxmlformats.org/presentationml/2006/ole">
            <mc:AlternateContent xmlns:mc="http://schemas.openxmlformats.org/markup-compatibility/2006">
              <mc:Choice xmlns:v="urn:schemas-microsoft-com:vml" Requires="v">
                <p:oleObj spid="_x0000_s2285000" name="Chart" r:id="rId90" imgW="2324191" imgH="1771574" progId="MSGraph.Chart.8">
                  <p:embed followColorScheme="full"/>
                </p:oleObj>
              </mc:Choice>
              <mc:Fallback>
                <p:oleObj name="Chart" r:id="rId90" imgW="2324191" imgH="1771574" progId="MSGraph.Chart.8">
                  <p:embed followColorScheme="full"/>
                  <p:pic>
                    <p:nvPicPr>
                      <p:cNvPr id="0" name=""/>
                      <p:cNvPicPr>
                        <a:picLocks noChangeAspect="1" noChangeArrowheads="1"/>
                      </p:cNvPicPr>
                      <p:nvPr/>
                    </p:nvPicPr>
                    <p:blipFill>
                      <a:blip r:embed="rId91"/>
                      <a:srcRect/>
                      <a:stretch>
                        <a:fillRect/>
                      </a:stretch>
                    </p:blipFill>
                    <p:spPr bwMode="auto">
                      <a:xfrm>
                        <a:off x="1473200" y="3106013"/>
                        <a:ext cx="2324191" cy="1771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6" name="Straight Connector 85"/>
          <p:cNvCxnSpPr/>
          <p:nvPr>
            <p:custDataLst>
              <p:tags r:id="rId54"/>
            </p:custDataLst>
          </p:nvPr>
        </p:nvCxnSpPr>
        <p:spPr bwMode="gray">
          <a:xfrm flipV="1">
            <a:off x="2097088" y="2861537"/>
            <a:ext cx="1062037" cy="409575"/>
          </a:xfrm>
          <a:prstGeom prst="line">
            <a:avLst/>
          </a:prstGeom>
          <a:ln w="9525">
            <a:solidFill>
              <a:schemeClr val="hlink"/>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62" name="Text Placeholder"/>
          <p:cNvSpPr>
            <a:spLocks noGrp="1"/>
          </p:cNvSpPr>
          <p:nvPr>
            <p:custDataLst>
              <p:tags r:id="rId55"/>
            </p:custDataLst>
          </p:nvPr>
        </p:nvSpPr>
        <p:spPr bwMode="auto">
          <a:xfrm>
            <a:off x="2343150" y="2828200"/>
            <a:ext cx="573087" cy="476250"/>
          </a:xfrm>
          <a:prstGeom prst="roundRect">
            <a:avLst>
              <a:gd name="adj" fmla="val 50000"/>
            </a:avLst>
          </a:prstGeom>
          <a:solidFill>
            <a:schemeClr val="bg1"/>
          </a:solidFill>
          <a:ln w="9525">
            <a:solidFill>
              <a:schemeClr val="hlink"/>
            </a:solidFill>
          </a:ln>
          <a:effectLst/>
        </p:spPr>
        <p:txBody>
          <a:bodyPr vert="horz" wrap="none" lIns="14287" tIns="0" rIns="1428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r>
              <a:rPr lang="en-US" sz="1100" b="0" dirty="0" smtClean="0">
                <a:latin typeface="Arial"/>
                <a:sym typeface="Arial"/>
              </a:rPr>
              <a:t>CAGR</a:t>
            </a:r>
          </a:p>
          <a:p>
            <a:pPr algn="ctr">
              <a:lnSpc>
                <a:spcPct val="100000"/>
              </a:lnSpc>
              <a:spcBef>
                <a:spcPct val="0"/>
              </a:spcBef>
            </a:pPr>
            <a:r>
              <a:rPr lang="en-US" sz="1100" b="0" dirty="0" smtClean="0">
                <a:latin typeface="Arial"/>
                <a:sym typeface="Arial"/>
              </a:rPr>
              <a:t>+37%</a:t>
            </a:r>
            <a:endParaRPr lang="fr-FR" sz="1100" b="0" dirty="0">
              <a:latin typeface="Arial"/>
              <a:sym typeface="Arial"/>
            </a:endParaRPr>
          </a:p>
        </p:txBody>
      </p:sp>
      <p:sp>
        <p:nvSpPr>
          <p:cNvPr id="184" name="Text Placeholder"/>
          <p:cNvSpPr>
            <a:spLocks noGrp="1"/>
          </p:cNvSpPr>
          <p:nvPr>
            <p:custDataLst>
              <p:tags r:id="rId56"/>
            </p:custDataLst>
          </p:nvPr>
        </p:nvSpPr>
        <p:spPr bwMode="auto">
          <a:xfrm>
            <a:off x="747712" y="4474437"/>
            <a:ext cx="288925"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4BBD0FED-6990-41A7-B495-6BD0CE09B480}" type="datetime'''''''''''''''''''''U''''''''''''''S''''A'''''''''''''''''''">
              <a:rPr lang="en-US" sz="1100" b="0" smtClean="0"/>
              <a:pPr>
                <a:lnSpc>
                  <a:spcPct val="100000"/>
                </a:lnSpc>
                <a:spcBef>
                  <a:spcPct val="0"/>
                </a:spcBef>
              </a:pPr>
              <a:t>USA</a:t>
            </a:fld>
            <a:endParaRPr lang="fr-FR" sz="1100" b="0" dirty="0">
              <a:latin typeface="Arial"/>
              <a:sym typeface="Arial"/>
            </a:endParaRPr>
          </a:p>
        </p:txBody>
      </p:sp>
      <p:sp>
        <p:nvSpPr>
          <p:cNvPr id="183" name="Text Placeholder"/>
          <p:cNvSpPr>
            <a:spLocks noGrp="1"/>
          </p:cNvSpPr>
          <p:nvPr>
            <p:custDataLst>
              <p:tags r:id="rId57"/>
            </p:custDataLst>
          </p:nvPr>
        </p:nvSpPr>
        <p:spPr bwMode="auto">
          <a:xfrm>
            <a:off x="747712" y="4207737"/>
            <a:ext cx="396875"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94FABDD4-41D7-46B4-8987-1438D925D049}" type="datetime'''''''''''''''''E''U''''''''''-''''2''''''''''''''''7'''">
              <a:rPr lang="en-US" sz="1100" b="0" smtClean="0"/>
              <a:pPr>
                <a:lnSpc>
                  <a:spcPct val="100000"/>
                </a:lnSpc>
                <a:spcBef>
                  <a:spcPct val="0"/>
                </a:spcBef>
              </a:pPr>
              <a:t>EU-27</a:t>
            </a:fld>
            <a:endParaRPr lang="fr-FR" sz="1100" b="0" dirty="0">
              <a:latin typeface="Arial"/>
              <a:sym typeface="Arial"/>
            </a:endParaRPr>
          </a:p>
        </p:txBody>
      </p:sp>
      <p:sp>
        <p:nvSpPr>
          <p:cNvPr id="182" name="Text Placeholder"/>
          <p:cNvSpPr>
            <a:spLocks noGrp="1"/>
          </p:cNvSpPr>
          <p:nvPr>
            <p:custDataLst>
              <p:tags r:id="rId58"/>
            </p:custDataLst>
          </p:nvPr>
        </p:nvSpPr>
        <p:spPr bwMode="auto">
          <a:xfrm>
            <a:off x="747712" y="3988662"/>
            <a:ext cx="419100"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A1535DD7-4635-4C28-9122-D88B8B322BEC}" type="datetime'''''''''''''''''J''''''a''p''o''''''''''''''''n'' '''''''''">
              <a:rPr lang="en-US" sz="1100" b="0" smtClean="0"/>
              <a:pPr>
                <a:lnSpc>
                  <a:spcPct val="100000"/>
                </a:lnSpc>
                <a:spcBef>
                  <a:spcPct val="0"/>
                </a:spcBef>
              </a:pPr>
              <a:t>Japon </a:t>
            </a:fld>
            <a:endParaRPr lang="fr-FR" sz="1100" b="0" dirty="0">
              <a:latin typeface="Arial"/>
              <a:sym typeface="Arial"/>
            </a:endParaRPr>
          </a:p>
        </p:txBody>
      </p:sp>
      <p:sp>
        <p:nvSpPr>
          <p:cNvPr id="189" name="Text Placeholder"/>
          <p:cNvSpPr>
            <a:spLocks noGrp="1"/>
          </p:cNvSpPr>
          <p:nvPr>
            <p:custDataLst>
              <p:tags r:id="rId59"/>
            </p:custDataLst>
          </p:nvPr>
        </p:nvSpPr>
        <p:spPr bwMode="auto">
          <a:xfrm>
            <a:off x="747712" y="3736250"/>
            <a:ext cx="1023937"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FC7997B9-5CEA-48B8-A3AB-9C28D63B7758}" type="datetime'''''''''R''es''te ''''''d''''''''''u m''o''''nd''''e'''">
              <a:rPr lang="en-US" sz="1100" b="0" smtClean="0"/>
              <a:pPr>
                <a:lnSpc>
                  <a:spcPct val="100000"/>
                </a:lnSpc>
                <a:spcBef>
                  <a:spcPct val="0"/>
                </a:spcBef>
              </a:pPr>
              <a:t>Reste du monde</a:t>
            </a:fld>
            <a:endParaRPr lang="fr-FR" sz="1100" b="0" dirty="0">
              <a:latin typeface="Arial"/>
              <a:sym typeface="Arial"/>
            </a:endParaRPr>
          </a:p>
        </p:txBody>
      </p:sp>
      <p:sp>
        <p:nvSpPr>
          <p:cNvPr id="161" name="Text Placeholder"/>
          <p:cNvSpPr>
            <a:spLocks noGrp="1"/>
          </p:cNvSpPr>
          <p:nvPr>
            <p:custDataLst>
              <p:tags r:id="rId60"/>
            </p:custDataLst>
          </p:nvPr>
        </p:nvSpPr>
        <p:spPr bwMode="auto">
          <a:xfrm>
            <a:off x="2997200" y="4852262"/>
            <a:ext cx="323850" cy="168275"/>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40CCF279-4761-4787-9EB3-83449E823545}" type="datetime'''''''''''''''''''''''''''''''''''''''''''''2''0''1''''1'">
              <a:rPr lang="en-US" sz="1100" b="0" smtClean="0"/>
              <a:pPr>
                <a:lnSpc>
                  <a:spcPct val="100000"/>
                </a:lnSpc>
                <a:spcBef>
                  <a:spcPct val="0"/>
                </a:spcBef>
              </a:pPr>
              <a:t>2011</a:t>
            </a:fld>
            <a:endParaRPr lang="fr-FR" sz="1100" b="0" dirty="0">
              <a:latin typeface="Arial"/>
              <a:sym typeface="Arial"/>
            </a:endParaRPr>
          </a:p>
        </p:txBody>
      </p:sp>
      <p:sp>
        <p:nvSpPr>
          <p:cNvPr id="164" name="Text Placeholder"/>
          <p:cNvSpPr>
            <a:spLocks noGrp="1"/>
          </p:cNvSpPr>
          <p:nvPr>
            <p:custDataLst>
              <p:tags r:id="rId61"/>
            </p:custDataLst>
          </p:nvPr>
        </p:nvSpPr>
        <p:spPr bwMode="auto">
          <a:xfrm>
            <a:off x="3043237" y="3007587"/>
            <a:ext cx="233362" cy="168275"/>
          </a:xfrm>
          <a:prstGeom prst="rect">
            <a:avLst/>
          </a:prstGeom>
          <a:noFill/>
          <a:effectLst/>
        </p:spPr>
        <p:txBody>
          <a:bodyPr vert="horz" wrap="none" lIns="0" tIns="0" rIns="0" bIns="0" rtlCol="0" anchor="b"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88C997CE-E381-46FF-99B0-6DB20F1D0828}" type="datetime'''1''''''''''''''''''''''''''''''''''''''''''7''''''''''''''1'">
              <a:rPr lang="en-US" sz="1100" smtClean="0"/>
              <a:pPr algn="ctr">
                <a:lnSpc>
                  <a:spcPct val="100000"/>
                </a:lnSpc>
                <a:spcBef>
                  <a:spcPct val="0"/>
                </a:spcBef>
              </a:pPr>
              <a:t>171</a:t>
            </a:fld>
            <a:endParaRPr lang="fr-FR" sz="1100" dirty="0">
              <a:latin typeface="Arial"/>
              <a:sym typeface="Arial"/>
            </a:endParaRPr>
          </a:p>
        </p:txBody>
      </p:sp>
      <p:sp>
        <p:nvSpPr>
          <p:cNvPr id="196" name="Text Placeholder"/>
          <p:cNvSpPr>
            <a:spLocks noGrp="1"/>
          </p:cNvSpPr>
          <p:nvPr>
            <p:custDataLst>
              <p:tags r:id="rId62"/>
            </p:custDataLst>
          </p:nvPr>
        </p:nvSpPr>
        <p:spPr bwMode="gray">
          <a:xfrm>
            <a:off x="3060700" y="4412525"/>
            <a:ext cx="196850" cy="168275"/>
          </a:xfrm>
          <a:prstGeom prst="rect">
            <a:avLst/>
          </a:prstGeom>
          <a:no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55EAD7FD-C17D-46A4-8F0D-03815644B64E}" type="datetime'''''''''''''''''''''''''''''''''''''''''''''''''5''''''''1'">
              <a:rPr lang="en-US" sz="1100" b="0" smtClean="0">
                <a:solidFill>
                  <a:schemeClr val="bg1"/>
                </a:solidFill>
              </a:rPr>
              <a:pPr algn="ctr">
                <a:lnSpc>
                  <a:spcPct val="100000"/>
                </a:lnSpc>
                <a:spcBef>
                  <a:spcPct val="0"/>
                </a:spcBef>
              </a:pPr>
              <a:t>51</a:t>
            </a:fld>
            <a:endParaRPr lang="fr-FR" sz="1100" b="0" dirty="0">
              <a:solidFill>
                <a:schemeClr val="bg1"/>
              </a:solidFill>
              <a:latin typeface="Arial"/>
              <a:sym typeface="Arial"/>
            </a:endParaRPr>
          </a:p>
        </p:txBody>
      </p:sp>
      <p:sp>
        <p:nvSpPr>
          <p:cNvPr id="156" name="Text Placeholder"/>
          <p:cNvSpPr>
            <a:spLocks noGrp="1"/>
          </p:cNvSpPr>
          <p:nvPr>
            <p:custDataLst>
              <p:tags r:id="rId63"/>
            </p:custDataLst>
          </p:nvPr>
        </p:nvSpPr>
        <p:spPr bwMode="auto">
          <a:xfrm>
            <a:off x="1935162" y="4852262"/>
            <a:ext cx="323850" cy="168275"/>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BD244C42-04DE-4CFE-AFCD-B36D8EC14CE3}" type="datetime'''''''''2''''''''''''''''0''''''''''1''0'''''''''">
              <a:rPr lang="en-US" sz="1100" b="0" smtClean="0"/>
              <a:pPr>
                <a:lnSpc>
                  <a:spcPct val="100000"/>
                </a:lnSpc>
                <a:spcBef>
                  <a:spcPct val="0"/>
                </a:spcBef>
              </a:pPr>
              <a:t>2010</a:t>
            </a:fld>
            <a:endParaRPr lang="fr-FR" sz="1100" b="0" dirty="0">
              <a:latin typeface="Arial"/>
              <a:sym typeface="Arial"/>
            </a:endParaRPr>
          </a:p>
        </p:txBody>
      </p:sp>
      <p:sp>
        <p:nvSpPr>
          <p:cNvPr id="186" name="Text Placeholder"/>
          <p:cNvSpPr>
            <a:spLocks noGrp="1"/>
          </p:cNvSpPr>
          <p:nvPr>
            <p:custDataLst>
              <p:tags r:id="rId64"/>
            </p:custDataLst>
          </p:nvPr>
        </p:nvSpPr>
        <p:spPr bwMode="auto">
          <a:xfrm>
            <a:off x="1981200" y="3417162"/>
            <a:ext cx="233362" cy="168275"/>
          </a:xfrm>
          <a:prstGeom prst="rect">
            <a:avLst/>
          </a:prstGeom>
          <a:noFill/>
          <a:effectLst/>
        </p:spPr>
        <p:txBody>
          <a:bodyPr vert="horz" wrap="none" lIns="0" tIns="0" rIns="0" bIns="0" rtlCol="0" anchor="b"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3289049D-D318-4B53-812C-B6662E783158}" type="datetime'''''''''''1''''''''''2''''''''5'''''''''''''''''''''''''''">
              <a:rPr lang="en-US" sz="1100" smtClean="0"/>
              <a:pPr algn="ctr">
                <a:lnSpc>
                  <a:spcPct val="100000"/>
                </a:lnSpc>
                <a:spcBef>
                  <a:spcPct val="0"/>
                </a:spcBef>
              </a:pPr>
              <a:t>125</a:t>
            </a:fld>
            <a:endParaRPr lang="fr-FR" sz="1100" dirty="0">
              <a:latin typeface="Arial"/>
              <a:sym typeface="Arial"/>
            </a:endParaRPr>
          </a:p>
        </p:txBody>
      </p:sp>
      <p:sp>
        <p:nvSpPr>
          <p:cNvPr id="195" name="Text Placeholder"/>
          <p:cNvSpPr>
            <a:spLocks noGrp="1"/>
          </p:cNvSpPr>
          <p:nvPr>
            <p:custDataLst>
              <p:tags r:id="rId65"/>
            </p:custDataLst>
          </p:nvPr>
        </p:nvSpPr>
        <p:spPr bwMode="gray">
          <a:xfrm>
            <a:off x="1998662" y="4474437"/>
            <a:ext cx="196850" cy="168275"/>
          </a:xfrm>
          <a:prstGeom prst="rect">
            <a:avLst/>
          </a:prstGeom>
          <a:no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8065C953-C7F2-4828-824A-399EBC937B79}" type="datetime'''''3''''''''''''''''''''''''''''''''''''''''''8'''''">
              <a:rPr lang="en-US" sz="1100" b="0" smtClean="0">
                <a:solidFill>
                  <a:schemeClr val="bg1"/>
                </a:solidFill>
              </a:rPr>
              <a:pPr algn="ctr">
                <a:lnSpc>
                  <a:spcPct val="100000"/>
                </a:lnSpc>
                <a:spcBef>
                  <a:spcPct val="0"/>
                </a:spcBef>
              </a:pPr>
              <a:t>38</a:t>
            </a:fld>
            <a:endParaRPr lang="fr-FR" sz="1100" b="0" dirty="0">
              <a:solidFill>
                <a:schemeClr val="bg1"/>
              </a:solidFill>
              <a:latin typeface="Arial"/>
              <a:sym typeface="Arial"/>
            </a:endParaRPr>
          </a:p>
        </p:txBody>
      </p:sp>
      <p:sp>
        <p:nvSpPr>
          <p:cNvPr id="88" name="Text Placeholder"/>
          <p:cNvSpPr>
            <a:spLocks noGrp="1"/>
          </p:cNvSpPr>
          <p:nvPr>
            <p:custDataLst>
              <p:tags r:id="rId66"/>
            </p:custDataLst>
          </p:nvPr>
        </p:nvSpPr>
        <p:spPr bwMode="auto">
          <a:xfrm>
            <a:off x="1998662" y="4007712"/>
            <a:ext cx="196850" cy="168275"/>
          </a:xfrm>
          <a:prstGeom prst="rect">
            <a:avLst/>
          </a:prstGeom>
          <a:solidFill>
            <a:schemeClr val="accent2"/>
          </a:solidFill>
          <a:effectLst/>
        </p:spPr>
        <p:txBody>
          <a:bodyPr vert="horz" wrap="none" lIns="20637" tIns="0" rIns="20637"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ct val="0"/>
              </a:spcBef>
            </a:pPr>
            <a:fld id="{41FA17C1-B26C-400B-83F7-681392E6E408}" type="datetime'''''''1''''''''''''''''''3'''''''''''''''''''''''''''">
              <a:rPr lang="en-US" sz="1100" b="0" smtClean="0"/>
              <a:pPr algn="ctr">
                <a:lnSpc>
                  <a:spcPct val="100000"/>
                </a:lnSpc>
                <a:spcBef>
                  <a:spcPct val="0"/>
                </a:spcBef>
              </a:pPr>
              <a:t>13</a:t>
            </a:fld>
            <a:endParaRPr lang="fr-FR" sz="1100" b="0" dirty="0">
              <a:latin typeface="Arial"/>
              <a:sym typeface="Arial"/>
            </a:endParaRPr>
          </a:p>
        </p:txBody>
      </p:sp>
      <p:sp>
        <p:nvSpPr>
          <p:cNvPr id="222" name="Rectangle 221"/>
          <p:cNvSpPr/>
          <p:nvPr>
            <p:custDataLst>
              <p:tags r:id="rId67"/>
            </p:custDataLst>
          </p:nvPr>
        </p:nvSpPr>
        <p:spPr bwMode="auto">
          <a:xfrm>
            <a:off x="4475162" y="5906362"/>
            <a:ext cx="196850" cy="147637"/>
          </a:xfrm>
          <a:prstGeom prst="rect">
            <a:avLst/>
          </a:prstGeom>
          <a:solidFill>
            <a:schemeClr val="hlink"/>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229" name="Rectangle 228"/>
          <p:cNvSpPr/>
          <p:nvPr>
            <p:custDataLst>
              <p:tags r:id="rId68"/>
            </p:custDataLst>
          </p:nvPr>
        </p:nvSpPr>
        <p:spPr bwMode="auto">
          <a:xfrm>
            <a:off x="4475162" y="5519012"/>
            <a:ext cx="196850" cy="147637"/>
          </a:xfrm>
          <a:prstGeom prst="rect">
            <a:avLst/>
          </a:prstGeom>
          <a:solidFill>
            <a:schemeClr val="accent2"/>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220" name="Rectangle 219"/>
          <p:cNvSpPr/>
          <p:nvPr>
            <p:custDataLst>
              <p:tags r:id="rId69"/>
            </p:custDataLst>
          </p:nvPr>
        </p:nvSpPr>
        <p:spPr bwMode="auto">
          <a:xfrm>
            <a:off x="4475162" y="5299937"/>
            <a:ext cx="196850" cy="147637"/>
          </a:xfrm>
          <a:prstGeom prst="rect">
            <a:avLst/>
          </a:prstGeom>
          <a:solidFill>
            <a:schemeClr val="accent1"/>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oAutofit/>
          </a:bodyPr>
          <a:lstStyle/>
          <a:p>
            <a:pPr algn="ctr">
              <a:lnSpc>
                <a:spcPct val="93000"/>
              </a:lnSpc>
              <a:spcBef>
                <a:spcPts val="300"/>
              </a:spcBef>
            </a:pPr>
            <a:endParaRPr lang="fr-FR" sz="1300" b="0" dirty="0" smtClean="0">
              <a:solidFill>
                <a:schemeClr val="tx1"/>
              </a:solidFill>
              <a:cs typeface="Arial" pitchFamily="34" charset="0"/>
            </a:endParaRPr>
          </a:p>
        </p:txBody>
      </p:sp>
      <p:sp>
        <p:nvSpPr>
          <p:cNvPr id="216" name="Text Placeholder"/>
          <p:cNvSpPr>
            <a:spLocks noGrp="1"/>
          </p:cNvSpPr>
          <p:nvPr>
            <p:custDataLst>
              <p:tags r:id="rId70"/>
            </p:custDataLst>
          </p:nvPr>
        </p:nvSpPr>
        <p:spPr bwMode="auto">
          <a:xfrm>
            <a:off x="4722812" y="5901600"/>
            <a:ext cx="1962150" cy="336550"/>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3F372FC3-DD1A-4F05-9445-28C205AF0699}" type="datetime'Services  S''oftware-based &#10;(services sear''ch, Services web,'">
              <a:rPr lang="en-US" sz="1100" b="0" smtClean="0"/>
              <a:pPr>
                <a:lnSpc>
                  <a:spcPct val="100000"/>
                </a:lnSpc>
                <a:spcBef>
                  <a:spcPct val="0"/>
                </a:spcBef>
              </a:pPr>
              <a:t>Services  Software-based 
(services search, Services web,</a:t>
            </a:fld>
            <a:endParaRPr lang="fr-FR" sz="1100" b="0" dirty="0">
              <a:latin typeface="Arial"/>
              <a:sym typeface="Arial"/>
            </a:endParaRPr>
          </a:p>
        </p:txBody>
      </p:sp>
      <p:sp>
        <p:nvSpPr>
          <p:cNvPr id="226" name="Text Placeholder"/>
          <p:cNvSpPr>
            <a:spLocks noGrp="1"/>
          </p:cNvSpPr>
          <p:nvPr>
            <p:custDataLst>
              <p:tags r:id="rId71"/>
            </p:custDataLst>
          </p:nvPr>
        </p:nvSpPr>
        <p:spPr bwMode="auto">
          <a:xfrm>
            <a:off x="4722812" y="5514250"/>
            <a:ext cx="1757362" cy="336550"/>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5980B46A-B50C-4946-A0C7-D256CC540AAA}" type="datetime'Servi''''ces Content-based&#10;(''contenus gratuits / payants'')'">
              <a:rPr lang="en-US" sz="1100" b="0" smtClean="0"/>
              <a:pPr>
                <a:lnSpc>
                  <a:spcPct val="100000"/>
                </a:lnSpc>
                <a:spcBef>
                  <a:spcPct val="0"/>
                </a:spcBef>
              </a:pPr>
              <a:t>Services Content-based
(contenus gratuits / payants)</a:t>
            </a:fld>
            <a:endParaRPr lang="fr-FR" sz="1100" b="0" dirty="0">
              <a:latin typeface="Arial"/>
              <a:sym typeface="Arial"/>
            </a:endParaRPr>
          </a:p>
        </p:txBody>
      </p:sp>
      <p:sp>
        <p:nvSpPr>
          <p:cNvPr id="211" name="Text Placeholder"/>
          <p:cNvSpPr>
            <a:spLocks noGrp="1"/>
          </p:cNvSpPr>
          <p:nvPr>
            <p:custDataLst>
              <p:tags r:id="rId72"/>
            </p:custDataLst>
          </p:nvPr>
        </p:nvSpPr>
        <p:spPr bwMode="auto">
          <a:xfrm>
            <a:off x="4722812" y="5295175"/>
            <a:ext cx="1812925"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50047CE8-247C-4353-BF86-FD485B9D174D}" type="datetime'''Marg''e'''''''' ''''''''''des'''' ''sites'''' E-comm''erce'">
              <a:rPr lang="en-US" sz="1100" b="0" smtClean="0"/>
              <a:pPr>
                <a:lnSpc>
                  <a:spcPct val="100000"/>
                </a:lnSpc>
                <a:spcBef>
                  <a:spcPct val="0"/>
                </a:spcBef>
              </a:pPr>
              <a:t>Marge des sites E-commerce</a:t>
            </a:fld>
            <a:endParaRPr lang="fr-FR" sz="1100" b="0" dirty="0">
              <a:latin typeface="Arial"/>
              <a:sym typeface="Arial"/>
            </a:endParaRPr>
          </a:p>
        </p:txBody>
      </p:sp>
      <p:grpSp>
        <p:nvGrpSpPr>
          <p:cNvPr id="6" name="Group 229"/>
          <p:cNvGrpSpPr>
            <a:grpSpLocks/>
          </p:cNvGrpSpPr>
          <p:nvPr>
            <p:custDataLst>
              <p:tags r:id="rId73"/>
            </p:custDataLst>
          </p:nvPr>
        </p:nvGrpSpPr>
        <p:grpSpPr>
          <a:xfrm>
            <a:off x="755779" y="5136573"/>
            <a:ext cx="2952000" cy="277664"/>
            <a:chOff x="4599474" y="2416323"/>
            <a:chExt cx="4680000" cy="277664"/>
          </a:xfrm>
        </p:grpSpPr>
        <p:cxnSp>
          <p:nvCxnSpPr>
            <p:cNvPr id="231" name="Horizontal Line"/>
            <p:cNvCxnSpPr/>
            <p:nvPr/>
          </p:nvCxnSpPr>
          <p:spPr>
            <a:xfrm>
              <a:off x="4599474" y="2692400"/>
              <a:ext cx="4680000" cy="1587"/>
            </a:xfrm>
            <a:prstGeom prst="line">
              <a:avLst/>
            </a:prstGeom>
            <a:ln w="222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32" name="ListLeanHorizontalTextTopic0"/>
            <p:cNvSpPr txBox="1"/>
            <p:nvPr/>
          </p:nvSpPr>
          <p:spPr>
            <a:xfrm>
              <a:off x="4599474" y="2416323"/>
              <a:ext cx="4680000" cy="186077"/>
            </a:xfrm>
            <a:prstGeom prst="rect">
              <a:avLst/>
            </a:prstGeom>
          </p:spPr>
          <p:txBody>
            <a:bodyPr vert="horz" wrap="square" lIns="0" tIns="0" rIns="0" bIns="0" rtlCol="0" anchor="b">
              <a:spAutoFit/>
            </a:bodyPr>
            <a:lstStyle/>
            <a:p>
              <a:pPr>
                <a:lnSpc>
                  <a:spcPct val="93000"/>
                </a:lnSpc>
                <a:spcBef>
                  <a:spcPts val="0"/>
                </a:spcBef>
                <a:buClr>
                  <a:schemeClr val="tx1"/>
                </a:buClr>
                <a:buSzPct val="100000"/>
              </a:pPr>
              <a:r>
                <a:rPr lang="fr-FR" dirty="0" smtClean="0">
                  <a:latin typeface="+mn-lt"/>
                  <a:cs typeface="Arial" pitchFamily="34" charset="0"/>
                </a:rPr>
                <a:t>Dépenses par habitant</a:t>
              </a:r>
              <a:r>
                <a:rPr lang="fr-FR" baseline="30000" dirty="0" smtClean="0">
                  <a:latin typeface="+mn-lt"/>
                  <a:cs typeface="Arial" pitchFamily="34" charset="0"/>
                </a:rPr>
                <a:t>1</a:t>
              </a:r>
              <a:r>
                <a:rPr lang="fr-FR" dirty="0" smtClean="0">
                  <a:latin typeface="+mn-lt"/>
                  <a:cs typeface="Arial" pitchFamily="34" charset="0"/>
                </a:rPr>
                <a:t>) </a:t>
              </a:r>
              <a:r>
                <a:rPr lang="fr-FR" b="0" dirty="0" smtClean="0">
                  <a:latin typeface="+mn-lt"/>
                  <a:cs typeface="Arial" pitchFamily="34" charset="0"/>
                </a:rPr>
                <a:t>[EUR] </a:t>
              </a:r>
            </a:p>
          </p:txBody>
        </p:sp>
      </p:grpSp>
      <p:graphicFrame>
        <p:nvGraphicFramePr>
          <p:cNvPr id="234" name="Object 233"/>
          <p:cNvGraphicFramePr>
            <a:graphicFrameLocks noChangeAspect="1"/>
          </p:cNvGraphicFramePr>
          <p:nvPr>
            <p:custDataLst>
              <p:tags r:id="rId74"/>
            </p:custDataLst>
            <p:extLst>
              <p:ext uri="{D42A27DB-BD31-4B8C-83A1-F6EECF244321}">
                <p14:modId xmlns:p14="http://schemas.microsoft.com/office/powerpoint/2010/main" val="143159548"/>
              </p:ext>
            </p:extLst>
          </p:nvPr>
        </p:nvGraphicFramePr>
        <p:xfrm>
          <a:off x="822325" y="5295175"/>
          <a:ext cx="2819532" cy="923983"/>
        </p:xfrm>
        <a:graphic>
          <a:graphicData uri="http://schemas.openxmlformats.org/presentationml/2006/ole">
            <mc:AlternateContent xmlns:mc="http://schemas.openxmlformats.org/markup-compatibility/2006">
              <mc:Choice xmlns:v="urn:schemas-microsoft-com:vml" Requires="v">
                <p:oleObj spid="_x0000_s2285001" name="Chart" r:id="rId92" imgW="2819532" imgH="923983" progId="MSGraph.Chart.8">
                  <p:embed followColorScheme="full"/>
                </p:oleObj>
              </mc:Choice>
              <mc:Fallback>
                <p:oleObj name="Chart" r:id="rId92" imgW="2819532" imgH="923983" progId="MSGraph.Chart.8">
                  <p:embed followColorScheme="full"/>
                  <p:pic>
                    <p:nvPicPr>
                      <p:cNvPr id="0" name=""/>
                      <p:cNvPicPr>
                        <a:picLocks noChangeAspect="1" noChangeArrowheads="1"/>
                      </p:cNvPicPr>
                      <p:nvPr/>
                    </p:nvPicPr>
                    <p:blipFill>
                      <a:blip r:embed="rId93"/>
                      <a:srcRect/>
                      <a:stretch>
                        <a:fillRect/>
                      </a:stretch>
                    </p:blipFill>
                    <p:spPr bwMode="auto">
                      <a:xfrm>
                        <a:off x="822325" y="5295175"/>
                        <a:ext cx="2819532" cy="9239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 name="Text Placeholder"/>
          <p:cNvSpPr>
            <a:spLocks noGrp="1"/>
          </p:cNvSpPr>
          <p:nvPr>
            <p:custDataLst>
              <p:tags r:id="rId75"/>
            </p:custDataLst>
          </p:nvPr>
        </p:nvSpPr>
        <p:spPr bwMode="auto">
          <a:xfrm>
            <a:off x="2901950" y="6193700"/>
            <a:ext cx="393700" cy="168275"/>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599D21D8-C3DB-40E6-9094-6C5CFFF423B9}" type="datetime'''''''''J''''a''p''a''''''''''n'">
              <a:rPr lang="en-US" sz="1100" b="0" smtClean="0"/>
              <a:pPr>
                <a:lnSpc>
                  <a:spcPct val="100000"/>
                </a:lnSpc>
                <a:spcBef>
                  <a:spcPct val="0"/>
                </a:spcBef>
              </a:pPr>
              <a:t>Japan</a:t>
            </a:fld>
            <a:endParaRPr lang="fr-FR" sz="1100" b="0" dirty="0">
              <a:latin typeface="Arial"/>
              <a:sym typeface="Arial"/>
            </a:endParaRPr>
          </a:p>
        </p:txBody>
      </p:sp>
      <p:sp>
        <p:nvSpPr>
          <p:cNvPr id="238" name="Text Placeholder"/>
          <p:cNvSpPr>
            <a:spLocks noGrp="1"/>
          </p:cNvSpPr>
          <p:nvPr>
            <p:custDataLst>
              <p:tags r:id="rId76"/>
            </p:custDataLst>
          </p:nvPr>
        </p:nvSpPr>
        <p:spPr bwMode="auto">
          <a:xfrm>
            <a:off x="2022475" y="6193700"/>
            <a:ext cx="409575" cy="168275"/>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87511F8D-6B76-48D8-ABCA-89CEEB84F5B0}" type="datetime'''E''''''''''''''''''''''''''''''''U-''''2''''''''''''''''7'">
              <a:rPr lang="en-US" sz="1100" b="0" smtClean="0"/>
              <a:pPr>
                <a:lnSpc>
                  <a:spcPct val="100000"/>
                </a:lnSpc>
                <a:spcBef>
                  <a:spcPct val="0"/>
                </a:spcBef>
              </a:pPr>
              <a:t>EU-27</a:t>
            </a:fld>
            <a:endParaRPr lang="fr-FR" sz="1100" b="0" dirty="0">
              <a:latin typeface="Arial"/>
              <a:sym typeface="Arial"/>
            </a:endParaRPr>
          </a:p>
        </p:txBody>
      </p:sp>
      <p:sp>
        <p:nvSpPr>
          <p:cNvPr id="239" name="Text Placeholder"/>
          <p:cNvSpPr>
            <a:spLocks noGrp="1"/>
          </p:cNvSpPr>
          <p:nvPr>
            <p:custDataLst>
              <p:tags r:id="rId77"/>
            </p:custDataLst>
          </p:nvPr>
        </p:nvSpPr>
        <p:spPr bwMode="auto">
          <a:xfrm>
            <a:off x="1204912" y="6193700"/>
            <a:ext cx="301625" cy="168275"/>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ct val="0"/>
              </a:spcBef>
            </a:pPr>
            <a:fld id="{52BBA955-692D-46AB-810F-87CCC3768B8A}" type="datetime'''''''''''''U''''''''''''''''''''S''''''''''''''''''''''A'">
              <a:rPr lang="en-US" sz="1100" b="0" smtClean="0"/>
              <a:pPr>
                <a:lnSpc>
                  <a:spcPct val="100000"/>
                </a:lnSpc>
                <a:spcBef>
                  <a:spcPct val="0"/>
                </a:spcBef>
              </a:pPr>
              <a:t>USA</a:t>
            </a:fld>
            <a:endParaRPr lang="fr-FR" sz="1100" b="0" dirty="0">
              <a:latin typeface="Arial"/>
              <a:sym typeface="Arial"/>
            </a:endParaRPr>
          </a:p>
        </p:txBody>
      </p:sp>
      <p:sp>
        <p:nvSpPr>
          <p:cNvPr id="255" name="Notes"/>
          <p:cNvSpPr txBox="1"/>
          <p:nvPr>
            <p:custDataLst>
              <p:tags r:id="rId78"/>
            </p:custDataLst>
          </p:nvPr>
        </p:nvSpPr>
        <p:spPr>
          <a:xfrm>
            <a:off x="1924484" y="6707132"/>
            <a:ext cx="1452321" cy="128818"/>
          </a:xfrm>
          <a:prstGeom prst="rect">
            <a:avLst/>
          </a:prstGeom>
          <a:noFill/>
          <a:ln w="9525">
            <a:noFill/>
          </a:ln>
        </p:spPr>
        <p:txBody>
          <a:bodyPr vert="horz" wrap="none" lIns="0" tIns="0" rIns="0" bIns="0" rtlCol="0" anchor="b" anchorCtr="0">
            <a:spAutoFit/>
          </a:bodyPr>
          <a:lstStyle/>
          <a:p>
            <a:pPr marL="161925" indent="-161925">
              <a:lnSpc>
                <a:spcPct val="93000"/>
              </a:lnSpc>
              <a:buClr>
                <a:schemeClr val="tx1"/>
              </a:buClr>
              <a:buSzPct val="100000"/>
            </a:pPr>
            <a:r>
              <a:rPr lang="de-DE" sz="900" b="0" dirty="0" smtClean="0">
                <a:solidFill>
                  <a:schemeClr val="bg1"/>
                </a:solidFill>
                <a:latin typeface="+mn-lt"/>
                <a:cs typeface="Arial" pitchFamily="34" charset="0"/>
              </a:rPr>
              <a:t>1)	Hors marge E-commerce</a:t>
            </a:r>
          </a:p>
        </p:txBody>
      </p:sp>
      <p:sp>
        <p:nvSpPr>
          <p:cNvPr id="85"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a:t>
            </a:r>
            <a:endParaRPr lang="fr-FR" altLang="fr-FR" sz="1600" b="1" i="1" dirty="0">
              <a:solidFill>
                <a:srgbClr val="0560E5"/>
              </a:solidFill>
              <a:latin typeface="Century Gothic" pitchFamily="34" charset="0"/>
            </a:endParaRPr>
          </a:p>
        </p:txBody>
      </p:sp>
    </p:spTree>
    <p:extLst>
      <p:ext uri="{BB962C8B-B14F-4D97-AF65-F5344CB8AC3E}">
        <p14:creationId xmlns:p14="http://schemas.microsoft.com/office/powerpoint/2010/main" val="1703307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790"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hidden="1"/>
          <p:cNvSpPr/>
          <p:nvPr>
            <p:custDataLst>
              <p:tags r:id="rId3"/>
            </p:custDataLst>
          </p:nvPr>
        </p:nvSpPr>
        <p:spPr bwMode="auto">
          <a:xfrm>
            <a:off x="0" y="0"/>
            <a:ext cx="1587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fr-FR" sz="1100" b="0" dirty="0" smtClean="0">
              <a:solidFill>
                <a:schemeClr val="tx1"/>
              </a:solidFill>
              <a:latin typeface="Arial"/>
              <a:sym typeface="Arial"/>
            </a:endParaRPr>
          </a:p>
        </p:txBody>
      </p:sp>
      <p:sp>
        <p:nvSpPr>
          <p:cNvPr id="2" name="Title 1"/>
          <p:cNvSpPr>
            <a:spLocks noGrp="1"/>
          </p:cNvSpPr>
          <p:nvPr>
            <p:ph type="title"/>
            <p:custDataLst>
              <p:tags r:id="rId4"/>
            </p:custDataLst>
          </p:nvPr>
        </p:nvSpPr>
        <p:spPr>
          <a:xfrm>
            <a:off x="158750" y="1194625"/>
            <a:ext cx="9732735" cy="349960"/>
          </a:xfrm>
          <a:noFill/>
          <a:ln>
            <a:solidFill>
              <a:schemeClr val="tx1"/>
            </a:solidFill>
          </a:ln>
        </p:spPr>
        <p:txBody>
          <a:bodyPr vert="horz" wrap="square" lIns="91430" tIns="45716" rIns="91430" bIns="45716" rtlCol="0" anchor="t" anchorCtr="0">
            <a:spAutoFit/>
          </a:bodyPr>
          <a:lstStyle/>
          <a:p>
            <a:pPr algn="ctr"/>
            <a:r>
              <a:rPr lang="en-US" sz="1800" dirty="0">
                <a:solidFill>
                  <a:schemeClr val="tx1"/>
                </a:solidFill>
                <a:latin typeface="Century Gothic" panose="020B0502020202020204" pitchFamily="34" charset="0"/>
              </a:rPr>
              <a:t>Top 10 digital content companies 2012</a:t>
            </a:r>
            <a:endParaRPr lang="fr-FR" sz="1800" i="1" dirty="0">
              <a:solidFill>
                <a:schemeClr val="tx1"/>
              </a:solidFill>
              <a:latin typeface="Century Gothic" panose="020B0502020202020204" pitchFamily="34" charset="0"/>
              <a:ea typeface="+mn-ea"/>
              <a:cs typeface="Arial" charset="0"/>
            </a:endParaRPr>
          </a:p>
        </p:txBody>
      </p:sp>
      <p:sp>
        <p:nvSpPr>
          <p:cNvPr id="9" name="Source"/>
          <p:cNvSpPr txBox="1"/>
          <p:nvPr>
            <p:custDataLst>
              <p:tags r:id="rId5"/>
            </p:custDataLst>
          </p:nvPr>
        </p:nvSpPr>
        <p:spPr>
          <a:xfrm>
            <a:off x="738189" y="6710121"/>
            <a:ext cx="727763" cy="128818"/>
          </a:xfrm>
          <a:prstGeom prst="rect">
            <a:avLst/>
          </a:prstGeom>
          <a:noFill/>
          <a:ln w="9525">
            <a:noFill/>
          </a:ln>
        </p:spPr>
        <p:txBody>
          <a:bodyPr vert="horz" wrap="none" lIns="0" tIns="0" rIns="0" bIns="0" rtlCol="0" anchor="b" anchorCtr="0">
            <a:spAutoFit/>
          </a:bodyPr>
          <a:lstStyle/>
          <a:p>
            <a:pPr marL="466725" indent="-466725">
              <a:lnSpc>
                <a:spcPct val="93000"/>
              </a:lnSpc>
              <a:buClr>
                <a:schemeClr val="tx1"/>
              </a:buClr>
              <a:buSzPct val="100000"/>
            </a:pPr>
            <a:r>
              <a:rPr lang="de-DE" sz="900" b="0" dirty="0" smtClean="0">
                <a:solidFill>
                  <a:schemeClr val="bg1"/>
                </a:solidFill>
                <a:latin typeface="+mn-lt"/>
                <a:cs typeface="Arial" pitchFamily="34" charset="0"/>
              </a:rPr>
              <a:t>Source:	Idate</a:t>
            </a:r>
          </a:p>
        </p:txBody>
      </p:sp>
      <p:sp>
        <p:nvSpPr>
          <p:cNvPr id="255" name="Notes"/>
          <p:cNvSpPr txBox="1"/>
          <p:nvPr>
            <p:custDataLst>
              <p:tags r:id="rId6"/>
            </p:custDataLst>
          </p:nvPr>
        </p:nvSpPr>
        <p:spPr>
          <a:xfrm>
            <a:off x="1924484" y="6707132"/>
            <a:ext cx="1452321" cy="128818"/>
          </a:xfrm>
          <a:prstGeom prst="rect">
            <a:avLst/>
          </a:prstGeom>
          <a:noFill/>
          <a:ln w="9525">
            <a:noFill/>
          </a:ln>
        </p:spPr>
        <p:txBody>
          <a:bodyPr vert="horz" wrap="none" lIns="0" tIns="0" rIns="0" bIns="0" rtlCol="0" anchor="b" anchorCtr="0">
            <a:spAutoFit/>
          </a:bodyPr>
          <a:lstStyle/>
          <a:p>
            <a:pPr marL="161925" indent="-161925">
              <a:lnSpc>
                <a:spcPct val="93000"/>
              </a:lnSpc>
              <a:buClr>
                <a:schemeClr val="tx1"/>
              </a:buClr>
              <a:buSzPct val="100000"/>
            </a:pPr>
            <a:r>
              <a:rPr lang="de-DE" sz="900" b="0" dirty="0" smtClean="0">
                <a:solidFill>
                  <a:schemeClr val="bg1"/>
                </a:solidFill>
                <a:latin typeface="+mn-lt"/>
                <a:cs typeface="Arial" pitchFamily="34" charset="0"/>
              </a:rPr>
              <a:t>1)	Hors marge E-commerce</a:t>
            </a:r>
          </a:p>
        </p:txBody>
      </p:sp>
      <p:sp>
        <p:nvSpPr>
          <p:cNvPr id="85"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a:t>
            </a:r>
            <a:endParaRPr lang="fr-FR" altLang="fr-FR" sz="1600" b="1" i="1" dirty="0">
              <a:solidFill>
                <a:srgbClr val="0560E5"/>
              </a:solidFill>
              <a:latin typeface="Century Gothic"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45322209"/>
              </p:ext>
            </p:extLst>
          </p:nvPr>
        </p:nvGraphicFramePr>
        <p:xfrm>
          <a:off x="158750" y="1767070"/>
          <a:ext cx="9486696" cy="4348480"/>
        </p:xfrm>
        <a:graphic>
          <a:graphicData uri="http://schemas.openxmlformats.org/drawingml/2006/table">
            <a:tbl>
              <a:tblPr firstRow="1" bandRow="1">
                <a:tableStyleId>{5C22544A-7EE6-4342-B048-85BDC9FD1C3A}</a:tableStyleId>
              </a:tblPr>
              <a:tblGrid>
                <a:gridCol w="1124362"/>
                <a:gridCol w="3618986"/>
                <a:gridCol w="2371674"/>
                <a:gridCol w="2371674"/>
              </a:tblGrid>
              <a:tr h="370840">
                <a:tc>
                  <a:txBody>
                    <a:bodyPr/>
                    <a:lstStyle/>
                    <a:p>
                      <a:pPr algn="ctr"/>
                      <a:r>
                        <a:rPr lang="fr-FR" dirty="0" smtClean="0">
                          <a:solidFill>
                            <a:schemeClr val="bg1"/>
                          </a:solidFill>
                        </a:rPr>
                        <a:t>Position</a:t>
                      </a: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dirty="0" smtClean="0">
                          <a:solidFill>
                            <a:schemeClr val="bg1"/>
                          </a:solidFill>
                        </a:rPr>
                        <a:t>Nom de la société</a:t>
                      </a: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dirty="0" smtClean="0">
                          <a:solidFill>
                            <a:schemeClr val="bg1"/>
                          </a:solidFill>
                        </a:rPr>
                        <a:t>Secteur</a:t>
                      </a: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dirty="0" smtClean="0">
                          <a:solidFill>
                            <a:schemeClr val="bg1"/>
                          </a:solidFill>
                        </a:rPr>
                        <a:t>Revenus en millions de $</a:t>
                      </a: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70840">
                <a:tc>
                  <a:txBody>
                    <a:bodyPr/>
                    <a:lstStyle/>
                    <a:p>
                      <a:pPr algn="ctr"/>
                      <a:r>
                        <a:rPr lang="fr-FR" dirty="0" smtClean="0">
                          <a:solidFill>
                            <a:srgbClr val="002060"/>
                          </a:solidFill>
                        </a:rPr>
                        <a:t>1</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Google</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solidFill>
                            <a:srgbClr val="002060"/>
                          </a:solidFill>
                        </a:rPr>
                        <a:t>Search</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36400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2</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China Mobile</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solidFill>
                            <a:srgbClr val="002060"/>
                          </a:solidFill>
                        </a:rPr>
                        <a:t>Telco</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b="0" dirty="0" smtClean="0">
                          <a:solidFill>
                            <a:srgbClr val="002060"/>
                          </a:solidFill>
                        </a:rPr>
                        <a:t>7580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3</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Bloomberg</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solidFill>
                            <a:srgbClr val="002060"/>
                          </a:solidFill>
                        </a:rPr>
                        <a:t>Business Information</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002060"/>
                          </a:solidFill>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4</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Reed Elsevier</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2060"/>
                          </a:solidFill>
                        </a:rPr>
                        <a:t>Business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002060"/>
                          </a:solidFill>
                        </a:rPr>
                        <a:t>5930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5</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Apple</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0" dirty="0" smtClean="0">
                          <a:solidFill>
                            <a:srgbClr val="002060"/>
                          </a:solidFill>
                        </a:rPr>
                        <a:t>Diversified</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5400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6</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Yahoo</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0" dirty="0" smtClean="0">
                          <a:solidFill>
                            <a:srgbClr val="002060"/>
                          </a:solidFill>
                        </a:rPr>
                        <a:t>Diversified</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4990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7</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WPP</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0" dirty="0" smtClean="0">
                          <a:solidFill>
                            <a:srgbClr val="002060"/>
                          </a:solidFill>
                        </a:rPr>
                        <a:t>Advertising</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4710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8</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Thomson Reuters</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2060"/>
                          </a:solidFill>
                        </a:rPr>
                        <a:t>Business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002060"/>
                          </a:solidFill>
                        </a:rPr>
                        <a:t>4710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9</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Tencent</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Diversified</a:t>
                      </a:r>
                      <a:endParaRPr lang="fr-FR"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4460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r-FR" dirty="0" smtClean="0">
                          <a:solidFill>
                            <a:srgbClr val="002060"/>
                          </a:solidFill>
                        </a:rPr>
                        <a:t>10</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smtClean="0">
                          <a:solidFill>
                            <a:schemeClr val="tx1"/>
                          </a:solidFill>
                        </a:rPr>
                        <a:t>Microsoft</a:t>
                      </a:r>
                      <a:endParaRPr lang="fr-F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Diversified</a:t>
                      </a:r>
                      <a:endParaRPr lang="fr-FR"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solidFill>
                            <a:srgbClr val="002060"/>
                          </a:solidFill>
                        </a:rPr>
                        <a:t>3930</a:t>
                      </a:r>
                      <a:endParaRPr lang="fr-FR"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7" name="ZoneTexte 86"/>
          <p:cNvSpPr txBox="1"/>
          <p:nvPr/>
        </p:nvSpPr>
        <p:spPr>
          <a:xfrm>
            <a:off x="232173" y="6231844"/>
            <a:ext cx="5377053" cy="186077"/>
          </a:xfrm>
          <a:prstGeom prst="rect">
            <a:avLst/>
          </a:prstGeom>
        </p:spPr>
        <p:txBody>
          <a:bodyPr wrap="square" lIns="0" tIns="0" rIns="0" bIns="0" rtlCol="0">
            <a:spAutoFit/>
          </a:bodyPr>
          <a:lstStyle/>
          <a:p>
            <a:pPr>
              <a:lnSpc>
                <a:spcPct val="93000"/>
              </a:lnSpc>
              <a:spcBef>
                <a:spcPts val="0"/>
              </a:spcBef>
            </a:pPr>
            <a:r>
              <a:rPr lang="fr-FR" sz="1300" b="0" dirty="0" smtClean="0">
                <a:latin typeface="+mn-lt"/>
                <a:cs typeface="Arial" pitchFamily="34" charset="0"/>
              </a:rPr>
              <a:t>Source : </a:t>
            </a:r>
            <a:r>
              <a:rPr lang="fr-FR" b="0" dirty="0">
                <a:latin typeface="+mn-lt"/>
                <a:cs typeface="Arial" pitchFamily="34" charset="0"/>
                <a:hlinkClick r:id="rId10"/>
              </a:rPr>
              <a:t>http://paidcontent.org/2012/07/31/pc50</a:t>
            </a:r>
            <a:r>
              <a:rPr lang="fr-FR" b="0" dirty="0" smtClean="0">
                <a:latin typeface="+mn-lt"/>
                <a:cs typeface="Arial" pitchFamily="34" charset="0"/>
                <a:hlinkClick r:id="rId10"/>
              </a:rPr>
              <a:t>/</a:t>
            </a:r>
            <a:r>
              <a:rPr lang="fr-FR" b="0" dirty="0" smtClean="0">
                <a:latin typeface="+mn-lt"/>
                <a:cs typeface="Arial" pitchFamily="34" charset="0"/>
              </a:rPr>
              <a:t> </a:t>
            </a:r>
            <a:endParaRPr lang="fr-FR" sz="1300" b="0" dirty="0" smtClean="0">
              <a:latin typeface="+mn-lt"/>
              <a:cs typeface="Arial" pitchFamily="34" charset="0"/>
            </a:endParaRPr>
          </a:p>
        </p:txBody>
      </p:sp>
    </p:spTree>
    <p:extLst>
      <p:ext uri="{BB962C8B-B14F-4D97-AF65-F5344CB8AC3E}">
        <p14:creationId xmlns:p14="http://schemas.microsoft.com/office/powerpoint/2010/main" val="143514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0" y="0"/>
          <a:ext cx="158221" cy="158750"/>
        </p:xfrm>
        <a:graphic>
          <a:graphicData uri="http://schemas.openxmlformats.org/presentationml/2006/ole">
            <mc:AlternateContent xmlns:mc="http://schemas.openxmlformats.org/markup-compatibility/2006">
              <mc:Choice xmlns:v="urn:schemas-microsoft-com:vml" Requires="v">
                <p:oleObj spid="_x0000_s228667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221"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Rectangle 40" hidden="1"/>
          <p:cNvSpPr/>
          <p:nvPr>
            <p:custDataLst>
              <p:tags r:id="rId2"/>
            </p:custDataLst>
          </p:nvPr>
        </p:nvSpPr>
        <p:spPr bwMode="auto">
          <a:xfrm>
            <a:off x="0" y="0"/>
            <a:ext cx="158221"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fr-FR" sz="1100" dirty="0">
              <a:solidFill>
                <a:schemeClr val="tx1"/>
              </a:solidFill>
              <a:cs typeface="Arial"/>
              <a:sym typeface="Arial"/>
            </a:endParaRPr>
          </a:p>
        </p:txBody>
      </p:sp>
      <p:pic>
        <p:nvPicPr>
          <p:cNvPr id="4301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139" y="1448459"/>
            <a:ext cx="953452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a:t>
            </a:r>
            <a:endParaRPr lang="fr-FR" altLang="fr-FR" sz="1600" b="1" i="1" dirty="0">
              <a:solidFill>
                <a:srgbClr val="0560E5"/>
              </a:solidFill>
              <a:latin typeface="Century Gothic" pitchFamily="34" charset="0"/>
            </a:endParaRPr>
          </a:p>
        </p:txBody>
      </p:sp>
      <p:sp>
        <p:nvSpPr>
          <p:cNvPr id="8" name="ZoneTexte 7"/>
          <p:cNvSpPr txBox="1"/>
          <p:nvPr/>
        </p:nvSpPr>
        <p:spPr>
          <a:xfrm>
            <a:off x="232173" y="6231844"/>
            <a:ext cx="5377053" cy="186077"/>
          </a:xfrm>
          <a:prstGeom prst="rect">
            <a:avLst/>
          </a:prstGeom>
        </p:spPr>
        <p:txBody>
          <a:bodyPr wrap="square" lIns="0" tIns="0" rIns="0" bIns="0" rtlCol="0">
            <a:spAutoFit/>
          </a:bodyPr>
          <a:lstStyle/>
          <a:p>
            <a:pPr>
              <a:lnSpc>
                <a:spcPct val="93000"/>
              </a:lnSpc>
              <a:spcBef>
                <a:spcPts val="0"/>
              </a:spcBef>
            </a:pPr>
            <a:r>
              <a:rPr lang="fr-FR" sz="1300" b="0" dirty="0" smtClean="0">
                <a:latin typeface="+mn-lt"/>
                <a:cs typeface="Arial" pitchFamily="34" charset="0"/>
              </a:rPr>
              <a:t>Source : ANRT, Enquête de collecte des indicateurs TIC 2012</a:t>
            </a:r>
          </a:p>
        </p:txBody>
      </p:sp>
      <p:sp>
        <p:nvSpPr>
          <p:cNvPr id="3" name="ZoneTexte 2"/>
          <p:cNvSpPr txBox="1"/>
          <p:nvPr/>
        </p:nvSpPr>
        <p:spPr>
          <a:xfrm>
            <a:off x="2321719" y="1195754"/>
            <a:ext cx="7389945" cy="257635"/>
          </a:xfrm>
          <a:prstGeom prst="rect">
            <a:avLst/>
          </a:prstGeom>
        </p:spPr>
        <p:txBody>
          <a:bodyPr wrap="square" lIns="0" tIns="0" rIns="0" bIns="0" rtlCol="0">
            <a:spAutoFit/>
          </a:bodyPr>
          <a:lstStyle/>
          <a:p>
            <a:pPr algn="ctr">
              <a:lnSpc>
                <a:spcPct val="93000"/>
              </a:lnSpc>
              <a:spcBef>
                <a:spcPts val="0"/>
              </a:spcBef>
            </a:pPr>
            <a:r>
              <a:rPr lang="fr-FR" sz="1800" dirty="0" smtClean="0">
                <a:latin typeface="+mn-lt"/>
                <a:cs typeface="Arial" pitchFamily="34" charset="0"/>
              </a:rPr>
              <a:t>Développement des usages d’Internet au Maroc</a:t>
            </a:r>
          </a:p>
        </p:txBody>
      </p:sp>
      <p:sp>
        <p:nvSpPr>
          <p:cNvPr id="7" name="Ellipse 6"/>
          <p:cNvSpPr/>
          <p:nvPr/>
        </p:nvSpPr>
        <p:spPr>
          <a:xfrm>
            <a:off x="247477" y="2250830"/>
            <a:ext cx="3086566" cy="323555"/>
          </a:xfrm>
          <a:prstGeom prst="ellipse">
            <a:avLst/>
          </a:prstGeom>
          <a:noFill/>
          <a:ln w="952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
        <p:nvSpPr>
          <p:cNvPr id="12" name="Ellipse 11"/>
          <p:cNvSpPr/>
          <p:nvPr/>
        </p:nvSpPr>
        <p:spPr>
          <a:xfrm>
            <a:off x="247477" y="2574385"/>
            <a:ext cx="3564868" cy="257907"/>
          </a:xfrm>
          <a:prstGeom prst="ellipse">
            <a:avLst/>
          </a:prstGeom>
          <a:noFill/>
          <a:ln w="952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
        <p:nvSpPr>
          <p:cNvPr id="13" name="Ellipse 12"/>
          <p:cNvSpPr/>
          <p:nvPr/>
        </p:nvSpPr>
        <p:spPr>
          <a:xfrm>
            <a:off x="163069" y="3686238"/>
            <a:ext cx="3086566" cy="323556"/>
          </a:xfrm>
          <a:prstGeom prst="ellipse">
            <a:avLst/>
          </a:prstGeom>
          <a:noFill/>
          <a:ln w="952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
        <p:nvSpPr>
          <p:cNvPr id="14" name="Ellipse 13"/>
          <p:cNvSpPr/>
          <p:nvPr/>
        </p:nvSpPr>
        <p:spPr>
          <a:xfrm>
            <a:off x="177139" y="4107767"/>
            <a:ext cx="3086566" cy="323556"/>
          </a:xfrm>
          <a:prstGeom prst="ellipse">
            <a:avLst/>
          </a:prstGeom>
          <a:noFill/>
          <a:ln w="9525"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fr-FR" sz="1300" b="0" dirty="0" smtClean="0">
              <a:solidFill>
                <a:schemeClr val="tx1"/>
              </a:solidFill>
              <a:cs typeface="Arial" pitchFamily="34" charset="0"/>
            </a:endParaRPr>
          </a:p>
        </p:txBody>
      </p:sp>
    </p:spTree>
    <p:extLst>
      <p:ext uri="{BB962C8B-B14F-4D97-AF65-F5344CB8AC3E}">
        <p14:creationId xmlns:p14="http://schemas.microsoft.com/office/powerpoint/2010/main" val="4196992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321719" y="465933"/>
            <a:ext cx="7099300" cy="4365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912813" eaLnBrk="0" hangingPunct="0">
              <a:spcBef>
                <a:spcPct val="20000"/>
              </a:spcBef>
              <a:buFont typeface="Wingdings" pitchFamily="2" charset="2"/>
              <a:buChar char="§"/>
              <a:defRPr sz="2400">
                <a:solidFill>
                  <a:srgbClr val="000099"/>
                </a:solidFill>
                <a:latin typeface="Book Antiqua" pitchFamily="18" charset="0"/>
              </a:defRPr>
            </a:lvl1pPr>
            <a:lvl2pPr marL="742950" indent="-285750" defTabSz="912813" eaLnBrk="0" hangingPunct="0">
              <a:spcBef>
                <a:spcPct val="20000"/>
              </a:spcBef>
              <a:buChar char="-"/>
              <a:defRPr sz="2800">
                <a:solidFill>
                  <a:schemeClr val="tx1"/>
                </a:solidFill>
                <a:latin typeface="Book Antiqua" pitchFamily="18" charset="0"/>
              </a:defRPr>
            </a:lvl2pPr>
            <a:lvl3pPr marL="1143000" indent="-228600" defTabSz="912813" eaLnBrk="0" hangingPunct="0">
              <a:spcBef>
                <a:spcPct val="20000"/>
              </a:spcBef>
              <a:buChar char="•"/>
              <a:defRPr sz="1600">
                <a:solidFill>
                  <a:schemeClr val="tx1"/>
                </a:solidFill>
                <a:latin typeface="Book Antiqua" pitchFamily="18" charset="0"/>
              </a:defRPr>
            </a:lvl3pPr>
            <a:lvl4pPr marL="1600200" indent="-228600" defTabSz="912813" eaLnBrk="0" hangingPunct="0">
              <a:spcBef>
                <a:spcPct val="20000"/>
              </a:spcBef>
              <a:buChar char="–"/>
              <a:defRPr sz="1400">
                <a:solidFill>
                  <a:schemeClr val="tx1"/>
                </a:solidFill>
                <a:latin typeface="Book Antiqua" pitchFamily="18" charset="0"/>
              </a:defRPr>
            </a:lvl4pPr>
            <a:lvl5pPr marL="2057400" indent="-228600" defTabSz="912813" eaLnBrk="0" hangingPunct="0">
              <a:spcBef>
                <a:spcPct val="20000"/>
              </a:spcBef>
              <a:buChar char="»"/>
              <a:defRPr sz="1200">
                <a:solidFill>
                  <a:schemeClr val="tx1"/>
                </a:solidFill>
                <a:latin typeface="Book Antiqua" pitchFamily="18" charset="0"/>
              </a:defRPr>
            </a:lvl5pPr>
            <a:lvl6pPr marL="2514600" indent="-228600" defTabSz="912813" eaLnBrk="0" fontAlgn="base" hangingPunct="0">
              <a:spcBef>
                <a:spcPct val="20000"/>
              </a:spcBef>
              <a:spcAft>
                <a:spcPct val="0"/>
              </a:spcAft>
              <a:buChar char="»"/>
              <a:defRPr sz="1200">
                <a:solidFill>
                  <a:schemeClr val="tx1"/>
                </a:solidFill>
                <a:latin typeface="Book Antiqua" pitchFamily="18" charset="0"/>
              </a:defRPr>
            </a:lvl6pPr>
            <a:lvl7pPr marL="2971800" indent="-228600" defTabSz="912813" eaLnBrk="0" fontAlgn="base" hangingPunct="0">
              <a:spcBef>
                <a:spcPct val="20000"/>
              </a:spcBef>
              <a:spcAft>
                <a:spcPct val="0"/>
              </a:spcAft>
              <a:buChar char="»"/>
              <a:defRPr sz="1200">
                <a:solidFill>
                  <a:schemeClr val="tx1"/>
                </a:solidFill>
                <a:latin typeface="Book Antiqua" pitchFamily="18" charset="0"/>
              </a:defRPr>
            </a:lvl7pPr>
            <a:lvl8pPr marL="3429000" indent="-228600" defTabSz="912813" eaLnBrk="0" fontAlgn="base" hangingPunct="0">
              <a:spcBef>
                <a:spcPct val="20000"/>
              </a:spcBef>
              <a:spcAft>
                <a:spcPct val="0"/>
              </a:spcAft>
              <a:buChar char="»"/>
              <a:defRPr sz="1200">
                <a:solidFill>
                  <a:schemeClr val="tx1"/>
                </a:solidFill>
                <a:latin typeface="Book Antiqua" pitchFamily="18" charset="0"/>
              </a:defRPr>
            </a:lvl8pPr>
            <a:lvl9pPr marL="3886200" indent="-228600" defTabSz="912813" eaLnBrk="0" fontAlgn="base" hangingPunct="0">
              <a:spcBef>
                <a:spcPct val="20000"/>
              </a:spcBef>
              <a:spcAft>
                <a:spcPct val="0"/>
              </a:spcAft>
              <a:buChar char="»"/>
              <a:defRPr sz="1200">
                <a:solidFill>
                  <a:schemeClr val="tx1"/>
                </a:solidFill>
                <a:latin typeface="Book Antiqua" pitchFamily="18" charset="0"/>
              </a:defRPr>
            </a:lvl9pPr>
          </a:lstStyle>
          <a:p>
            <a:pPr algn="ctr" eaLnBrk="1" hangingPunct="1">
              <a:spcBef>
                <a:spcPct val="50000"/>
              </a:spcBef>
              <a:buFontTx/>
              <a:buNone/>
            </a:pPr>
            <a:r>
              <a:rPr lang="fr-FR" altLang="fr-FR" sz="2200" b="1" i="1" dirty="0" smtClean="0">
                <a:solidFill>
                  <a:srgbClr val="0560E5"/>
                </a:solidFill>
                <a:latin typeface="Century Gothic" pitchFamily="34" charset="0"/>
              </a:rPr>
              <a:t>Contenu numérique et infrastructure</a:t>
            </a:r>
            <a:endParaRPr lang="fr-FR" altLang="fr-FR" sz="1600" b="1" i="1" dirty="0">
              <a:solidFill>
                <a:srgbClr val="0560E5"/>
              </a:solidFill>
              <a:latin typeface="Century Gothic" pitchFamily="34" charset="0"/>
            </a:endParaRPr>
          </a:p>
        </p:txBody>
      </p:sp>
      <p:sp>
        <p:nvSpPr>
          <p:cNvPr id="6" name="Rectangle 4"/>
          <p:cNvSpPr>
            <a:spLocks noChangeArrowheads="1"/>
          </p:cNvSpPr>
          <p:nvPr/>
        </p:nvSpPr>
        <p:spPr bwMode="auto">
          <a:xfrm>
            <a:off x="232173" y="1208315"/>
            <a:ext cx="9188846" cy="4770537"/>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 contenu numérique constitue un volet de plus en plus important des économies et s’impose comme </a:t>
            </a:r>
            <a:r>
              <a:rPr lang="fr-FR" sz="1600" kern="0" dirty="0" smtClean="0">
                <a:solidFill>
                  <a:srgbClr val="FF0000"/>
                </a:solidFill>
                <a:latin typeface="Century Gothic" pitchFamily="34" charset="0"/>
                <a:ea typeface="굴림" pitchFamily="34" charset="-127"/>
              </a:rPr>
              <a:t>l’infrastructure créative de base dans les économies fondées sur les connaissances</a:t>
            </a:r>
          </a:p>
          <a:p>
            <a:pPr marL="285750" indent="-285750" algn="just">
              <a:buFont typeface="Wingdings" panose="05000000000000000000" pitchFamily="2" charset="2"/>
              <a:buChar char="ü"/>
              <a:defRPr/>
            </a:pPr>
            <a:endParaRPr lang="fr-FR" sz="1600" kern="0" dirty="0" smtClean="0">
              <a:solidFill>
                <a:srgbClr val="FF0000"/>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 contenu numérique donne un </a:t>
            </a:r>
            <a:r>
              <a:rPr lang="fr-FR" sz="1600" kern="0" dirty="0" smtClean="0">
                <a:solidFill>
                  <a:srgbClr val="FF0000"/>
                </a:solidFill>
                <a:latin typeface="Century Gothic" pitchFamily="34" charset="0"/>
                <a:ea typeface="굴림" pitchFamily="34" charset="-127"/>
              </a:rPr>
              <a:t>nouvel élan à l'économie numérique</a:t>
            </a:r>
            <a:r>
              <a:rPr lang="fr-FR" sz="1600" kern="0" dirty="0" smtClean="0">
                <a:solidFill>
                  <a:srgbClr val="000099"/>
                </a:solidFill>
                <a:latin typeface="Century Gothic" pitchFamily="34" charset="0"/>
                <a:ea typeface="굴림" pitchFamily="34" charset="-127"/>
              </a:rPr>
              <a:t>, en : </a:t>
            </a:r>
          </a:p>
          <a:p>
            <a:pPr marL="285750" indent="-285750" algn="just">
              <a:buFont typeface="Wingdings" panose="05000000000000000000" pitchFamily="2" charset="2"/>
              <a:buChar char="ü"/>
              <a:defRPr/>
            </a:pPr>
            <a:endParaRPr lang="fr-FR" sz="1600" kern="0" dirty="0" smtClean="0">
              <a:solidFill>
                <a:srgbClr val="000099"/>
              </a:solidFill>
              <a:latin typeface="Century Gothic" pitchFamily="34" charset="0"/>
              <a:ea typeface="굴림" pitchFamily="34" charset="-127"/>
            </a:endParaRPr>
          </a:p>
          <a:p>
            <a:pPr marL="1200150" lvl="2"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encourageant l'</a:t>
            </a:r>
            <a:r>
              <a:rPr lang="fr-FR" sz="1600" kern="0" dirty="0" smtClean="0">
                <a:solidFill>
                  <a:srgbClr val="FF0000"/>
                </a:solidFill>
                <a:latin typeface="Century Gothic" pitchFamily="34" charset="0"/>
                <a:ea typeface="굴림" pitchFamily="34" charset="-127"/>
              </a:rPr>
              <a:t>innovation</a:t>
            </a:r>
            <a:r>
              <a:rPr lang="fr-FR" sz="1600" kern="0" dirty="0" smtClean="0">
                <a:solidFill>
                  <a:srgbClr val="000099"/>
                </a:solidFill>
                <a:latin typeface="Century Gothic" pitchFamily="34" charset="0"/>
                <a:ea typeface="굴림" pitchFamily="34" charset="-127"/>
              </a:rPr>
              <a:t>, </a:t>
            </a:r>
          </a:p>
          <a:p>
            <a:pPr marL="1200150" lvl="2"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en rehaussant le niveau des </a:t>
            </a:r>
            <a:r>
              <a:rPr lang="fr-FR" sz="1600" kern="0" dirty="0" smtClean="0">
                <a:solidFill>
                  <a:srgbClr val="FF0000"/>
                </a:solidFill>
                <a:latin typeface="Century Gothic" pitchFamily="34" charset="0"/>
                <a:ea typeface="굴림" pitchFamily="34" charset="-127"/>
              </a:rPr>
              <a:t>compétences</a:t>
            </a:r>
            <a:r>
              <a:rPr lang="fr-FR" sz="1600" kern="0" dirty="0" smtClean="0">
                <a:solidFill>
                  <a:srgbClr val="000099"/>
                </a:solidFill>
                <a:latin typeface="Century Gothic" pitchFamily="34" charset="0"/>
                <a:ea typeface="굴림" pitchFamily="34" charset="-127"/>
              </a:rPr>
              <a:t>, </a:t>
            </a:r>
          </a:p>
          <a:p>
            <a:pPr marL="1200150" lvl="2"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en suscitant des </a:t>
            </a:r>
            <a:r>
              <a:rPr lang="fr-FR" sz="1600" kern="0" dirty="0" smtClean="0">
                <a:solidFill>
                  <a:srgbClr val="FF0000"/>
                </a:solidFill>
                <a:latin typeface="Century Gothic" pitchFamily="34" charset="0"/>
                <a:ea typeface="굴림" pitchFamily="34" charset="-127"/>
              </a:rPr>
              <a:t>changements dynamiques dans les industries existantes</a:t>
            </a:r>
            <a:r>
              <a:rPr lang="fr-FR" sz="1600" kern="0" dirty="0" smtClean="0">
                <a:solidFill>
                  <a:srgbClr val="000099"/>
                </a:solidFill>
                <a:latin typeface="Century Gothic" pitchFamily="34" charset="0"/>
                <a:ea typeface="굴림" pitchFamily="34" charset="-127"/>
              </a:rPr>
              <a:t>, </a:t>
            </a:r>
          </a:p>
          <a:p>
            <a:pPr marL="1200150" lvl="2"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en ouvrant de nouveaux marchés et en remodelant ceux existants,  </a:t>
            </a:r>
          </a:p>
          <a:p>
            <a:pPr marL="1200150" lvl="2" indent="-285750" algn="just">
              <a:buFont typeface="Wingdings" panose="05000000000000000000" pitchFamily="2" charset="2"/>
              <a:buChar char="ü"/>
              <a:defRPr/>
            </a:pPr>
            <a:r>
              <a:rPr lang="fr-FR" sz="1600" kern="0" dirty="0" smtClean="0">
                <a:solidFill>
                  <a:srgbClr val="FF0000"/>
                </a:solidFill>
                <a:latin typeface="Century Gothic" pitchFamily="34" charset="0"/>
                <a:ea typeface="굴림" pitchFamily="34" charset="-127"/>
              </a:rPr>
              <a:t>en prenant le relais des infrastructures qui ont permis un large accès aux réseaux</a:t>
            </a:r>
          </a:p>
          <a:p>
            <a:pPr marL="285750" indent="-285750" algn="just">
              <a:buFont typeface="Wingdings" panose="05000000000000000000" pitchFamily="2" charset="2"/>
              <a:buChar char="ü"/>
              <a:defRPr/>
            </a:pPr>
            <a:endParaRPr lang="fr-FR" sz="1600" kern="0" dirty="0" smtClean="0">
              <a:solidFill>
                <a:srgbClr val="FF0000"/>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Si l'existence de réseaux à haut débit contribue au développement du contenu numérique, </a:t>
            </a:r>
            <a:r>
              <a:rPr lang="fr-FR" sz="1600" kern="0" dirty="0" smtClean="0">
                <a:solidFill>
                  <a:srgbClr val="FF0000"/>
                </a:solidFill>
                <a:latin typeface="Century Gothic" pitchFamily="34" charset="0"/>
                <a:ea typeface="굴림" pitchFamily="34" charset="-127"/>
              </a:rPr>
              <a:t>les applications et services de contenu haut débit devraient stimuler l'adoption et l'utilisation efficace des TIC et, partant, le développement du haut débit</a:t>
            </a:r>
          </a:p>
          <a:p>
            <a:pPr marL="285750" indent="-285750" algn="just">
              <a:buFont typeface="Wingdings" panose="05000000000000000000" pitchFamily="2" charset="2"/>
              <a:buChar char="ü"/>
              <a:defRPr/>
            </a:pPr>
            <a:endParaRPr lang="fr-FR" sz="1600" kern="0" dirty="0" smtClean="0">
              <a:solidFill>
                <a:srgbClr val="000099"/>
              </a:solidFill>
              <a:latin typeface="Century Gothic" pitchFamily="34" charset="0"/>
              <a:ea typeface="굴림" pitchFamily="34" charset="-127"/>
            </a:endParaRPr>
          </a:p>
          <a:p>
            <a:pPr marL="285750" indent="-285750" algn="just">
              <a:buFont typeface="Wingdings" panose="05000000000000000000" pitchFamily="2" charset="2"/>
              <a:buChar char="ü"/>
              <a:defRPr/>
            </a:pPr>
            <a:r>
              <a:rPr lang="fr-FR" sz="1600" kern="0" dirty="0" smtClean="0">
                <a:solidFill>
                  <a:srgbClr val="000099"/>
                </a:solidFill>
                <a:latin typeface="Century Gothic" pitchFamily="34" charset="0"/>
                <a:ea typeface="굴림" pitchFamily="34" charset="-127"/>
              </a:rPr>
              <a:t>Le contenu numérique est également le </a:t>
            </a:r>
            <a:r>
              <a:rPr lang="fr-FR" sz="1600" kern="0" dirty="0" smtClean="0">
                <a:solidFill>
                  <a:srgbClr val="FF0000"/>
                </a:solidFill>
                <a:latin typeface="Century Gothic" pitchFamily="34" charset="0"/>
                <a:ea typeface="굴림" pitchFamily="34" charset="-127"/>
              </a:rPr>
              <a:t>moteur de la croissance rapide du marché du matériel de TIC (smartphones, tablettes, PC, etc.)</a:t>
            </a:r>
            <a:endParaRPr lang="fr-FR" sz="1600" kern="0" dirty="0" smtClean="0">
              <a:solidFill>
                <a:srgbClr val="FF0000"/>
              </a:solidFill>
              <a:latin typeface="Century Gothic" pitchFamily="34" charset="0"/>
              <a:ea typeface="굴림" pitchFamily="34" charset="-127"/>
            </a:endParaRPr>
          </a:p>
        </p:txBody>
      </p:sp>
      <p:sp>
        <p:nvSpPr>
          <p:cNvPr id="21509"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
        <p:nvSpPr>
          <p:cNvPr id="21511" name="Rectangle 6"/>
          <p:cNvSpPr>
            <a:spLocks noChangeArrowheads="1"/>
          </p:cNvSpPr>
          <p:nvPr/>
        </p:nvSpPr>
        <p:spPr bwMode="auto">
          <a:xfrm>
            <a:off x="0" y="28157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itchFamily="2" charset="2"/>
              <a:buChar char="§"/>
              <a:defRPr sz="2400">
                <a:solidFill>
                  <a:srgbClr val="000099"/>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1600">
                <a:solidFill>
                  <a:schemeClr val="tx1"/>
                </a:solidFill>
                <a:latin typeface="Book Antiqua" pitchFamily="18" charset="0"/>
              </a:defRPr>
            </a:lvl3pPr>
            <a:lvl4pPr marL="1600200" indent="-228600" eaLnBrk="0" hangingPunct="0">
              <a:spcBef>
                <a:spcPct val="20000"/>
              </a:spcBef>
              <a:buChar char="–"/>
              <a:defRPr sz="1400">
                <a:solidFill>
                  <a:schemeClr val="tx1"/>
                </a:solidFill>
                <a:latin typeface="Book Antiqua" pitchFamily="18" charset="0"/>
              </a:defRPr>
            </a:lvl4pPr>
            <a:lvl5pPr marL="2057400" indent="-228600" eaLnBrk="0" hangingPunct="0">
              <a:spcBef>
                <a:spcPct val="20000"/>
              </a:spcBef>
              <a:buChar char="»"/>
              <a:defRPr sz="1200">
                <a:solidFill>
                  <a:schemeClr val="tx1"/>
                </a:solidFill>
                <a:latin typeface="Book Antiqua" pitchFamily="18" charset="0"/>
              </a:defRPr>
            </a:lvl5pPr>
            <a:lvl6pPr marL="2514600" indent="-228600" eaLnBrk="0" fontAlgn="base" hangingPunct="0">
              <a:spcBef>
                <a:spcPct val="20000"/>
              </a:spcBef>
              <a:spcAft>
                <a:spcPct val="0"/>
              </a:spcAft>
              <a:buChar char="»"/>
              <a:defRPr sz="1200">
                <a:solidFill>
                  <a:schemeClr val="tx1"/>
                </a:solidFill>
                <a:latin typeface="Book Antiqua" pitchFamily="18" charset="0"/>
              </a:defRPr>
            </a:lvl6pPr>
            <a:lvl7pPr marL="2971800" indent="-228600" eaLnBrk="0" fontAlgn="base" hangingPunct="0">
              <a:spcBef>
                <a:spcPct val="20000"/>
              </a:spcBef>
              <a:spcAft>
                <a:spcPct val="0"/>
              </a:spcAft>
              <a:buChar char="»"/>
              <a:defRPr sz="1200">
                <a:solidFill>
                  <a:schemeClr val="tx1"/>
                </a:solidFill>
                <a:latin typeface="Book Antiqua" pitchFamily="18" charset="0"/>
              </a:defRPr>
            </a:lvl7pPr>
            <a:lvl8pPr marL="3429000" indent="-228600" eaLnBrk="0" fontAlgn="base" hangingPunct="0">
              <a:spcBef>
                <a:spcPct val="20000"/>
              </a:spcBef>
              <a:spcAft>
                <a:spcPct val="0"/>
              </a:spcAft>
              <a:buChar char="»"/>
              <a:defRPr sz="1200">
                <a:solidFill>
                  <a:schemeClr val="tx1"/>
                </a:solidFill>
                <a:latin typeface="Book Antiqua" pitchFamily="18" charset="0"/>
              </a:defRPr>
            </a:lvl8pPr>
            <a:lvl9pPr marL="3886200" indent="-228600" eaLnBrk="0" fontAlgn="base" hangingPunct="0">
              <a:spcBef>
                <a:spcPct val="20000"/>
              </a:spcBef>
              <a:spcAft>
                <a:spcPct val="0"/>
              </a:spcAft>
              <a:buChar char="»"/>
              <a:defRPr sz="1200">
                <a:solidFill>
                  <a:schemeClr val="tx1"/>
                </a:solidFill>
                <a:latin typeface="Book Antiqua" pitchFamily="18" charset="0"/>
              </a:defRPr>
            </a:lvl9pPr>
          </a:lstStyle>
          <a:p>
            <a:pPr eaLnBrk="1" hangingPunct="1">
              <a:spcBef>
                <a:spcPct val="0"/>
              </a:spcBef>
              <a:buFontTx/>
              <a:buNone/>
            </a:pPr>
            <a:endParaRPr lang="fr-FR" altLang="fr-FR" sz="1800" dirty="0">
              <a:solidFill>
                <a:schemeClr val="tx1"/>
              </a:solidFill>
            </a:endParaRPr>
          </a:p>
        </p:txBody>
      </p:sp>
    </p:spTree>
    <p:extLst>
      <p:ext uri="{BB962C8B-B14F-4D97-AF65-F5344CB8AC3E}">
        <p14:creationId xmlns:p14="http://schemas.microsoft.com/office/powerpoint/2010/main" val="249910123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3&quot;&gt;&lt;elem m_fUsage=&quot;1.72900000000000010000E+000&quot;&gt;&lt;m_ppcolschidx val=&quot;0&quot;/&gt;&lt;m_rgb r=&quot;e8&quot; g=&quot;e8&quot; b=&quot;e8&quot;/&gt;&lt;/elem&gt;&lt;elem m_fUsage=&quot;1.71000000000000000000E+000&quot;&gt;&lt;m_ppcolschidx val=&quot;0&quot;/&gt;&lt;m_rgb r=&quot;7f&quot; g=&quot;7f&quot; b=&quot;7f&quot;/&gt;&lt;/elem&gt;&lt;elem m_fUsage=&quot;1.24659000000000010000E+000&quot;&gt;&lt;m_ppcolschidx val=&quot;0&quot;/&gt;&lt;m_rgb r=&quot;ff&quot; g=&quot;0&quot; b=&quot;0&quot;/&gt;&lt;/elem&gt;&lt;/m_vecMRU&gt;&lt;/m_mruColor&gt;&lt;m_mapectfillschemeMRU&gt;&lt;key val=&quot;0&quot;/&gt;&lt;elem&gt;&lt;m_nPartnerID val=&quot;610&quot;/&gt;&lt;m_nIndex val=&quot;3&quot;/&gt;&lt;/elem&gt;&lt;key val=&quot;3&quot;/&gt;&lt;elem&gt;&lt;m_nPartnerID val=&quot;610&quot;/&gt;&lt;m_nIndex val=&quot;4&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528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DFefyNxZ026PVGEicmGm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j_TqU5CmW0C1jjEqyg409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aCEF34ZWL027VPwFq1gSm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bhLvFbjQEmri2S1rfA4l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5GYAQMMiESHQP1yLnMYG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JQTr_lj110Sbu59EsyeWN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amtbstNpUWyLNcr0RGW9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tHUDGTE8kex60.W9CQbn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jXcnj8fvECGZUOGlQYxz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OMoes87OEKPSKzm8byq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YSRHn3.N80OKrI1dxTO3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_OvSSVT0kaRynVK3IeLO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3vIPAX_I8ECfxSuOx_Yy_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dfUomZFEmCQGWf816cz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YFQemie1UCJvkjpgAKB0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AovAJJhrEmJbkkcA5o_j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wwHm5GYskCwIDZuhRztJ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qKxuXtorTE6gQMo9OsDP5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s9q5Rflk702QUfIm5fEXZ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3S3tIV1Up06GKhhun9lNZ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DqueeU4rDUSm.uWXUN3t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EqwRNy81k6K6onvPeb9w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Gr2bu6J9eUWVLMLlds1EH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AoVQEMK7s0e9xh3oSKT0E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4.EXXUQ5hUKNxwFEmH1Ol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8EWJIa88EKnF7dwfKsvO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62Q.Ove_zU6C7YmiiGS8.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7.HPSfWXESKtAHTIIhqk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cdCGx4PvEyEU.JLuciaJ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6zW3u5w4UaZhAcIRM.nR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j0BRr3PF0EWNF6rfs26Ai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J5.JnUuIka3Q.3wYdfUE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3zSEv_N20.oAydipPoMO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pNIk_AL1xkKDsoAxe.bMG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8Rqvff8KRESIadsaaHxyR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26q7VMgSLkqJ41EWiQNm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KUV65792kyzkh1oftLye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e1DffiAOE6A_.kSq.NyL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vEvVf7D5U.qrHlhwm.hE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ODJO1DtKUW4owuS8kdKv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gz3AnSLPZEq_X2_kRDmwe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XvgS5mgklUCuYxmuc6CCO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Z9T_Tw1JZ0ub00Ndvm7c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R_luOPGX0WUu7ICk_1I9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psWSovgdUSBIRWF549NF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BL6_KlpTkqMee38tBttd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WXP.WAlCfE6i4KLAcOrDo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UL_95dSoXU6itcWm67pKW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sbXMxGW7UaO_llgKo3QN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AMuLpsIrgE.FWzNpu3ran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vM5TPxDL9UOLvx_ysAC5u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NBL6_KlpTkqMee38tBttd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Jrw8N4Nk8k.pL2OqRQgh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KUacaAoxE62MXKp1eYr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6sJQhMWk0uFJWtA4Hmf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6qdOaLJ2kqrDebBiX78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FZ__2EyFEevDhed5jEu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fuA_5NHGUO3hbM_EzGi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0CiScd5k_0G_W0agN1kSR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xfODF7sIU6_NGzyOf3P9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hNRB5REEGKcd1W67b8G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hanL3VJd02OMN4XpBEh3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DCf4lEQh0KF9Y58_gfd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rjSl9ingUqA7Xi7ufJ8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_f3GB0rjRk63oncnHoX0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hEbdvqMHESeG55zdeK.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48GAecFr6U6UJZPf1AEQh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xyG7fHq.kqUttQ4OckX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OWc91kmSEKUuf6QRyS30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_T6BmiA8UuSlWi23hLBB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3WA9magjEqMzq4zWZY03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S_hNlaREWs597tQigo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IcQZmAOBkCm1Xy5DVttJ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dk0U5zH80O59nQb1RsX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zoeck6qHUGj97I8qRp76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vWVic8YUk6e0TDvj2uf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JLDLl0tykiDgfzjMtShg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oupEL.hRCkWFRtn7gKLp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Kd5fsEHhE6y5vLdtt9F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F1bJSowskGgWt5Nqj6pn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r2neVds10edqfDPieQ8M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LOydTSoaUa0LlzJDjWUv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_k9foDMEGVDDepE1QW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470nLk2EUKmgWvnrJaIz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t3e5WVqfEGG05YPMtsKd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GYrrnivi0Ka197QA7_s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6K_Tj64k2kehqZo8GuF01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sCmYF0JF02Fqvs2pJkq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ib9hlAsF0qs8rQEgG4T5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hv4TM5._06vsjbttrx.P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CppFFIJk0S2bXePrmy5Y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RVmSbXc7UeP.WjxGmXOF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d2aJCuigU.pJ65SasiY9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juwg_8ATUWjd3_L_hr.W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hc7xb7mxRUGULPkBHvva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kMNLnll.20.axw.Cfd1Qi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IcQZmAOBkCm1Xy5DVttJ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sbXMxGW7UaO_llgKo3QN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AMuLpsIrgE.FWzNpu3ra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XpEfxe4CqkimuGkwxIyu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M5TPxDL9UOLvx_ysAC5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eX0e2EULUiAy0Ha0gnOV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hUvBIEzxUC0JiOhwQFCs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pONrO114IkSz797ZJEBv5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8GzjfsHip0GFFLozm4fRq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_I4jq_G3xECkwGPLQYLF_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88v2S8DPESxm_WJ5U2lG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_hqCnzA1UekM8wuYi67n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nasA5z1ukSKgFZuFGsAZ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WriJ9SaUUWkpuZw8j0jR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6Kr.EOF4GEmYmQv7BLYrp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VcAifc5ckWY6kQwtrJu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PsmJY0q5kK7uBscKUtDR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6akhyINsEKG0gjz3iPQs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LDob4y5JE2eQ.ifn031g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B7NpTznTE.guARrrRdCl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8K0PiIC5kyBbsR578CwW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S5m5Z38iUGO7rLcCSFgn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CL2nEbd5nE2noKSa8fLT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4hoRfOjBkeGM6R.Xt1Gf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jvCkOvQSiUu9VPihtqlV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a8oIbqAl0OHhipw9XnTS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sQmgv.oRA0e5iU89dUlB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KQF4BzYFkWPG4xn9xit2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S7_kzR47Xk6dGniVr3tpG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pwQIO.qe060sV9me8wOA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1lOFGHdIEiExPfXkmpcm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n2wldwuaUGvfLc0u5eg3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9doHlGwIUCOwzv4Gjiep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zdfwUrDkkm1YddGTt8sb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o8Lyz8zkEWzccXCTbOhY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GhE7CyoNkS2zkqjeRZ6D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5JtTO6Bd0qcpyrM_1ozr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7K6hDcez0ueYx.mkENbdA"/>
</p:tagLst>
</file>

<file path=ppt/theme/theme1.xml><?xml version="1.0" encoding="utf-8"?>
<a:theme xmlns:a="http://schemas.openxmlformats.org/drawingml/2006/main" name="A4rb_Business+Photo">
  <a:themeElements>
    <a:clrScheme name="RBcolorBUSINESS">
      <a:dk1>
        <a:srgbClr val="000000"/>
      </a:dk1>
      <a:lt1>
        <a:srgbClr val="FFFFFF"/>
      </a:lt1>
      <a:dk2>
        <a:srgbClr val="000000"/>
      </a:dk2>
      <a:lt2>
        <a:srgbClr val="256885"/>
      </a:lt2>
      <a:accent1>
        <a:srgbClr val="FFFFFF"/>
      </a:accent1>
      <a:accent2>
        <a:srgbClr val="B2D2DE"/>
      </a:accent2>
      <a:accent3>
        <a:srgbClr val="256885"/>
      </a:accent3>
      <a:accent4>
        <a:srgbClr val="6CAAC0"/>
      </a:accent4>
      <a:accent5>
        <a:srgbClr val="B2D2DE"/>
      </a:accent5>
      <a:accent6>
        <a:srgbClr val="6CAAC0"/>
      </a:accent6>
      <a:hlink>
        <a:srgbClr val="256885"/>
      </a:hlink>
      <a:folHlink>
        <a:srgbClr val="6CAAC0"/>
      </a:folHlink>
    </a:clrScheme>
    <a:fontScheme name="RB-standard_2008-0227">
      <a:majorFont>
        <a:latin typeface="Arial"/>
        <a:ea typeface=""/>
        <a:cs typeface=""/>
        <a:font script="Grek" typeface="Arial"/>
        <a:font script="Cyrl" typeface="Arial"/>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Times New Roman"/>
        <a:font script="Cyrl" typeface="Times New Roman"/>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3"/>
          </a:solidFill>
        </a:ln>
        <a:effectLst/>
      </a:spPr>
      <a:bodyPr lIns="72000" tIns="0" rIns="72000" bIns="0" rtlCol="0" anchor="ctr"/>
      <a:lstStyle>
        <a:defPPr>
          <a:lnSpc>
            <a:spcPct val="93000"/>
          </a:lnSpc>
          <a:spcBef>
            <a:spcPts val="300"/>
          </a:spcBef>
          <a:defRPr sz="1300" b="0" dirty="0" smtClean="0">
            <a:solidFill>
              <a:schemeClr val="tx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nSpc>
            <a:spcPct val="93000"/>
          </a:lnSpc>
          <a:spcBef>
            <a:spcPts val="0"/>
          </a:spcBef>
          <a:defRPr sz="1300" b="0" dirty="0" smtClean="0">
            <a:latin typeface="+mn-lt"/>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30115</TotalTime>
  <Words>2078</Words>
  <Application>Microsoft Office PowerPoint</Application>
  <PresentationFormat>Format A4 (210 x 297 mm)</PresentationFormat>
  <Paragraphs>321</Paragraphs>
  <Slides>19</Slides>
  <Notes>17</Notes>
  <HiddenSlides>1</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19</vt:i4>
      </vt:variant>
    </vt:vector>
  </HeadingPairs>
  <TitlesOfParts>
    <vt:vector size="22" baseType="lpstr">
      <vt:lpstr>A4rb_Business+Photo</vt:lpstr>
      <vt:lpstr>think-cell Slide</vt:lpstr>
      <vt:lpstr>Chart</vt:lpstr>
      <vt:lpstr>Infrastructure et contenu haut débit </vt:lpstr>
      <vt:lpstr>Présentation PowerPoint</vt:lpstr>
      <vt:lpstr>Présentation PowerPoint</vt:lpstr>
      <vt:lpstr>Présentation PowerPoint</vt:lpstr>
      <vt:lpstr>Présentation PowerPoint</vt:lpstr>
      <vt:lpstr>Le marché des différents services Internet est en pleine expansion, atteignant une croissance annuelle de 30% pour certains  services</vt:lpstr>
      <vt:lpstr>Top 10 digital content companies 2012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Roland Berger Strategy Consultants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sur l'usage des Technologies de l'Information et de Communication au Maroc</dc:title>
  <dc:creator>Jennifer Margottin</dc:creator>
  <cp:lastModifiedBy>EL MOUSTAFID Said</cp:lastModifiedBy>
  <cp:revision>1526</cp:revision>
  <cp:lastPrinted>2013-11-07T16:59:20Z</cp:lastPrinted>
  <dcterms:created xsi:type="dcterms:W3CDTF">2012-08-28T07:34:48Z</dcterms:created>
  <dcterms:modified xsi:type="dcterms:W3CDTF">2014-03-04T10:57:43Z</dcterms:modified>
  <cp:category>RB Template</cp:category>
  <cp:contentStatus>20120201</cp:contentStatus>
</cp:coreProperties>
</file>