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378" r:id="rId2"/>
    <p:sldId id="379" r:id="rId3"/>
    <p:sldId id="453" r:id="rId4"/>
    <p:sldId id="425" r:id="rId5"/>
    <p:sldId id="382" r:id="rId6"/>
    <p:sldId id="428" r:id="rId7"/>
    <p:sldId id="481" r:id="rId8"/>
    <p:sldId id="482" r:id="rId9"/>
    <p:sldId id="486" r:id="rId10"/>
    <p:sldId id="475" r:id="rId11"/>
    <p:sldId id="483" r:id="rId12"/>
    <p:sldId id="484" r:id="rId13"/>
    <p:sldId id="505" r:id="rId14"/>
    <p:sldId id="446" r:id="rId15"/>
    <p:sldId id="488" r:id="rId16"/>
    <p:sldId id="375" r:id="rId17"/>
    <p:sldId id="499" r:id="rId18"/>
    <p:sldId id="506" r:id="rId19"/>
    <p:sldId id="477" r:id="rId20"/>
    <p:sldId id="500" r:id="rId21"/>
    <p:sldId id="508" r:id="rId22"/>
    <p:sldId id="504" r:id="rId23"/>
    <p:sldId id="502" r:id="rId24"/>
    <p:sldId id="478" r:id="rId25"/>
    <p:sldId id="377" r:id="rId26"/>
    <p:sldId id="318" r:id="rId2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26" userDrawn="1">
          <p15:clr>
            <a:srgbClr val="A4A3A4"/>
          </p15:clr>
        </p15:guide>
        <p15:guide id="2" pos="283" userDrawn="1">
          <p15:clr>
            <a:srgbClr val="A4A3A4"/>
          </p15:clr>
        </p15:guide>
        <p15:guide id="3" pos="5409" userDrawn="1">
          <p15:clr>
            <a:srgbClr val="A4A3A4"/>
          </p15:clr>
        </p15:guide>
        <p15:guide id="4" pos="49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F71"/>
    <a:srgbClr val="FFFFFF"/>
    <a:srgbClr val="D47B21"/>
    <a:srgbClr val="E57418"/>
    <a:srgbClr val="434E80"/>
    <a:srgbClr val="838E99"/>
    <a:srgbClr val="A6A8AC"/>
    <a:srgbClr val="E6E8EB"/>
    <a:srgbClr val="C0C0C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5" autoAdjust="0"/>
    <p:restoredTop sz="99476" autoAdjust="0"/>
  </p:normalViewPr>
  <p:slideViewPr>
    <p:cSldViewPr snapToGrid="0" snapToObjects="1">
      <p:cViewPr>
        <p:scale>
          <a:sx n="99" d="100"/>
          <a:sy n="99" d="100"/>
        </p:scale>
        <p:origin x="-1496" y="-48"/>
      </p:cViewPr>
      <p:guideLst>
        <p:guide orient="horz" pos="1378"/>
        <p:guide orient="horz" pos="1602"/>
        <p:guide pos="4992"/>
        <p:guide pos="2812"/>
        <p:guide pos="3066"/>
        <p:guide pos="283"/>
        <p:guide pos="5340"/>
        <p:guide pos="2165"/>
      </p:guideLst>
    </p:cSldViewPr>
  </p:slideViewPr>
  <p:notesTextViewPr>
    <p:cViewPr>
      <p:scale>
        <a:sx n="75" d="100"/>
        <a:sy n="75" d="100"/>
      </p:scale>
      <p:origin x="0" y="0"/>
    </p:cViewPr>
  </p:notesTextViewPr>
  <p:sorterViewPr>
    <p:cViewPr>
      <p:scale>
        <a:sx n="100" d="100"/>
        <a:sy n="100" d="100"/>
      </p:scale>
      <p:origin x="0" y="248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0BC81A5-95DB-498C-A74B-9D6C01AC83E6}" type="datetimeFigureOut">
              <a:rPr lang="en-GB" smtClean="0"/>
              <a:t>03/03/2014</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2888B18-210B-4FE1-B113-89C52F975B4F}" type="slidenum">
              <a:rPr lang="en-GB" smtClean="0"/>
              <a:t>‹#›</a:t>
            </a:fld>
            <a:endParaRPr lang="en-GB"/>
          </a:p>
        </p:txBody>
      </p:sp>
    </p:spTree>
    <p:extLst>
      <p:ext uri="{BB962C8B-B14F-4D97-AF65-F5344CB8AC3E}">
        <p14:creationId xmlns:p14="http://schemas.microsoft.com/office/powerpoint/2010/main" val="4216945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A322023-5B4C-7744-954E-31CEB6FFAF19}" type="datetimeFigureOut">
              <a:rPr lang="en-US" smtClean="0"/>
              <a:t>03/03/2014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50D5613-8F55-1347-B7DF-230E33A0670D}" type="slidenum">
              <a:rPr lang="en-US" smtClean="0"/>
              <a:t>‹#›</a:t>
            </a:fld>
            <a:endParaRPr lang="en-US"/>
          </a:p>
        </p:txBody>
      </p:sp>
    </p:spTree>
    <p:extLst>
      <p:ext uri="{BB962C8B-B14F-4D97-AF65-F5344CB8AC3E}">
        <p14:creationId xmlns:p14="http://schemas.microsoft.com/office/powerpoint/2010/main" val="27404577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gsma.com/spectrum/licensing-to-support-the-mobile-broadband-revolution-repor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GB" sz="1100" b="1" i="0" baseline="0" dirty="0" smtClean="0">
                <a:solidFill>
                  <a:schemeClr val="tx1"/>
                </a:solidFill>
              </a:rPr>
              <a:t>Speaking points</a:t>
            </a:r>
          </a:p>
          <a:p>
            <a:pPr marL="171450" indent="-171450">
              <a:buFont typeface="Arial" pitchFamily="34" charset="0"/>
              <a:buChar char="•"/>
            </a:pPr>
            <a:r>
              <a:rPr lang="en-GB" sz="1100" i="0" baseline="0" dirty="0" smtClean="0">
                <a:solidFill>
                  <a:schemeClr val="tx1"/>
                </a:solidFill>
              </a:rPr>
              <a:t>Welcome, introductions and any housekeeping</a:t>
            </a:r>
          </a:p>
          <a:p>
            <a:endParaRPr lang="en-US" dirty="0"/>
          </a:p>
        </p:txBody>
      </p:sp>
      <p:sp>
        <p:nvSpPr>
          <p:cNvPr id="4" name="Slide Number Placeholder 3"/>
          <p:cNvSpPr>
            <a:spLocks noGrp="1"/>
          </p:cNvSpPr>
          <p:nvPr>
            <p:ph type="sldNum" sz="quarter" idx="10"/>
          </p:nvPr>
        </p:nvSpPr>
        <p:spPr/>
        <p:txBody>
          <a:bodyPr/>
          <a:lstStyle/>
          <a:p>
            <a:fld id="{650D5613-8F55-1347-B7DF-230E33A0670D}" type="slidenum">
              <a:rPr lang="en-US" smtClean="0"/>
              <a:t>1</a:t>
            </a:fld>
            <a:endParaRPr lang="en-US"/>
          </a:p>
        </p:txBody>
      </p:sp>
    </p:spTree>
    <p:extLst>
      <p:ext uri="{BB962C8B-B14F-4D97-AF65-F5344CB8AC3E}">
        <p14:creationId xmlns:p14="http://schemas.microsoft.com/office/powerpoint/2010/main" val="3320023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smtClean="0"/>
              <a:t>Speaking points</a:t>
            </a:r>
          </a:p>
          <a:p>
            <a:pPr marL="0" indent="0">
              <a:buFont typeface="Arial" pitchFamily="34" charset="0"/>
              <a:buNone/>
            </a:pPr>
            <a:r>
              <a:rPr lang="en-GB" sz="1100" baseline="0" dirty="0" smtClean="0"/>
              <a:t>The story of mobile is one of </a:t>
            </a:r>
            <a:r>
              <a:rPr lang="en-GB" sz="1100" b="1" baseline="0" dirty="0" smtClean="0"/>
              <a:t>continual investment</a:t>
            </a:r>
            <a:r>
              <a:rPr lang="en-GB" sz="1100" baseline="0" dirty="0" smtClean="0"/>
              <a:t> by the industry to improve mobile technology, resulting in </a:t>
            </a:r>
            <a:r>
              <a:rPr lang="en-GB" sz="1100" b="1" baseline="0" dirty="0" smtClean="0"/>
              <a:t>faster speeds</a:t>
            </a:r>
            <a:r>
              <a:rPr lang="en-GB" sz="1100" b="0" baseline="0" dirty="0" smtClean="0"/>
              <a:t> for customers</a:t>
            </a:r>
            <a:r>
              <a:rPr lang="en-GB" sz="1100" baseline="0" dirty="0" smtClean="0"/>
              <a:t> and </a:t>
            </a:r>
            <a:r>
              <a:rPr lang="en-GB" sz="1100" b="1" baseline="0" dirty="0" smtClean="0"/>
              <a:t>more efficient use of mobile spectrum</a:t>
            </a:r>
            <a:r>
              <a:rPr lang="en-GB" sz="1100" baseline="0" dirty="0" smtClean="0"/>
              <a:t>.</a:t>
            </a:r>
          </a:p>
          <a:p>
            <a:pPr marL="0" indent="0">
              <a:buFont typeface="Arial" pitchFamily="34" charset="0"/>
              <a:buNone/>
            </a:pPr>
            <a:endParaRPr lang="en-GB" sz="1100" baseline="0" dirty="0" smtClean="0"/>
          </a:p>
          <a:p>
            <a:pPr marL="0" indent="0">
              <a:buFont typeface="Arial" pitchFamily="34" charset="0"/>
              <a:buNone/>
            </a:pPr>
            <a:r>
              <a:rPr lang="en-GB" sz="1100" baseline="0" dirty="0" smtClean="0"/>
              <a:t>This evolution has taken us from basic voice and SMS services to the incredible array of internet-based services and mobile applications we see today.</a:t>
            </a:r>
          </a:p>
          <a:p>
            <a:pPr marL="0" indent="0">
              <a:buFont typeface="Arial" pitchFamily="34" charset="0"/>
              <a:buNone/>
            </a:pPr>
            <a:endParaRPr lang="en-GB" sz="1100" baseline="0" dirty="0" smtClean="0"/>
          </a:p>
          <a:p>
            <a:pPr marL="0" indent="0">
              <a:buFont typeface="Arial" pitchFamily="34" charset="0"/>
              <a:buNone/>
            </a:pPr>
            <a:r>
              <a:rPr lang="en-GB" sz="1100" baseline="0" dirty="0" smtClean="0"/>
              <a:t>Of course this evolution is still happening. It is progressing at different rates, in different ways, depending on the specific market conditions. In many countries, 2G services have not yet reached every community, and expanding access to 3G services remains a high priority for most. Nevertheless, </a:t>
            </a:r>
            <a:r>
              <a:rPr lang="en-GB" sz="1100" b="1" baseline="0" dirty="0" smtClean="0"/>
              <a:t>all roads will ultimately lead to LTE</a:t>
            </a:r>
            <a:r>
              <a:rPr lang="en-GB" sz="1100" baseline="0" dirty="0" smtClean="0"/>
              <a:t> — the so-called long-term evolution for mobile technology. LTE is the cutting edge, and as it begins to be rolled out, consumers will see </a:t>
            </a:r>
            <a:r>
              <a:rPr lang="en-GB" sz="1100" b="1" baseline="0" dirty="0" smtClean="0"/>
              <a:t>another giant leap in mobile service performance</a:t>
            </a:r>
            <a:r>
              <a:rPr lang="en-GB" sz="1100" baseline="0" dirty="0" smtClean="0"/>
              <a:t>.</a:t>
            </a:r>
          </a:p>
          <a:p>
            <a:pPr marL="0" indent="0">
              <a:buFont typeface="Arial" pitchFamily="34" charset="0"/>
              <a:buNone/>
            </a:pPr>
            <a:endParaRPr lang="en-GB" sz="1100" baseline="0" dirty="0" smtClean="0"/>
          </a:p>
          <a:p>
            <a:pPr marL="0" indent="0">
              <a:buFont typeface="Arial" pitchFamily="34" charset="0"/>
              <a:buNone/>
            </a:pPr>
            <a:r>
              <a:rPr lang="en-GB" sz="1100" baseline="0" dirty="0" smtClean="0"/>
              <a:t>But with broader reach and greater performance comes greater demand. Let’s look at the next five years….</a:t>
            </a:r>
          </a:p>
          <a:p>
            <a:endParaRPr lang="en-GB" sz="1100" dirty="0" smtClean="0"/>
          </a:p>
          <a:p>
            <a:endParaRPr lang="en-US" sz="1100" dirty="0"/>
          </a:p>
        </p:txBody>
      </p:sp>
      <p:sp>
        <p:nvSpPr>
          <p:cNvPr id="4" name="Slide Number Placeholder 3"/>
          <p:cNvSpPr>
            <a:spLocks noGrp="1"/>
          </p:cNvSpPr>
          <p:nvPr>
            <p:ph type="sldNum" sz="quarter" idx="10"/>
          </p:nvPr>
        </p:nvSpPr>
        <p:spPr/>
        <p:txBody>
          <a:bodyPr/>
          <a:lstStyle/>
          <a:p>
            <a:fld id="{650D5613-8F55-1347-B7DF-230E33A0670D}" type="slidenum">
              <a:rPr lang="en-US" smtClean="0"/>
              <a:t>15</a:t>
            </a:fld>
            <a:endParaRPr lang="en-US"/>
          </a:p>
        </p:txBody>
      </p:sp>
    </p:spTree>
    <p:extLst>
      <p:ext uri="{BB962C8B-B14F-4D97-AF65-F5344CB8AC3E}">
        <p14:creationId xmlns:p14="http://schemas.microsoft.com/office/powerpoint/2010/main" val="73901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100" b="1" dirty="0" smtClean="0"/>
              <a:t>Speaking points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dirty="0" smtClean="0"/>
              <a:t>Licensing</a:t>
            </a:r>
            <a:r>
              <a:rPr lang="en-GB" sz="1100" baseline="0" dirty="0" smtClean="0"/>
              <a:t> is one of the most important levers that national regulatory authorities (NRAs) can use to create a positive investment environment for mobile.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1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0" dirty="0" smtClean="0"/>
              <a:t>Stability,</a:t>
            </a:r>
            <a:r>
              <a:rPr lang="en-GB" sz="1100" b="0" baseline="0" dirty="0" smtClean="0"/>
              <a:t> predictability and transparency is the basis for private-sector confidence and allows for long-term planning and investment. This means investment in network infrastructure, more timely implementation of new mobile technologies, and continual innovation that improves the mobile experience of citizens.</a:t>
            </a:r>
            <a:endParaRPr lang="en-GB" sz="1100" b="0" dirty="0" smtClean="0"/>
          </a:p>
          <a:p>
            <a:endParaRPr lang="en-GB" sz="11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dirty="0" smtClean="0"/>
              <a:t>The GSMA has commissioned a report that takes an in-depth look at spectrum licensing best practices and real-world case studies.</a:t>
            </a:r>
            <a:r>
              <a:rPr lang="en-GB" sz="1100" baseline="0" dirty="0" smtClean="0"/>
              <a:t>  It is called “</a:t>
            </a:r>
            <a:r>
              <a:rPr lang="en-GB" sz="1100" dirty="0" smtClean="0"/>
              <a:t>Licensing to support the mobile broadband revolution</a:t>
            </a:r>
            <a:r>
              <a:rPr lang="en-GB" sz="1100" dirty="0" smtClean="0">
                <a:hlinkClick r:id="rId3"/>
              </a:rPr>
              <a:t>” http://www.gsma.com/spectrum/licensing-to-support-the-mobile-broadband-revolution-report/</a:t>
            </a:r>
            <a:r>
              <a:rPr lang="en-GB" sz="1100" dirty="0" smtClean="0"/>
              <a:t> and is available in the Spectrum Resources area of our website. Some</a:t>
            </a:r>
            <a:r>
              <a:rPr lang="en-GB" sz="1100" baseline="0" dirty="0" smtClean="0"/>
              <a:t> of the core recommendations include:</a:t>
            </a:r>
            <a:endParaRPr lang="en-GB" sz="11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100" dirty="0" smtClean="0"/>
          </a:p>
          <a:p>
            <a:pPr marL="0" indent="0">
              <a:buFont typeface="+mj-lt"/>
              <a:buNone/>
            </a:pPr>
            <a:r>
              <a:rPr lang="en-GB" sz="1100" b="0" dirty="0" smtClean="0"/>
              <a:t>1. </a:t>
            </a:r>
            <a:r>
              <a:rPr lang="en-GB" sz="1100" b="1" dirty="0" smtClean="0"/>
              <a:t>Removing service and technology restrictions </a:t>
            </a:r>
            <a:r>
              <a:rPr lang="en-GB" sz="1100" dirty="0" smtClean="0"/>
              <a:t>in existing mobile spectrum usage rights </a:t>
            </a:r>
          </a:p>
          <a:p>
            <a:pPr lvl="1"/>
            <a:r>
              <a:rPr lang="en-GB" sz="1100" dirty="0" smtClean="0"/>
              <a:t>to enable operators to choose the mobile technology to be deployed </a:t>
            </a:r>
          </a:p>
          <a:p>
            <a:pPr lvl="1"/>
            <a:r>
              <a:rPr lang="en-GB" sz="1100" dirty="0" smtClean="0"/>
              <a:t>to keep the operator determining the speed of migration (e.g. GSM)</a:t>
            </a:r>
          </a:p>
          <a:p>
            <a:endParaRPr lang="en-GB" sz="1100" b="1" dirty="0" smtClean="0"/>
          </a:p>
          <a:p>
            <a:r>
              <a:rPr lang="en-GB" sz="1100" b="0" dirty="0" smtClean="0"/>
              <a:t>2. </a:t>
            </a:r>
            <a:r>
              <a:rPr lang="en-GB" sz="1100" b="1" dirty="0" smtClean="0"/>
              <a:t>Facilitating international harmonisation </a:t>
            </a:r>
            <a:r>
              <a:rPr lang="en-GB" sz="1100" dirty="0" smtClean="0"/>
              <a:t>so that equipment and devices use the same frequency bands to support international roaming and enable the realisation of scale economies in manufacture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1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100" b="0" dirty="0" smtClean="0"/>
              <a:t>3. Involving</a:t>
            </a:r>
            <a:r>
              <a:rPr lang="en-GB" sz="1100" b="0" baseline="0" dirty="0" smtClean="0"/>
              <a:t> industry through </a:t>
            </a:r>
            <a:r>
              <a:rPr lang="en-GB" sz="1100" b="1" baseline="0" dirty="0" smtClean="0"/>
              <a:t>p</a:t>
            </a:r>
            <a:r>
              <a:rPr lang="en-GB" sz="1100" b="1" dirty="0" smtClean="0"/>
              <a:t>ublic consultations </a:t>
            </a:r>
            <a:r>
              <a:rPr lang="en-GB" sz="1100" dirty="0" smtClean="0"/>
              <a:t>in advance of</a:t>
            </a:r>
            <a:r>
              <a:rPr lang="en-GB" sz="1100" baseline="0" dirty="0" smtClean="0"/>
              <a:t> </a:t>
            </a:r>
            <a:r>
              <a:rPr lang="en-GB" sz="1100" dirty="0" smtClean="0"/>
              <a:t>key decisions being made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1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100" dirty="0" smtClean="0"/>
              <a:t>4. Specifying</a:t>
            </a:r>
            <a:r>
              <a:rPr lang="en-GB" sz="1100" baseline="0" dirty="0" smtClean="0"/>
              <a:t> </a:t>
            </a:r>
            <a:r>
              <a:rPr lang="en-GB" sz="1100" b="1" baseline="0" dirty="0" smtClean="0"/>
              <a:t>spectrum rights</a:t>
            </a:r>
            <a:r>
              <a:rPr lang="en-GB" sz="1100" baseline="0" dirty="0" smtClean="0"/>
              <a:t> fully and clearly</a:t>
            </a:r>
            <a:endParaRPr lang="en-GB" sz="11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sz="11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100" b="0" dirty="0" smtClean="0"/>
              <a:t>5. Laying</a:t>
            </a:r>
            <a:r>
              <a:rPr lang="en-GB" sz="1100" b="0" baseline="0" dirty="0" smtClean="0"/>
              <a:t> out a </a:t>
            </a:r>
            <a:r>
              <a:rPr lang="en-GB" sz="1100" b="1" dirty="0" smtClean="0"/>
              <a:t>long term plan </a:t>
            </a:r>
            <a:r>
              <a:rPr lang="en-GB" sz="1100" dirty="0" smtClean="0"/>
              <a:t>for mobile spectrum</a:t>
            </a:r>
            <a:endParaRPr lang="en-GB" sz="1100" b="0" dirty="0" smtClean="0"/>
          </a:p>
          <a:p>
            <a:endParaRPr lang="en-GB" sz="1100" b="0" dirty="0" smtClean="0"/>
          </a:p>
          <a:p>
            <a:r>
              <a:rPr lang="en-GB" sz="1100" b="0" dirty="0" smtClean="0"/>
              <a:t>In</a:t>
            </a:r>
            <a:r>
              <a:rPr lang="en-GB" sz="1100" b="0" baseline="0" dirty="0" smtClean="0"/>
              <a:t> addition — and this is an increasing issue worldwide as many of the first mobile licences are coming to the end of their initial term — </a:t>
            </a:r>
            <a:r>
              <a:rPr lang="en-GB" sz="1100" b="1" baseline="0" dirty="0" smtClean="0"/>
              <a:t>clear criteria for renewing licences </a:t>
            </a:r>
            <a:r>
              <a:rPr lang="en-GB" sz="1100" b="0" baseline="0" dirty="0" smtClean="0"/>
              <a:t>is critical, so mobile operators can plan their investments without </a:t>
            </a:r>
          </a:p>
          <a:p>
            <a:r>
              <a:rPr lang="en-GB" sz="1100" b="0" baseline="0" dirty="0" smtClean="0"/>
              <a:t>uncertainty about their spectrum rights.</a:t>
            </a:r>
            <a:endParaRPr lang="en-GB" sz="1100" b="0" dirty="0" smtClean="0"/>
          </a:p>
          <a:p>
            <a:endParaRPr lang="en-GB" sz="1100" b="0" dirty="0" smtClean="0"/>
          </a:p>
          <a:p>
            <a:r>
              <a:rPr lang="en-GB" sz="1100" b="0" dirty="0" smtClean="0"/>
              <a:t>Identifying spectrum rights allowing provision of additional spectrum capacity </a:t>
            </a:r>
          </a:p>
          <a:p>
            <a:r>
              <a:rPr lang="en-GB" sz="1100" b="0" dirty="0" smtClean="0"/>
              <a:t>Enabling flexible/technology neutral use of spectrum (</a:t>
            </a:r>
            <a:r>
              <a:rPr lang="en-GB" sz="1100" b="0" dirty="0" err="1" smtClean="0"/>
              <a:t>e.g</a:t>
            </a:r>
            <a:r>
              <a:rPr lang="en-GB" sz="1100" b="0" dirty="0" smtClean="0"/>
              <a:t> UMTS/LTE at 900/1800 MHz)</a:t>
            </a:r>
          </a:p>
          <a:p>
            <a:r>
              <a:rPr lang="en-GB" sz="1100" b="0" dirty="0" smtClean="0"/>
              <a:t>Publishing a road map of the planned release of additional spectrum bands </a:t>
            </a:r>
          </a:p>
          <a:p>
            <a:r>
              <a:rPr lang="en-GB" sz="1100" b="0" dirty="0" smtClean="0"/>
              <a:t>to maximise overall benefits from the use of spectrum taking into account the benefits of international harmonisation </a:t>
            </a:r>
          </a:p>
          <a:p>
            <a:r>
              <a:rPr lang="en-GB" sz="1100" b="0" dirty="0" smtClean="0"/>
              <a:t>aligning spectrum rights with the internationally harmonised mobile spectrum bands </a:t>
            </a:r>
          </a:p>
          <a:p>
            <a:r>
              <a:rPr lang="en-GB" sz="1100" b="0" dirty="0" smtClean="0"/>
              <a:t>Removing service and technology restrictions in existing mobile spectrum usage rights </a:t>
            </a:r>
          </a:p>
          <a:p>
            <a:r>
              <a:rPr lang="en-GB" sz="1100" b="0" dirty="0" smtClean="0"/>
              <a:t>to enable operators to choose when to deploy mobile technologies that can technically co-exist. </a:t>
            </a:r>
          </a:p>
          <a:p>
            <a:r>
              <a:rPr lang="en-GB" sz="1100" b="0" dirty="0" smtClean="0"/>
              <a:t>However, Operators themselves are likely to be best placed to determine the speed of migration particularly recognising that 2G services are likely to remain important for the next 5 to 10 years.</a:t>
            </a:r>
          </a:p>
          <a:p>
            <a:endParaRPr lang="en-GB" sz="1100" b="0" dirty="0" smtClean="0"/>
          </a:p>
          <a:p>
            <a:endParaRPr lang="en-US" sz="1100" b="0" dirty="0"/>
          </a:p>
        </p:txBody>
      </p:sp>
      <p:sp>
        <p:nvSpPr>
          <p:cNvPr id="4" name="Slide Number Placeholder 3"/>
          <p:cNvSpPr>
            <a:spLocks noGrp="1"/>
          </p:cNvSpPr>
          <p:nvPr>
            <p:ph type="sldNum" sz="quarter" idx="10"/>
          </p:nvPr>
        </p:nvSpPr>
        <p:spPr/>
        <p:txBody>
          <a:bodyPr/>
          <a:lstStyle/>
          <a:p>
            <a:fld id="{650D5613-8F55-1347-B7DF-230E33A0670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501918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0D5613-8F55-1347-B7DF-230E33A0670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79146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0D5613-8F55-1347-B7DF-230E33A0670D}" type="slidenum">
              <a:rPr lang="en-US" smtClean="0"/>
              <a:t>25</a:t>
            </a:fld>
            <a:endParaRPr lang="en-US"/>
          </a:p>
        </p:txBody>
      </p:sp>
    </p:spTree>
    <p:extLst>
      <p:ext uri="{BB962C8B-B14F-4D97-AF65-F5344CB8AC3E}">
        <p14:creationId xmlns:p14="http://schemas.microsoft.com/office/powerpoint/2010/main" val="3823525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0D5613-8F55-1347-B7DF-230E33A0670D}" type="slidenum">
              <a:rPr lang="en-US" smtClean="0"/>
              <a:t>26</a:t>
            </a:fld>
            <a:endParaRPr lang="en-US"/>
          </a:p>
        </p:txBody>
      </p:sp>
    </p:spTree>
    <p:extLst>
      <p:ext uri="{BB962C8B-B14F-4D97-AF65-F5344CB8AC3E}">
        <p14:creationId xmlns:p14="http://schemas.microsoft.com/office/powerpoint/2010/main" val="222990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GB" sz="1100" b="1" baseline="0" dirty="0" smtClean="0">
                <a:solidFill>
                  <a:schemeClr val="tx1"/>
                </a:solidFill>
              </a:rPr>
              <a:t>Note: </a:t>
            </a:r>
            <a:r>
              <a:rPr lang="en-GB" sz="1100" b="0" baseline="0" dirty="0" smtClean="0">
                <a:solidFill>
                  <a:schemeClr val="tx1"/>
                </a:solidFill>
              </a:rPr>
              <a:t>Agenda is fully editable — stretch out the boxes to line up with photos</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GB" sz="1100" b="1"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GB" sz="1100" b="1" baseline="0" dirty="0" smtClean="0">
                <a:solidFill>
                  <a:schemeClr val="tx1"/>
                </a:solidFill>
              </a:rPr>
              <a:t>Speaking points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100" b="0" i="0" baseline="0" dirty="0" smtClean="0">
                <a:solidFill>
                  <a:schemeClr val="tx1"/>
                </a:solidFill>
              </a:rPr>
              <a:t>The goal of today’s meeting/workshop/presentation…</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100" b="0" i="0" baseline="0" dirty="0" smtClean="0">
                <a:solidFill>
                  <a:schemeClr val="tx1"/>
                </a:solidFill>
              </a:rPr>
              <a:t>We w</a:t>
            </a:r>
            <a:r>
              <a:rPr lang="en-GB" sz="1100" i="0" baseline="0" dirty="0" smtClean="0">
                <a:solidFill>
                  <a:schemeClr val="tx1"/>
                </a:solidFill>
              </a:rPr>
              <a:t>ill cover a broad range of topics related to spectrum planning and management, beginning with an overview of GSMA and the pressures on spectrum that are faced by the mobile industry.</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100" i="0" baseline="0" dirty="0" smtClean="0">
                <a:solidFill>
                  <a:schemeClr val="tx1"/>
                </a:solidFill>
              </a:rPr>
              <a:t>And then we delve into spectrum issues that are closer to home, in your market(s)</a:t>
            </a:r>
          </a:p>
          <a:p>
            <a:endParaRPr lang="en-US" dirty="0"/>
          </a:p>
        </p:txBody>
      </p:sp>
      <p:sp>
        <p:nvSpPr>
          <p:cNvPr id="4" name="Slide Number Placeholder 3"/>
          <p:cNvSpPr>
            <a:spLocks noGrp="1"/>
          </p:cNvSpPr>
          <p:nvPr>
            <p:ph type="sldNum" sz="quarter" idx="10"/>
          </p:nvPr>
        </p:nvSpPr>
        <p:spPr/>
        <p:txBody>
          <a:bodyPr/>
          <a:lstStyle/>
          <a:p>
            <a:fld id="{650D5613-8F55-1347-B7DF-230E33A0670D}" type="slidenum">
              <a:rPr lang="en-US" smtClean="0"/>
              <a:t>2</a:t>
            </a:fld>
            <a:endParaRPr lang="en-US"/>
          </a:p>
        </p:txBody>
      </p:sp>
    </p:spTree>
    <p:extLst>
      <p:ext uri="{BB962C8B-B14F-4D97-AF65-F5344CB8AC3E}">
        <p14:creationId xmlns:p14="http://schemas.microsoft.com/office/powerpoint/2010/main" val="411296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0D5613-8F55-1347-B7DF-230E33A0670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9146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baseline="0" dirty="0" smtClean="0">
                <a:latin typeface="+mn-lt"/>
              </a:rPr>
              <a:t>Note: </a:t>
            </a:r>
            <a:r>
              <a:rPr lang="en-GB" sz="1100" baseline="0" dirty="0" smtClean="0">
                <a:latin typeface="+mn-lt"/>
              </a:rPr>
              <a:t>6.6 billion connections is not all based in GSM-family technology — this number includes all technologies.</a:t>
            </a:r>
            <a:endParaRPr lang="en-GB" sz="1100" dirty="0" smtClean="0">
              <a:latin typeface="+mn-lt"/>
            </a:endParaRPr>
          </a:p>
          <a:p>
            <a:pPr lvl="0"/>
            <a:endParaRPr lang="en-US" sz="1100" b="1" dirty="0" smtClean="0">
              <a:latin typeface="+mn-lt"/>
            </a:endParaRPr>
          </a:p>
          <a:p>
            <a:pPr lvl="0"/>
            <a:r>
              <a:rPr lang="en-US" sz="1100" b="1" dirty="0" smtClean="0">
                <a:latin typeface="+mn-lt"/>
              </a:rPr>
              <a:t>Speaking points</a:t>
            </a:r>
          </a:p>
          <a:p>
            <a:pPr marL="171450" lvl="0" indent="-171450">
              <a:buFont typeface="Arial" pitchFamily="34" charset="0"/>
              <a:buChar char="•"/>
            </a:pPr>
            <a:r>
              <a:rPr lang="en-US" sz="1100" dirty="0" smtClean="0">
                <a:latin typeface="+mn-lt"/>
              </a:rPr>
              <a:t>Here’s a snapshot of the GSMA’s reach around the world.</a:t>
            </a:r>
            <a:r>
              <a:rPr lang="en-US" sz="1100" baseline="0" dirty="0" smtClean="0">
                <a:latin typeface="+mn-lt"/>
              </a:rPr>
              <a:t>  </a:t>
            </a:r>
          </a:p>
          <a:p>
            <a:pPr marL="171450" lvl="0" indent="-171450">
              <a:buFont typeface="Arial" pitchFamily="34" charset="0"/>
              <a:buChar char="•"/>
            </a:pPr>
            <a:r>
              <a:rPr lang="en-US" sz="1100" dirty="0" smtClean="0">
                <a:latin typeface="+mn-lt"/>
              </a:rPr>
              <a:t>In addition</a:t>
            </a:r>
            <a:r>
              <a:rPr lang="en-US" sz="1100" baseline="0" dirty="0" smtClean="0">
                <a:latin typeface="+mn-lt"/>
              </a:rPr>
              <a:t> to our 800+ mobile operator members, our associate members </a:t>
            </a:r>
            <a:r>
              <a:rPr lang="en-US" sz="1100" dirty="0" smtClean="0">
                <a:latin typeface="+mn-lt"/>
              </a:rPr>
              <a:t>include handset makers, software companies, equipment providers, internet companies, and media and entertainment </a:t>
            </a:r>
            <a:r>
              <a:rPr lang="en-US" sz="1100" dirty="0" err="1" smtClean="0">
                <a:latin typeface="+mn-lt"/>
              </a:rPr>
              <a:t>organisations</a:t>
            </a:r>
            <a:r>
              <a:rPr lang="en-US" sz="1100" dirty="0" smtClean="0">
                <a:latin typeface="+mn-lt"/>
              </a:rPr>
              <a:t>.</a:t>
            </a:r>
            <a:endParaRPr lang="en-US" sz="1100" i="1" dirty="0" smtClean="0">
              <a:latin typeface="+mn-lt"/>
            </a:endParaRPr>
          </a:p>
          <a:p>
            <a:pPr marL="171450" indent="-171450">
              <a:buFont typeface="Arial" pitchFamily="34" charset="0"/>
              <a:buChar char="•"/>
            </a:pPr>
            <a:r>
              <a:rPr lang="en-GB" sz="1100" baseline="0" dirty="0" smtClean="0">
                <a:latin typeface="+mn-lt"/>
              </a:rPr>
              <a:t>As our members have called for more regionally-focused support and policy expertise, we have expanded beyond London and Brussels to regional business and regulatory centres such as Hong Kong, Buenos Aires, Nairobi, </a:t>
            </a:r>
            <a:r>
              <a:rPr lang="en-GB" sz="1100" b="0" dirty="0" smtClean="0">
                <a:latin typeface="+mn-lt"/>
              </a:rPr>
              <a:t>Brasília, Dubai and Delhi.</a:t>
            </a:r>
            <a:endParaRPr lang="en-GB" sz="1100" b="0" baseline="0" dirty="0" smtClean="0">
              <a:latin typeface="+mn-lt"/>
            </a:endParaRPr>
          </a:p>
          <a:p>
            <a:pPr marL="171450" indent="-171450">
              <a:buFont typeface="Arial" pitchFamily="34" charset="0"/>
              <a:buChar char="•"/>
            </a:pPr>
            <a:r>
              <a:rPr lang="en-GB" sz="1100" baseline="0" dirty="0" smtClean="0">
                <a:latin typeface="+mn-lt"/>
              </a:rPr>
              <a:t>Our expanding work on many fronts reflects the growth of the industry — which is now providing 3.2 billion individuals with mobile services.</a:t>
            </a:r>
          </a:p>
          <a:p>
            <a:pPr marL="0" indent="0">
              <a:buFont typeface="Arial" pitchFamily="34" charset="0"/>
              <a:buNone/>
            </a:pPr>
            <a:endParaRPr lang="en-GB" sz="1100" b="0" baseline="0" dirty="0" smtClean="0">
              <a:latin typeface="+mn-lt"/>
            </a:endParaRPr>
          </a:p>
          <a:p>
            <a:pPr lvl="0"/>
            <a:r>
              <a:rPr lang="en-GB" sz="1100" b="1" kern="1200" baseline="0" dirty="0" smtClean="0">
                <a:solidFill>
                  <a:schemeClr val="tx1"/>
                </a:solidFill>
                <a:effectLst/>
                <a:latin typeface="+mn-lt"/>
                <a:ea typeface="+mn-ea"/>
                <a:cs typeface="Arial" charset="0"/>
              </a:rPr>
              <a:t>For reference, GSMA’s official office list:</a:t>
            </a:r>
          </a:p>
          <a:p>
            <a:pPr lvl="0"/>
            <a:r>
              <a:rPr lang="en-GB" sz="1100" kern="1200" dirty="0" smtClean="0">
                <a:solidFill>
                  <a:schemeClr val="tx1"/>
                </a:solidFill>
                <a:effectLst/>
                <a:latin typeface="+mn-lt"/>
                <a:ea typeface="+mn-ea"/>
                <a:cs typeface="Arial" charset="0"/>
              </a:rPr>
              <a:t>London</a:t>
            </a:r>
          </a:p>
          <a:p>
            <a:pPr lvl="0"/>
            <a:r>
              <a:rPr lang="en-GB" sz="1100" kern="1200" dirty="0" smtClean="0">
                <a:solidFill>
                  <a:schemeClr val="tx1"/>
                </a:solidFill>
                <a:effectLst/>
                <a:latin typeface="+mn-lt"/>
                <a:ea typeface="+mn-ea"/>
                <a:cs typeface="Arial" charset="0"/>
              </a:rPr>
              <a:t>Barcelona</a:t>
            </a:r>
          </a:p>
          <a:p>
            <a:pPr lvl="0"/>
            <a:r>
              <a:rPr lang="en-GB" sz="1100" kern="1200" dirty="0" smtClean="0">
                <a:solidFill>
                  <a:schemeClr val="tx1"/>
                </a:solidFill>
                <a:effectLst/>
                <a:latin typeface="+mn-lt"/>
                <a:ea typeface="+mn-ea"/>
                <a:cs typeface="Arial" charset="0"/>
              </a:rPr>
              <a:t>Brussels</a:t>
            </a:r>
          </a:p>
          <a:p>
            <a:pPr lvl="0"/>
            <a:r>
              <a:rPr lang="en-GB" sz="1100" kern="1200" dirty="0" smtClean="0">
                <a:solidFill>
                  <a:schemeClr val="tx1"/>
                </a:solidFill>
                <a:effectLst/>
                <a:latin typeface="+mn-lt"/>
                <a:ea typeface="+mn-ea"/>
                <a:cs typeface="Arial" charset="0"/>
              </a:rPr>
              <a:t>Atlanta</a:t>
            </a:r>
          </a:p>
          <a:p>
            <a:pPr lvl="0"/>
            <a:r>
              <a:rPr lang="en-GB" sz="1100" kern="1200" dirty="0" smtClean="0">
                <a:solidFill>
                  <a:schemeClr val="tx1"/>
                </a:solidFill>
                <a:effectLst/>
                <a:latin typeface="+mn-lt"/>
                <a:ea typeface="+mn-ea"/>
                <a:cs typeface="Arial" charset="0"/>
              </a:rPr>
              <a:t>Santiago</a:t>
            </a:r>
          </a:p>
          <a:p>
            <a:pPr lvl="0"/>
            <a:r>
              <a:rPr lang="en-GB" sz="1100" kern="1200" dirty="0" smtClean="0">
                <a:solidFill>
                  <a:schemeClr val="tx1"/>
                </a:solidFill>
                <a:effectLst/>
                <a:latin typeface="+mn-lt"/>
                <a:ea typeface="+mn-ea"/>
                <a:cs typeface="Arial" charset="0"/>
              </a:rPr>
              <a:t>Sao Paulo</a:t>
            </a:r>
          </a:p>
          <a:p>
            <a:pPr lvl="0"/>
            <a:r>
              <a:rPr lang="en-GB" sz="1100" kern="1200" dirty="0" smtClean="0">
                <a:solidFill>
                  <a:schemeClr val="tx1"/>
                </a:solidFill>
                <a:effectLst/>
                <a:latin typeface="+mn-lt"/>
                <a:ea typeface="+mn-ea"/>
                <a:cs typeface="Arial" charset="0"/>
              </a:rPr>
              <a:t>Brasilia</a:t>
            </a:r>
          </a:p>
          <a:p>
            <a:pPr lvl="0"/>
            <a:r>
              <a:rPr lang="en-GB" sz="1100" kern="1200" dirty="0" smtClean="0">
                <a:solidFill>
                  <a:schemeClr val="tx1"/>
                </a:solidFill>
                <a:effectLst/>
                <a:latin typeface="+mn-lt"/>
                <a:ea typeface="+mn-ea"/>
                <a:cs typeface="Arial" charset="0"/>
              </a:rPr>
              <a:t>India</a:t>
            </a:r>
          </a:p>
          <a:p>
            <a:pPr lvl="0"/>
            <a:r>
              <a:rPr lang="en-GB" sz="1100" kern="1200" dirty="0" smtClean="0">
                <a:solidFill>
                  <a:schemeClr val="tx1"/>
                </a:solidFill>
                <a:effectLst/>
                <a:latin typeface="+mn-lt"/>
                <a:ea typeface="+mn-ea"/>
                <a:cs typeface="Arial" charset="0"/>
              </a:rPr>
              <a:t>Hong Kong</a:t>
            </a:r>
          </a:p>
          <a:p>
            <a:pPr lvl="0"/>
            <a:r>
              <a:rPr lang="en-GB" sz="1100" kern="1200" dirty="0" smtClean="0">
                <a:solidFill>
                  <a:schemeClr val="tx1"/>
                </a:solidFill>
                <a:effectLst/>
                <a:latin typeface="+mn-lt"/>
                <a:ea typeface="+mn-ea"/>
                <a:cs typeface="Arial" charset="0"/>
              </a:rPr>
              <a:t>Shanghai</a:t>
            </a:r>
          </a:p>
          <a:p>
            <a:pPr lvl="0"/>
            <a:r>
              <a:rPr lang="en-GB" sz="1100" kern="1200" dirty="0" smtClean="0">
                <a:solidFill>
                  <a:schemeClr val="tx1"/>
                </a:solidFill>
                <a:effectLst/>
                <a:latin typeface="+mn-lt"/>
                <a:ea typeface="+mn-ea"/>
                <a:cs typeface="Arial" charset="0"/>
              </a:rPr>
              <a:t>Nairobi</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GB" sz="1100" b="0" baseline="0" dirty="0" smtClean="0">
                <a:latin typeface="+mn-lt"/>
              </a:rPr>
              <a:t>Plus </a:t>
            </a:r>
            <a:r>
              <a:rPr lang="en-GB" sz="1100" kern="1200" dirty="0" smtClean="0">
                <a:solidFill>
                  <a:schemeClr val="tx1"/>
                </a:solidFill>
                <a:effectLst/>
                <a:latin typeface="+mn-lt"/>
                <a:ea typeface="+mn-ea"/>
                <a:cs typeface="Arial" charset="0"/>
              </a:rPr>
              <a:t>homeworking staff in 17 additional countries.</a:t>
            </a:r>
          </a:p>
          <a:p>
            <a:pPr marL="0" indent="0">
              <a:buFont typeface="Arial" pitchFamily="34" charset="0"/>
              <a:buNone/>
            </a:pPr>
            <a:endParaRPr lang="en-GB" sz="1100" b="0" baseline="0" dirty="0" smtClean="0">
              <a:latin typeface="+mn-lt"/>
            </a:endParaRPr>
          </a:p>
          <a:p>
            <a:pPr marL="0" indent="0">
              <a:buFont typeface="Arial" pitchFamily="34" charset="0"/>
              <a:buNone/>
            </a:pPr>
            <a:endParaRPr lang="en-GB" sz="1100" b="0" baseline="0" dirty="0" smtClean="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650D5613-8F55-1347-B7DF-230E33A0670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9089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smtClean="0">
                <a:latin typeface="+mn-lt"/>
              </a:rPr>
              <a:t>Speaking points</a:t>
            </a:r>
          </a:p>
          <a:p>
            <a:r>
              <a:rPr lang="en-GB" sz="1100" b="0" dirty="0" smtClean="0">
                <a:latin typeface="+mn-lt"/>
              </a:rPr>
              <a:t>T</a:t>
            </a:r>
            <a:r>
              <a:rPr lang="en-GB" sz="1100" b="0" baseline="0" dirty="0" smtClean="0">
                <a:latin typeface="+mn-lt"/>
              </a:rPr>
              <a:t>he GSMA also plays a crucial role in the incubation of mobile technologies and services — </a:t>
            </a:r>
            <a:r>
              <a:rPr lang="en-GB" sz="1100" b="1" baseline="0" dirty="0" smtClean="0">
                <a:latin typeface="+mn-lt"/>
              </a:rPr>
              <a:t>initiatives that require collective input and industry buy-in</a:t>
            </a:r>
            <a:r>
              <a:rPr lang="en-GB" sz="1100" b="0" baseline="0" dirty="0" smtClean="0">
                <a:latin typeface="+mn-lt"/>
              </a:rPr>
              <a:t>. Our largest programmes are these:</a:t>
            </a:r>
            <a:endParaRPr lang="en-GB" sz="1100" b="0" dirty="0" smtClean="0">
              <a:latin typeface="+mn-lt"/>
            </a:endParaRPr>
          </a:p>
          <a:p>
            <a:endParaRPr lang="en-GB" sz="1100" b="1" dirty="0" smtClean="0">
              <a:latin typeface="+mn-lt"/>
            </a:endParaRPr>
          </a:p>
          <a:p>
            <a:r>
              <a:rPr lang="en-GB" sz="1100" b="1" dirty="0" smtClean="0">
                <a:latin typeface="+mn-lt"/>
              </a:rPr>
              <a:t>Connected Living</a:t>
            </a:r>
          </a:p>
          <a:p>
            <a:pPr lvl="0"/>
            <a:r>
              <a:rPr lang="en-GB" sz="1100" kern="1200" dirty="0" smtClean="0">
                <a:solidFill>
                  <a:schemeClr val="tx1"/>
                </a:solidFill>
                <a:effectLst/>
                <a:latin typeface="+mn-lt"/>
                <a:ea typeface="+mn-ea"/>
                <a:cs typeface="Arial" charset="0"/>
              </a:rPr>
              <a:t>A world where everything intelligently connects</a:t>
            </a:r>
          </a:p>
          <a:p>
            <a:pPr lvl="0"/>
            <a:r>
              <a:rPr lang="en-GB" sz="1100" kern="1200" dirty="0" smtClean="0">
                <a:solidFill>
                  <a:schemeClr val="tx1"/>
                </a:solidFill>
                <a:effectLst/>
                <a:latin typeface="+mn-lt"/>
                <a:ea typeface="+mn-ea"/>
                <a:cs typeface="Arial" charset="0"/>
              </a:rPr>
              <a:t>25 billion connected devices by 2020</a:t>
            </a:r>
          </a:p>
          <a:p>
            <a:pPr lvl="0"/>
            <a:r>
              <a:rPr lang="en-GB" sz="1100" kern="1200" dirty="0" err="1" smtClean="0">
                <a:solidFill>
                  <a:schemeClr val="tx1"/>
                </a:solidFill>
                <a:effectLst/>
                <a:latin typeface="+mn-lt"/>
                <a:ea typeface="+mn-ea"/>
                <a:cs typeface="Arial" charset="0"/>
              </a:rPr>
              <a:t>mHealth</a:t>
            </a:r>
            <a:r>
              <a:rPr lang="en-GB" sz="1100" kern="1200" dirty="0" smtClean="0">
                <a:solidFill>
                  <a:schemeClr val="tx1"/>
                </a:solidFill>
                <a:effectLst/>
                <a:latin typeface="+mn-lt"/>
                <a:ea typeface="+mn-ea"/>
                <a:cs typeface="Arial" charset="0"/>
              </a:rPr>
              <a:t> solutions could save 1 million lives in sub-Saharan Africa over the next 5 years</a:t>
            </a:r>
          </a:p>
          <a:p>
            <a:pPr lvl="0"/>
            <a:r>
              <a:rPr lang="en-GB" sz="1100" kern="1200" dirty="0" err="1" smtClean="0">
                <a:solidFill>
                  <a:schemeClr val="tx1"/>
                </a:solidFill>
                <a:effectLst/>
                <a:latin typeface="+mn-lt"/>
                <a:ea typeface="+mn-ea"/>
                <a:cs typeface="Arial" charset="0"/>
              </a:rPr>
              <a:t>mHealth</a:t>
            </a:r>
            <a:r>
              <a:rPr lang="en-GB" sz="1100" kern="1200" dirty="0" smtClean="0">
                <a:solidFill>
                  <a:schemeClr val="tx1"/>
                </a:solidFill>
                <a:effectLst/>
                <a:latin typeface="+mn-lt"/>
                <a:ea typeface="+mn-ea"/>
                <a:cs typeface="Arial" charset="0"/>
              </a:rPr>
              <a:t> solutions could save $400 billion from healthcare bills in developed countries in 2017</a:t>
            </a:r>
          </a:p>
          <a:p>
            <a:pPr lvl="0"/>
            <a:r>
              <a:rPr lang="en-GB" sz="1100" kern="1200" dirty="0" smtClean="0">
                <a:solidFill>
                  <a:schemeClr val="tx1"/>
                </a:solidFill>
                <a:effectLst/>
                <a:latin typeface="+mn-lt"/>
                <a:ea typeface="+mn-ea"/>
                <a:cs typeface="Arial" charset="0"/>
              </a:rPr>
              <a:t>Emergency call solutions could save 1 in 9 lives in car accidents in developed countries over the next 5 years</a:t>
            </a:r>
          </a:p>
          <a:p>
            <a:pPr lvl="0"/>
            <a:r>
              <a:rPr lang="en-GB" sz="1100" kern="1200" dirty="0" smtClean="0">
                <a:solidFill>
                  <a:schemeClr val="tx1"/>
                </a:solidFill>
                <a:effectLst/>
                <a:latin typeface="+mn-lt"/>
                <a:ea typeface="+mn-ea"/>
                <a:cs typeface="Arial" charset="0"/>
              </a:rPr>
              <a:t>Smart metering could reduce carbon emissions by 27 million tonnes in 2017</a:t>
            </a:r>
          </a:p>
          <a:p>
            <a:pPr lvl="0"/>
            <a:r>
              <a:rPr lang="en-GB" sz="1100" kern="1200" dirty="0" smtClean="0">
                <a:solidFill>
                  <a:schemeClr val="tx1"/>
                </a:solidFill>
                <a:effectLst/>
                <a:latin typeface="+mn-lt"/>
                <a:ea typeface="+mn-ea"/>
                <a:cs typeface="Arial" charset="0"/>
              </a:rPr>
              <a:t> </a:t>
            </a:r>
          </a:p>
          <a:p>
            <a:r>
              <a:rPr lang="en-GB" sz="1100" b="1" dirty="0" smtClean="0">
                <a:latin typeface="+mn-lt"/>
              </a:rPr>
              <a:t>Future Communications (RCS)</a:t>
            </a:r>
          </a:p>
          <a:p>
            <a:pPr lvl="0"/>
            <a:r>
              <a:rPr lang="en-GB" sz="1100" kern="1200" dirty="0" smtClean="0">
                <a:solidFill>
                  <a:schemeClr val="tx1"/>
                </a:solidFill>
                <a:effectLst/>
                <a:latin typeface="+mn-lt"/>
                <a:ea typeface="+mn-ea"/>
                <a:cs typeface="Arial" charset="0"/>
              </a:rPr>
              <a:t>Rich Communication Services are transitioning messaging and voice services into an all-IP world</a:t>
            </a:r>
          </a:p>
          <a:p>
            <a:pPr lvl="0"/>
            <a:r>
              <a:rPr lang="en-GB" sz="1100" kern="1200" dirty="0" smtClean="0">
                <a:solidFill>
                  <a:schemeClr val="tx1"/>
                </a:solidFill>
                <a:effectLst/>
                <a:latin typeface="+mn-lt"/>
                <a:ea typeface="+mn-ea"/>
                <a:cs typeface="Arial" charset="0"/>
              </a:rPr>
              <a:t>Enabling live chat, image and video sharing, regardless of operating system or network</a:t>
            </a:r>
          </a:p>
          <a:p>
            <a:pPr lvl="0"/>
            <a:r>
              <a:rPr lang="en-GB" sz="1100" kern="1200" dirty="0" smtClean="0">
                <a:solidFill>
                  <a:schemeClr val="tx1"/>
                </a:solidFill>
                <a:effectLst/>
                <a:latin typeface="+mn-lt"/>
                <a:ea typeface="+mn-ea"/>
                <a:cs typeface="Arial" charset="0"/>
              </a:rPr>
              <a:t>Supported with mobile operator security, privacy and interoperability</a:t>
            </a:r>
          </a:p>
          <a:p>
            <a:pPr lvl="0"/>
            <a:r>
              <a:rPr lang="en-GB" sz="1100" kern="1200" dirty="0" smtClean="0">
                <a:solidFill>
                  <a:schemeClr val="tx1"/>
                </a:solidFill>
                <a:effectLst/>
                <a:latin typeface="+mn-lt"/>
                <a:ea typeface="+mn-ea"/>
                <a:cs typeface="Arial" charset="0"/>
              </a:rPr>
              <a:t>31 operators launched, or committed to launch, under the </a:t>
            </a:r>
            <a:r>
              <a:rPr lang="en-GB" sz="1100" kern="1200" dirty="0" err="1" smtClean="0">
                <a:solidFill>
                  <a:schemeClr val="tx1"/>
                </a:solidFill>
                <a:effectLst/>
                <a:latin typeface="+mn-lt"/>
                <a:ea typeface="+mn-ea"/>
                <a:cs typeface="Arial" charset="0"/>
              </a:rPr>
              <a:t>joyn</a:t>
            </a:r>
            <a:r>
              <a:rPr lang="en-GB" sz="1100" kern="1200" dirty="0" smtClean="0">
                <a:solidFill>
                  <a:schemeClr val="tx1"/>
                </a:solidFill>
                <a:effectLst/>
                <a:latin typeface="+mn-lt"/>
                <a:ea typeface="+mn-ea"/>
                <a:cs typeface="Arial" charset="0"/>
              </a:rPr>
              <a:t> consumer brand</a:t>
            </a:r>
          </a:p>
          <a:p>
            <a:pPr lvl="0"/>
            <a:endParaRPr lang="en-GB" sz="1100" kern="1200" dirty="0" smtClean="0">
              <a:solidFill>
                <a:schemeClr val="tx1"/>
              </a:solidFill>
              <a:effectLst/>
              <a:latin typeface="+mn-lt"/>
              <a:ea typeface="+mn-ea"/>
              <a:cs typeface="Arial" charset="0"/>
            </a:endParaRPr>
          </a:p>
          <a:p>
            <a:r>
              <a:rPr lang="en-GB" sz="1100" b="1" dirty="0" smtClean="0">
                <a:latin typeface="+mn-lt"/>
              </a:rPr>
              <a:t>Mobile</a:t>
            </a:r>
            <a:r>
              <a:rPr lang="en-GB" sz="1100" b="1" baseline="0" dirty="0" smtClean="0">
                <a:latin typeface="+mn-lt"/>
              </a:rPr>
              <a:t> Commerce</a:t>
            </a:r>
            <a:r>
              <a:rPr lang="en-GB" sz="1100" b="1" dirty="0" smtClean="0">
                <a:latin typeface="+mn-lt"/>
              </a:rPr>
              <a:t> (NFC)</a:t>
            </a:r>
          </a:p>
          <a:p>
            <a:pPr lvl="0"/>
            <a:r>
              <a:rPr lang="en-GB" sz="1100" kern="1200" dirty="0" smtClean="0">
                <a:solidFill>
                  <a:schemeClr val="tx1"/>
                </a:solidFill>
                <a:effectLst/>
                <a:latin typeface="+mn-lt"/>
                <a:ea typeface="+mn-ea"/>
                <a:cs typeface="Arial" charset="0"/>
              </a:rPr>
              <a:t>Secure SIM-based NFC makes your smartphone smarter, replacing tickets, cash, credit cards and keys</a:t>
            </a:r>
          </a:p>
          <a:p>
            <a:pPr lvl="0"/>
            <a:r>
              <a:rPr lang="en-GB" sz="1100" kern="1200" dirty="0" smtClean="0">
                <a:solidFill>
                  <a:schemeClr val="tx1"/>
                </a:solidFill>
                <a:effectLst/>
                <a:latin typeface="+mn-lt"/>
                <a:ea typeface="+mn-ea"/>
                <a:cs typeface="Arial" charset="0"/>
              </a:rPr>
              <a:t>One billion SIM-based NFC handsets will be sold by 2016</a:t>
            </a:r>
          </a:p>
          <a:p>
            <a:pPr lvl="0"/>
            <a:r>
              <a:rPr lang="en-GB" sz="1100" kern="1200" dirty="0" smtClean="0">
                <a:solidFill>
                  <a:schemeClr val="tx1"/>
                </a:solidFill>
                <a:effectLst/>
                <a:latin typeface="+mn-lt"/>
                <a:ea typeface="+mn-ea"/>
                <a:cs typeface="Arial" charset="0"/>
              </a:rPr>
              <a:t>Supporting $50 billion of transactions by 2016</a:t>
            </a:r>
          </a:p>
          <a:p>
            <a:pPr lvl="0"/>
            <a:r>
              <a:rPr lang="en-GB" sz="1100" kern="1200" dirty="0" smtClean="0">
                <a:solidFill>
                  <a:schemeClr val="tx1"/>
                </a:solidFill>
                <a:effectLst/>
                <a:latin typeface="+mn-lt"/>
                <a:ea typeface="+mn-ea"/>
                <a:cs typeface="Arial" charset="0"/>
              </a:rPr>
              <a:t>More than 20 operators have launched SIM-based NFC services with many more to follow this year</a:t>
            </a:r>
          </a:p>
          <a:p>
            <a:pPr lvl="0"/>
            <a:endParaRPr lang="en-GB" sz="1100" kern="1200" dirty="0" smtClean="0">
              <a:solidFill>
                <a:schemeClr val="tx1"/>
              </a:solidFill>
              <a:effectLst/>
              <a:latin typeface="+mn-lt"/>
              <a:ea typeface="+mn-ea"/>
              <a:cs typeface="Arial" charset="0"/>
            </a:endParaRPr>
          </a:p>
          <a:p>
            <a:r>
              <a:rPr lang="en-GB" sz="1100" b="1" dirty="0" smtClean="0">
                <a:latin typeface="+mn-lt"/>
              </a:rPr>
              <a:t>Mobile Identity</a:t>
            </a:r>
          </a:p>
          <a:p>
            <a:pPr lvl="0"/>
            <a:r>
              <a:rPr lang="en-GB" sz="1100" kern="1200" dirty="0" smtClean="0">
                <a:solidFill>
                  <a:schemeClr val="tx1"/>
                </a:solidFill>
                <a:effectLst/>
                <a:latin typeface="+mn-lt"/>
                <a:ea typeface="+mn-ea"/>
                <a:cs typeface="Arial" charset="0"/>
              </a:rPr>
              <a:t>Mobile operators have a key role to play in identity management</a:t>
            </a:r>
          </a:p>
          <a:p>
            <a:pPr lvl="0"/>
            <a:r>
              <a:rPr lang="en-GB" sz="1100" kern="1200" dirty="0" smtClean="0">
                <a:solidFill>
                  <a:schemeClr val="tx1"/>
                </a:solidFill>
                <a:effectLst/>
                <a:latin typeface="+mn-lt"/>
                <a:ea typeface="+mn-ea"/>
                <a:cs typeface="Arial" charset="0"/>
              </a:rPr>
              <a:t>The average consumer has 26 online usernames and 5 passwords</a:t>
            </a:r>
          </a:p>
          <a:p>
            <a:pPr lvl="0"/>
            <a:r>
              <a:rPr lang="en-GB" sz="1100" kern="1200" dirty="0" smtClean="0">
                <a:solidFill>
                  <a:schemeClr val="tx1"/>
                </a:solidFill>
                <a:effectLst/>
                <a:latin typeface="+mn-lt"/>
                <a:ea typeface="+mn-ea"/>
                <a:cs typeface="Arial" charset="0"/>
              </a:rPr>
              <a:t>The use of the SIM-based identity management will offer consumers and businesses improved levels of convenience, security and privacy</a:t>
            </a:r>
          </a:p>
          <a:p>
            <a:pPr lvl="0"/>
            <a:endParaRPr lang="en-GB" sz="1100" kern="1200" dirty="0" smtClean="0">
              <a:solidFill>
                <a:schemeClr val="tx1"/>
              </a:solidFill>
              <a:effectLst/>
              <a:latin typeface="+mn-lt"/>
              <a:ea typeface="+mn-ea"/>
              <a:cs typeface="Arial" charset="0"/>
            </a:endParaRPr>
          </a:p>
          <a:p>
            <a:r>
              <a:rPr lang="en-GB" sz="1100" b="1" dirty="0" smtClean="0">
                <a:latin typeface="+mn-lt"/>
              </a:rPr>
              <a:t>Network APIs</a:t>
            </a:r>
            <a:r>
              <a:rPr lang="en-GB" sz="1100" kern="1200" dirty="0" smtClean="0">
                <a:solidFill>
                  <a:schemeClr val="tx1"/>
                </a:solidFill>
                <a:effectLst/>
                <a:latin typeface="+mn-lt"/>
                <a:ea typeface="+mn-ea"/>
                <a:cs typeface="Arial" charset="0"/>
              </a:rPr>
              <a:t> </a:t>
            </a:r>
          </a:p>
          <a:p>
            <a:pPr lvl="0"/>
            <a:r>
              <a:rPr lang="en-GB" sz="1100" kern="1200" dirty="0" smtClean="0">
                <a:solidFill>
                  <a:schemeClr val="tx1"/>
                </a:solidFill>
                <a:effectLst/>
                <a:latin typeface="+mn-lt"/>
                <a:ea typeface="+mn-ea"/>
                <a:cs typeface="Arial" charset="0"/>
              </a:rPr>
              <a:t>Integrating operator services to create more compelling applications</a:t>
            </a:r>
          </a:p>
          <a:p>
            <a:pPr lvl="0"/>
            <a:r>
              <a:rPr lang="en-GB" sz="1100" kern="1200" dirty="0" err="1" smtClean="0">
                <a:solidFill>
                  <a:schemeClr val="tx1"/>
                </a:solidFill>
                <a:effectLst/>
                <a:latin typeface="+mn-lt"/>
                <a:ea typeface="+mn-ea"/>
                <a:cs typeface="Arial" charset="0"/>
              </a:rPr>
              <a:t>OneAPI</a:t>
            </a:r>
            <a:r>
              <a:rPr lang="en-GB" sz="1100" kern="1200" dirty="0" smtClean="0">
                <a:solidFill>
                  <a:schemeClr val="tx1"/>
                </a:solidFill>
                <a:effectLst/>
                <a:latin typeface="+mn-lt"/>
                <a:ea typeface="+mn-ea"/>
                <a:cs typeface="Arial" charset="0"/>
              </a:rPr>
              <a:t> Exchange launching with APIs for mobile identity, mobile messaging and operator billing</a:t>
            </a:r>
          </a:p>
          <a:p>
            <a:pPr lvl="0"/>
            <a:r>
              <a:rPr lang="en-GB" sz="1100" kern="1200" dirty="0" smtClean="0">
                <a:solidFill>
                  <a:schemeClr val="tx1"/>
                </a:solidFill>
                <a:effectLst/>
                <a:latin typeface="+mn-lt"/>
                <a:ea typeface="+mn-ea"/>
                <a:cs typeface="Arial" charset="0"/>
              </a:rPr>
              <a:t>Average volume of API transactions for a Tier 1 wireless carrier will reach 94 billion per month by 2016</a:t>
            </a:r>
          </a:p>
          <a:p>
            <a:pPr lvl="0"/>
            <a:r>
              <a:rPr lang="en-GB" sz="1100" kern="1200" dirty="0" err="1" smtClean="0">
                <a:solidFill>
                  <a:schemeClr val="tx1"/>
                </a:solidFill>
                <a:effectLst/>
                <a:latin typeface="+mn-lt"/>
                <a:ea typeface="+mn-ea"/>
                <a:cs typeface="Arial" charset="0"/>
              </a:rPr>
              <a:t>OneAPI</a:t>
            </a:r>
            <a:r>
              <a:rPr lang="en-GB" sz="1100" kern="1200" dirty="0" smtClean="0">
                <a:solidFill>
                  <a:schemeClr val="tx1"/>
                </a:solidFill>
                <a:effectLst/>
                <a:latin typeface="+mn-lt"/>
                <a:ea typeface="+mn-ea"/>
                <a:cs typeface="Arial" charset="0"/>
              </a:rPr>
              <a:t> Exchange is powered by </a:t>
            </a:r>
            <a:r>
              <a:rPr lang="en-GB" sz="1100" kern="1200" dirty="0" err="1" smtClean="0">
                <a:solidFill>
                  <a:schemeClr val="tx1"/>
                </a:solidFill>
                <a:effectLst/>
                <a:latin typeface="+mn-lt"/>
                <a:ea typeface="+mn-ea"/>
                <a:cs typeface="Arial" charset="0"/>
              </a:rPr>
              <a:t>Apigee</a:t>
            </a:r>
            <a:r>
              <a:rPr lang="en-GB" sz="1100" kern="1200" dirty="0" smtClean="0">
                <a:solidFill>
                  <a:schemeClr val="tx1"/>
                </a:solidFill>
                <a:effectLst/>
                <a:latin typeface="+mn-lt"/>
                <a:ea typeface="+mn-ea"/>
                <a:cs typeface="Arial" charset="0"/>
              </a:rPr>
              <a:t>, a leading API development company</a:t>
            </a:r>
          </a:p>
          <a:p>
            <a:endParaRPr lang="en-GB" sz="1100" b="1" dirty="0" smtClean="0">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100" b="1" dirty="0" smtClean="0">
                <a:latin typeface="+mn-lt"/>
              </a:rPr>
              <a:t>Spectrum</a:t>
            </a:r>
          </a:p>
          <a:p>
            <a:r>
              <a:rPr lang="en-GB" sz="1100" b="0" dirty="0" smtClean="0">
                <a:latin typeface="+mn-lt"/>
              </a:rPr>
              <a:t>And</a:t>
            </a:r>
            <a:r>
              <a:rPr lang="en-GB" sz="1100" b="0" baseline="0" dirty="0" smtClean="0">
                <a:latin typeface="+mn-lt"/>
              </a:rPr>
              <a:t> spectrum of course is one of our key initiatives, which is where the focus of this meeting lies.</a:t>
            </a:r>
            <a:endParaRPr lang="en-GB" sz="1100" b="0" dirty="0" smtClean="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650D5613-8F55-1347-B7DF-230E33A0670D}" type="slidenum">
              <a:rPr lang="en-US" smtClean="0"/>
              <a:t>5</a:t>
            </a:fld>
            <a:endParaRPr lang="en-US"/>
          </a:p>
        </p:txBody>
      </p:sp>
    </p:spTree>
    <p:extLst>
      <p:ext uri="{BB962C8B-B14F-4D97-AF65-F5344CB8AC3E}">
        <p14:creationId xmlns:p14="http://schemas.microsoft.com/office/powerpoint/2010/main" val="1417205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smtClean="0"/>
              <a:t>Speaking points</a:t>
            </a:r>
          </a:p>
          <a:p>
            <a:r>
              <a:rPr lang="en-GB" sz="1100" dirty="0" smtClean="0"/>
              <a:t>So with that introduction</a:t>
            </a:r>
            <a:r>
              <a:rPr lang="en-GB" sz="1100" baseline="0" dirty="0" smtClean="0"/>
              <a:t> to the GSMA and our Spectrum Programme, we now turn to mobile broadband — the skyrocketing demand and the obstacles we face in achieving the ultimate goal of broadband for all.</a:t>
            </a:r>
            <a:endParaRPr lang="en-GB" sz="1100" dirty="0"/>
          </a:p>
        </p:txBody>
      </p:sp>
      <p:sp>
        <p:nvSpPr>
          <p:cNvPr id="4" name="Slide Number Placeholder 3"/>
          <p:cNvSpPr>
            <a:spLocks noGrp="1"/>
          </p:cNvSpPr>
          <p:nvPr>
            <p:ph type="sldNum" sz="quarter" idx="10"/>
          </p:nvPr>
        </p:nvSpPr>
        <p:spPr/>
        <p:txBody>
          <a:bodyPr/>
          <a:lstStyle/>
          <a:p>
            <a:fld id="{650D5613-8F55-1347-B7DF-230E33A0670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12945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0D5613-8F55-1347-B7DF-230E33A0670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91466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ts val="1200"/>
              </a:spcBef>
              <a:buFont typeface="Arial" pitchFamily="34" charset="0"/>
              <a:buNone/>
            </a:pPr>
            <a:r>
              <a:rPr lang="en-US" sz="1100" b="1" dirty="0" smtClean="0">
                <a:solidFill>
                  <a:schemeClr val="tx1"/>
                </a:solidFill>
                <a:latin typeface="+mn-lt"/>
                <a:cs typeface="Arial" pitchFamily="34" charset="0"/>
              </a:rPr>
              <a:t>Speaking points</a:t>
            </a:r>
          </a:p>
          <a:p>
            <a:r>
              <a:rPr lang="en-GB" sz="1100" kern="1200" dirty="0" smtClean="0">
                <a:solidFill>
                  <a:schemeClr val="tx1"/>
                </a:solidFill>
                <a:effectLst/>
                <a:latin typeface="+mn-lt"/>
                <a:ea typeface="+mn-ea"/>
                <a:cs typeface="+mn-cs"/>
              </a:rPr>
              <a:t>The roll-out and adoption of mobile broadband</a:t>
            </a:r>
            <a:r>
              <a:rPr lang="en-GB" sz="1100" kern="1200" baseline="0" dirty="0" smtClean="0">
                <a:solidFill>
                  <a:schemeClr val="tx1"/>
                </a:solidFill>
                <a:effectLst/>
                <a:latin typeface="+mn-lt"/>
                <a:ea typeface="+mn-ea"/>
                <a:cs typeface="+mn-cs"/>
              </a:rPr>
              <a:t> services is on the rise everywhere, and this is being accelerated through the gradual release of the Digital Dividend. </a:t>
            </a:r>
            <a:r>
              <a:rPr lang="en-GB" sz="1100" kern="1200" dirty="0" smtClean="0">
                <a:solidFill>
                  <a:schemeClr val="tx1"/>
                </a:solidFill>
                <a:effectLst/>
                <a:latin typeface="+mn-lt"/>
                <a:ea typeface="+mn-ea"/>
                <a:cs typeface="+mn-cs"/>
              </a:rPr>
              <a:t>C</a:t>
            </a:r>
            <a:r>
              <a:rPr lang="en-GB" sz="1100" kern="1200" baseline="0" dirty="0" smtClean="0">
                <a:solidFill>
                  <a:schemeClr val="tx1"/>
                </a:solidFill>
                <a:effectLst/>
                <a:latin typeface="+mn-lt"/>
                <a:ea typeface="+mn-ea"/>
                <a:cs typeface="+mn-cs"/>
              </a:rPr>
              <a:t>ontinued progress is exceedingly important, and especially for developing economies.</a:t>
            </a:r>
          </a:p>
          <a:p>
            <a:endParaRPr lang="en-GB"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The mobile sector — and the provision of mobile</a:t>
            </a:r>
            <a:r>
              <a:rPr lang="en-GB" sz="1100" kern="1200" baseline="0" dirty="0" smtClean="0">
                <a:solidFill>
                  <a:schemeClr val="tx1"/>
                </a:solidFill>
                <a:effectLst/>
                <a:latin typeface="+mn-lt"/>
                <a:ea typeface="+mn-ea"/>
                <a:cs typeface="+mn-cs"/>
              </a:rPr>
              <a:t> broadband — creates value that radiates out through the economy.  </a:t>
            </a:r>
          </a:p>
          <a:p>
            <a:endParaRPr lang="en-GB" sz="1100" kern="1200" baseline="0" dirty="0" smtClean="0">
              <a:solidFill>
                <a:schemeClr val="tx1"/>
              </a:solidFill>
              <a:effectLst/>
              <a:latin typeface="+mn-lt"/>
              <a:ea typeface="+mn-ea"/>
              <a:cs typeface="+mn-cs"/>
            </a:endParaRPr>
          </a:p>
          <a:p>
            <a:r>
              <a:rPr lang="en-GB" sz="1100" kern="1200" baseline="0" dirty="0" smtClean="0">
                <a:solidFill>
                  <a:schemeClr val="tx1"/>
                </a:solidFill>
                <a:effectLst/>
                <a:latin typeface="+mn-lt"/>
                <a:ea typeface="+mn-ea"/>
                <a:cs typeface="+mn-cs"/>
              </a:rPr>
              <a:t>Mobile network operators create economic value directly — by offering a valuable service to citizens, employing people, paying vendors for services, paying taxes and investing in infrastructure and spectrum licences.  But it doesn’t end there.</a:t>
            </a:r>
          </a:p>
          <a:p>
            <a:r>
              <a:rPr lang="en-GB" sz="1100" kern="1200" baseline="0" dirty="0" smtClean="0">
                <a:solidFill>
                  <a:schemeClr val="tx1"/>
                </a:solidFill>
                <a:effectLst/>
                <a:latin typeface="+mn-lt"/>
                <a:ea typeface="+mn-ea"/>
                <a:cs typeface="+mn-cs"/>
              </a:rPr>
              <a:t>The mobile industry supports an array of businesses:</a:t>
            </a:r>
          </a:p>
          <a:p>
            <a:pPr marL="171450" lvl="0" indent="-171450">
              <a:buFont typeface="Arial" pitchFamily="34" charset="0"/>
              <a:buChar char="•"/>
            </a:pPr>
            <a:r>
              <a:rPr lang="en-GB" sz="1100" kern="1200" dirty="0" smtClean="0">
                <a:solidFill>
                  <a:schemeClr val="tx1"/>
                </a:solidFill>
                <a:effectLst/>
                <a:latin typeface="+mn-lt"/>
                <a:ea typeface="+mn-ea"/>
                <a:cs typeface="+mn-cs"/>
              </a:rPr>
              <a:t>Device manufacturers and operating system developers are driving innovation in the race to make smartphones faster, lighter and more intuitive to use.</a:t>
            </a:r>
          </a:p>
          <a:p>
            <a:pPr marL="171450" lvl="0" indent="-171450">
              <a:buFont typeface="Arial" pitchFamily="34" charset="0"/>
              <a:buChar char="•"/>
            </a:pPr>
            <a:r>
              <a:rPr lang="en-GB" sz="1100" kern="1200" dirty="0" smtClean="0">
                <a:solidFill>
                  <a:schemeClr val="tx1"/>
                </a:solidFill>
                <a:effectLst/>
                <a:latin typeface="+mn-lt"/>
                <a:ea typeface="+mn-ea"/>
                <a:cs typeface="+mn-cs"/>
              </a:rPr>
              <a:t>Network infrastructure vendors are striving for further efficiencies, as they seek to support the network demands of tomorrow at lower cost. </a:t>
            </a:r>
          </a:p>
          <a:p>
            <a:pPr marL="171450" lvl="0" indent="-171450">
              <a:buFont typeface="Arial" pitchFamily="34" charset="0"/>
              <a:buChar char="•"/>
            </a:pPr>
            <a:r>
              <a:rPr lang="en-GB" sz="1100" kern="1200" dirty="0" smtClean="0">
                <a:solidFill>
                  <a:schemeClr val="tx1"/>
                </a:solidFill>
                <a:effectLst/>
                <a:latin typeface="+mn-lt"/>
                <a:ea typeface="+mn-ea"/>
                <a:cs typeface="+mn-cs"/>
              </a:rPr>
              <a:t>Content providers are harnessing the new hardware and software innovations to generate new products and services.</a:t>
            </a:r>
          </a:p>
          <a:p>
            <a:r>
              <a:rPr lang="en-GB"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Even beyond the industry ecosystem, mobile strengthens every sector in the wider economy by increasing productivity and providing access to email, applications and the internet at any time. It gives people important new ways to learn and to do business and to buy things. This effect is even stronger in developing countries than in developed economies.</a:t>
            </a:r>
            <a:endParaRPr lang="en-GB" sz="1100" kern="1200" dirty="0" smtClean="0">
              <a:solidFill>
                <a:schemeClr val="tx1"/>
              </a:solidFill>
              <a:effectLst/>
              <a:latin typeface="+mn-lt"/>
              <a:ea typeface="+mn-ea"/>
              <a:cs typeface="+mn-cs"/>
            </a:endParaRPr>
          </a:p>
          <a:p>
            <a:pPr marL="176200" indent="-176200" eaLnBrk="1" hangingPunct="1">
              <a:spcBef>
                <a:spcPts val="1200"/>
              </a:spcBef>
            </a:pPr>
            <a:endParaRPr lang="en-US" sz="1100" dirty="0" smtClean="0">
              <a:solidFill>
                <a:schemeClr val="tx1"/>
              </a:solidFill>
              <a:latin typeface="+mn-lt"/>
              <a:cs typeface="Arial" pitchFamily="34" charset="0"/>
            </a:endParaRPr>
          </a:p>
          <a:p>
            <a:pPr marL="176200" indent="-176200" eaLnBrk="1" hangingPunct="1">
              <a:spcBef>
                <a:spcPts val="1200"/>
              </a:spcBef>
            </a:pPr>
            <a:r>
              <a:rPr lang="en-US" sz="1100" dirty="0" smtClean="0">
                <a:solidFill>
                  <a:schemeClr val="tx1"/>
                </a:solidFill>
                <a:latin typeface="+mn-lt"/>
                <a:cs typeface="Arial" pitchFamily="34" charset="0"/>
              </a:rPr>
              <a:t>Some</a:t>
            </a:r>
            <a:r>
              <a:rPr lang="en-US" sz="1100" baseline="0" dirty="0" smtClean="0">
                <a:solidFill>
                  <a:schemeClr val="tx1"/>
                </a:solidFill>
                <a:latin typeface="+mn-lt"/>
                <a:cs typeface="Arial" pitchFamily="34" charset="0"/>
              </a:rPr>
              <a:t> telling statistics:</a:t>
            </a:r>
            <a:endParaRPr lang="en-US" sz="1100" dirty="0" smtClean="0">
              <a:solidFill>
                <a:schemeClr val="tx1"/>
              </a:solidFill>
              <a:latin typeface="+mn-lt"/>
              <a:cs typeface="Arial" pitchFamily="34" charset="0"/>
            </a:endParaRPr>
          </a:p>
          <a:p>
            <a:pPr marL="171450" indent="-171450">
              <a:buFont typeface="Arial" pitchFamily="34" charset="0"/>
              <a:buChar char="•"/>
            </a:pPr>
            <a:r>
              <a:rPr lang="en-US" sz="1100" kern="1200" dirty="0" smtClean="0">
                <a:solidFill>
                  <a:schemeClr val="tx1"/>
                </a:solidFill>
                <a:latin typeface="+mn-lt"/>
                <a:cs typeface="Arial" charset="0"/>
              </a:rPr>
              <a:t>A 10 percent increase in the penetration of broadband services </a:t>
            </a:r>
            <a:r>
              <a:rPr lang="en-GB" sz="1100" kern="1200" dirty="0" smtClean="0">
                <a:solidFill>
                  <a:schemeClr val="tx1"/>
                </a:solidFill>
                <a:latin typeface="+mn-lt"/>
                <a:cs typeface="Arial" charset="0"/>
              </a:rPr>
              <a:t>in low- and middle-income countries accelerates economic growth by 1.38% (</a:t>
            </a:r>
            <a:r>
              <a:rPr lang="en-US" sz="1100" kern="1200" dirty="0" smtClean="0">
                <a:solidFill>
                  <a:schemeClr val="tx1"/>
                </a:solidFill>
                <a:latin typeface="+mn-lt"/>
                <a:cs typeface="Arial" charset="0"/>
              </a:rPr>
              <a:t>World Bank analysis of 120 countries).</a:t>
            </a:r>
            <a:endParaRPr lang="en-GB" sz="1100" kern="1200" dirty="0" smtClean="0">
              <a:solidFill>
                <a:schemeClr val="tx1"/>
              </a:solidFill>
              <a:latin typeface="+mn-lt"/>
              <a:cs typeface="Arial" charset="0"/>
            </a:endParaRPr>
          </a:p>
          <a:p>
            <a:pPr marL="171450" indent="-171450">
              <a:buFont typeface="Arial" pitchFamily="34" charset="0"/>
              <a:buChar char="•"/>
            </a:pPr>
            <a:r>
              <a:rPr lang="en-GB" sz="1100" kern="1200" dirty="0" smtClean="0">
                <a:solidFill>
                  <a:schemeClr val="tx1"/>
                </a:solidFill>
                <a:latin typeface="+mn-lt"/>
                <a:cs typeface="Arial" charset="0"/>
              </a:rPr>
              <a:t>A 10 </a:t>
            </a:r>
            <a:r>
              <a:rPr lang="en-GB" sz="1100" kern="1200" dirty="0" err="1" smtClean="0">
                <a:solidFill>
                  <a:schemeClr val="tx1"/>
                </a:solidFill>
                <a:latin typeface="+mn-lt"/>
                <a:cs typeface="Arial" charset="0"/>
              </a:rPr>
              <a:t>percent</a:t>
            </a:r>
            <a:r>
              <a:rPr lang="en-GB" sz="1100" kern="1200" dirty="0" smtClean="0">
                <a:solidFill>
                  <a:schemeClr val="tx1"/>
                </a:solidFill>
                <a:latin typeface="+mn-lt"/>
                <a:cs typeface="Arial" charset="0"/>
              </a:rPr>
              <a:t> increase in broadband household penetration delivers a boost to a country‘s GDP that ranges from 0.1 to 1.4%. (McKinsey &amp; Co)</a:t>
            </a:r>
          </a:p>
          <a:p>
            <a:pPr marL="171450" indent="-171450">
              <a:buFont typeface="Arial" pitchFamily="34" charset="0"/>
              <a:buChar char="•"/>
            </a:pPr>
            <a:r>
              <a:rPr lang="en-GB" sz="1100" kern="1200" dirty="0" smtClean="0">
                <a:solidFill>
                  <a:schemeClr val="tx1"/>
                </a:solidFill>
                <a:latin typeface="+mn-lt"/>
                <a:cs typeface="Arial" charset="0"/>
              </a:rPr>
              <a:t>A 10% increase in mobile penetration increases productivity by 4.2%. (Deloitte)</a:t>
            </a:r>
          </a:p>
          <a:p>
            <a:pPr marL="171450" indent="-171450">
              <a:buFont typeface="Arial" pitchFamily="34" charset="0"/>
              <a:buChar char="•"/>
            </a:pPr>
            <a:r>
              <a:rPr lang="en-GB" sz="1100" kern="1200" dirty="0" smtClean="0">
                <a:solidFill>
                  <a:schemeClr val="tx1"/>
                </a:solidFill>
                <a:latin typeface="+mn-lt"/>
                <a:cs typeface="Arial" charset="0"/>
              </a:rPr>
              <a:t>A 10% increase in 3G penetration increases GDP per capita growth by 0.15%. (Cisco)</a:t>
            </a:r>
          </a:p>
          <a:p>
            <a:pPr marL="171450" indent="-171450">
              <a:buFont typeface="Arial" pitchFamily="34" charset="0"/>
              <a:buChar char="•"/>
            </a:pPr>
            <a:r>
              <a:rPr lang="en-GB" sz="1100" kern="1200" dirty="0" smtClean="0">
                <a:solidFill>
                  <a:schemeClr val="tx1"/>
                </a:solidFill>
                <a:latin typeface="+mn-lt"/>
                <a:cs typeface="Arial" charset="0"/>
              </a:rPr>
              <a:t>A 10% increase in broadband penetration translates into a 1.5% increase in a country’s labour productivity over the following 5 years. (Booz &amp; Co)</a:t>
            </a:r>
          </a:p>
          <a:p>
            <a:pPr marL="171450" indent="-171450">
              <a:buFont typeface="Arial" pitchFamily="34" charset="0"/>
              <a:buChar char="•"/>
            </a:pPr>
            <a:r>
              <a:rPr lang="en-GB" sz="1100" kern="1200" dirty="0" smtClean="0">
                <a:solidFill>
                  <a:schemeClr val="tx1"/>
                </a:solidFill>
                <a:latin typeface="+mn-lt"/>
                <a:cs typeface="Arial" charset="0"/>
              </a:rPr>
              <a:t>A doubling of mobile data use leads to an increase in GDP per capita growth of 0.5%. (Wireless Intelligence)</a:t>
            </a:r>
          </a:p>
          <a:p>
            <a:pPr marL="171450" indent="-171450">
              <a:buFont typeface="Arial" pitchFamily="34" charset="0"/>
              <a:buChar char="•"/>
            </a:pPr>
            <a:r>
              <a:rPr lang="en-GB" sz="1100" kern="1200" dirty="0" smtClean="0">
                <a:solidFill>
                  <a:schemeClr val="tx1"/>
                </a:solidFill>
                <a:latin typeface="+mn-lt"/>
                <a:cs typeface="Arial" charset="0"/>
              </a:rPr>
              <a:t>Countries with 80% broadband penetration are more than twice as innovative as countries with 40% penetration. (Booz &amp; Co)</a:t>
            </a:r>
          </a:p>
        </p:txBody>
      </p:sp>
      <p:sp>
        <p:nvSpPr>
          <p:cNvPr id="4" name="Slide Number Placeholder 3"/>
          <p:cNvSpPr>
            <a:spLocks noGrp="1"/>
          </p:cNvSpPr>
          <p:nvPr>
            <p:ph type="sldNum" sz="quarter" idx="10"/>
          </p:nvPr>
        </p:nvSpPr>
        <p:spPr/>
        <p:txBody>
          <a:bodyPr/>
          <a:lstStyle/>
          <a:p>
            <a:fld id="{650D5613-8F55-1347-B7DF-230E33A0670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6461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0D5613-8F55-1347-B7DF-230E33A0670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91466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b="6061"/>
          <a:stretch/>
        </p:blipFill>
        <p:spPr>
          <a:xfrm>
            <a:off x="0" y="1345261"/>
            <a:ext cx="9144000" cy="5512740"/>
          </a:xfrm>
          <a:prstGeom prst="rect">
            <a:avLst/>
          </a:prstGeom>
        </p:spPr>
      </p:pic>
      <p:pic>
        <p:nvPicPr>
          <p:cNvPr id="18" name="Picture 17" descr="GSMA logo.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82135" y="5598275"/>
            <a:ext cx="720000" cy="720000"/>
          </a:xfrm>
          <a:prstGeom prst="rect">
            <a:avLst/>
          </a:prstGeom>
        </p:spPr>
      </p:pic>
      <p:sp>
        <p:nvSpPr>
          <p:cNvPr id="2" name="Title 1"/>
          <p:cNvSpPr>
            <a:spLocks noGrp="1"/>
          </p:cNvSpPr>
          <p:nvPr>
            <p:ph type="ctrTitle" hasCustomPrompt="1"/>
          </p:nvPr>
        </p:nvSpPr>
        <p:spPr>
          <a:xfrm>
            <a:off x="457200" y="1678062"/>
            <a:ext cx="8229600" cy="1470025"/>
          </a:xfrm>
        </p:spPr>
        <p:txBody>
          <a:bodyPr wrap="none" lIns="0" tIns="0" rIns="0" bIns="0">
            <a:noAutofit/>
          </a:bodyPr>
          <a:lstStyle>
            <a:lvl1pPr algn="ctr">
              <a:defRPr sz="4800" b="1" i="0" spc="-150">
                <a:latin typeface="Arial Narrow Bold"/>
                <a:cs typeface="Arial Narrow Bold"/>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1371600" y="2740574"/>
            <a:ext cx="6400800" cy="577817"/>
          </a:xfrm>
        </p:spPr>
        <p:txBody>
          <a:bodyPr wrap="none" tIns="0" rIns="0" bIns="0">
            <a:noAutofit/>
          </a:bodyPr>
          <a:lstStyle>
            <a:lvl1pPr marL="0" indent="0" algn="ctr">
              <a:buNone/>
              <a:defRPr sz="3200" b="0" i="0" spc="0" baseline="0">
                <a:solidFill>
                  <a:srgbClr val="DE002B"/>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29" name="Date Placeholder 3"/>
          <p:cNvSpPr txBox="1">
            <a:spLocks/>
          </p:cNvSpPr>
          <p:nvPr userDrawn="1"/>
        </p:nvSpPr>
        <p:spPr>
          <a:xfrm>
            <a:off x="3388541" y="5598275"/>
            <a:ext cx="2366918" cy="720000"/>
          </a:xfrm>
          <a:prstGeom prst="rect">
            <a:avLst/>
          </a:prstGeom>
        </p:spPr>
        <p:txBody>
          <a:bodyPr wrap="none"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000" b="0" i="0" spc="0" dirty="0" smtClean="0">
                <a:solidFill>
                  <a:srgbClr val="DE002B"/>
                </a:solidFill>
                <a:latin typeface="Arial Narrow Bold"/>
                <a:cs typeface="Arial Narrow Bold"/>
              </a:rPr>
              <a:t>11 APRIL 2013</a:t>
            </a:r>
            <a:endParaRPr lang="en-US" sz="2000" b="0" i="0" spc="0" dirty="0">
              <a:solidFill>
                <a:srgbClr val="DE002B"/>
              </a:solidFill>
              <a:latin typeface="Arial Narrow Bold"/>
              <a:cs typeface="Arial Narrow Bold"/>
            </a:endParaRPr>
          </a:p>
        </p:txBody>
      </p:sp>
      <p:sp>
        <p:nvSpPr>
          <p:cNvPr id="8" name="Rectangle 7"/>
          <p:cNvSpPr/>
          <p:nvPr userDrawn="1"/>
        </p:nvSpPr>
        <p:spPr>
          <a:xfrm>
            <a:off x="377132" y="6549486"/>
            <a:ext cx="1440264" cy="153888"/>
          </a:xfrm>
          <a:prstGeom prst="rect">
            <a:avLst/>
          </a:prstGeom>
          <a:noFill/>
        </p:spPr>
        <p:txBody>
          <a:bodyPr wrap="none" tIns="0" rIns="0" bIns="0" anchor="ctr" anchorCtr="0">
            <a:noAutofit/>
          </a:bodyPr>
          <a:lstStyle/>
          <a:p>
            <a:pPr algn="l" rtl="0"/>
            <a:r>
              <a:rPr lang="en-GB" sz="700" b="0" i="0" u="none" strike="noStrike" kern="1200" spc="0" baseline="0" dirty="0" smtClean="0">
                <a:solidFill>
                  <a:srgbClr val="000000"/>
                </a:solidFill>
                <a:latin typeface="Arial"/>
                <a:ea typeface="+mn-ea"/>
                <a:cs typeface="Arial"/>
              </a:rPr>
              <a:t>© GSMA 2013</a:t>
            </a:r>
          </a:p>
        </p:txBody>
      </p:sp>
    </p:spTree>
    <p:extLst>
      <p:ext uri="{BB962C8B-B14F-4D97-AF65-F5344CB8AC3E}">
        <p14:creationId xmlns:p14="http://schemas.microsoft.com/office/powerpoint/2010/main" val="163501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t="-11589"/>
          <a:stretch/>
        </p:blipFill>
        <p:spPr>
          <a:xfrm flipH="1">
            <a:off x="0" y="3687704"/>
            <a:ext cx="9144000" cy="3170296"/>
          </a:xfrm>
          <a:prstGeom prst="rect">
            <a:avLst/>
          </a:prstGeom>
        </p:spPr>
      </p:pic>
      <p:pic>
        <p:nvPicPr>
          <p:cNvPr id="8" name="Picture 7" descr="GSMA logo.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0110" y="533732"/>
            <a:ext cx="684000" cy="684000"/>
          </a:xfrm>
          <a:prstGeom prst="rect">
            <a:avLst/>
          </a:prstGeom>
        </p:spPr>
      </p:pic>
      <p:sp>
        <p:nvSpPr>
          <p:cNvPr id="9" name="Rectangle 8"/>
          <p:cNvSpPr/>
          <p:nvPr userDrawn="1"/>
        </p:nvSpPr>
        <p:spPr>
          <a:xfrm>
            <a:off x="-28014" y="533732"/>
            <a:ext cx="7881068" cy="684000"/>
          </a:xfrm>
          <a:prstGeom prst="rect">
            <a:avLst/>
          </a:prstGeom>
          <a:solidFill>
            <a:srgbClr val="DE0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533732"/>
            <a:ext cx="7395854" cy="690171"/>
          </a:xfrm>
        </p:spPr>
        <p:txBody>
          <a:bodyPr wrap="none" lIns="0" tIns="0" rIns="0" bIns="0">
            <a:noAutofit/>
          </a:bodyPr>
          <a:lstStyle>
            <a:lvl1pPr algn="l">
              <a:defRPr sz="3200" b="0" i="0" spc="0" baseline="0">
                <a:solidFill>
                  <a:schemeClr val="bg1"/>
                </a:solidFill>
                <a:latin typeface="Arial Narrow Bold"/>
                <a:cs typeface="Arial Narrow Bold"/>
              </a:defRPr>
            </a:lvl1pPr>
          </a:lstStyle>
          <a:p>
            <a:r>
              <a:rPr lang="en-GB" dirty="0" smtClean="0"/>
              <a:t>CLICK TO EDIT MASTER TITLE STYLE</a:t>
            </a:r>
            <a:endParaRPr lang="en-US" dirty="0"/>
          </a:p>
        </p:txBody>
      </p:sp>
      <p:sp>
        <p:nvSpPr>
          <p:cNvPr id="3" name="Content Placeholder 2"/>
          <p:cNvSpPr>
            <a:spLocks noGrp="1"/>
          </p:cNvSpPr>
          <p:nvPr>
            <p:ph idx="1" hasCustomPrompt="1"/>
          </p:nvPr>
        </p:nvSpPr>
        <p:spPr>
          <a:xfrm>
            <a:off x="457200" y="1600201"/>
            <a:ext cx="4980281" cy="3968984"/>
          </a:xfrm>
        </p:spPr>
        <p:txBody>
          <a:bodyPr wrap="square" lIns="0" tIns="0" rIns="0" bIns="0" anchor="t" anchorCtr="0">
            <a:noAutofit/>
          </a:bodyPr>
          <a:lstStyle>
            <a:lvl1pPr marL="360000" indent="-360000">
              <a:spcBef>
                <a:spcPts val="0"/>
              </a:spcBef>
              <a:buClr>
                <a:srgbClr val="DE002B"/>
              </a:buClr>
              <a:buFont typeface="Wingdings" charset="2"/>
              <a:buChar char="§"/>
              <a:defRPr sz="1800" b="0" i="0" spc="0">
                <a:latin typeface="Arial Narrow"/>
                <a:cs typeface="Arial Narrow"/>
              </a:defRPr>
            </a:lvl1pPr>
            <a:lvl2pPr marL="0" indent="-285750">
              <a:spcBef>
                <a:spcPts val="0"/>
              </a:spcBef>
              <a:buClr>
                <a:srgbClr val="DE002B"/>
              </a:buClr>
              <a:buFont typeface="Wingdings" charset="2"/>
              <a:buChar char="§"/>
              <a:defRPr b="0" i="0">
                <a:latin typeface="Frutiger 47LightCn"/>
                <a:cs typeface="Frutiger 47LightCn"/>
              </a:defRPr>
            </a:lvl2pPr>
            <a:lvl3pPr marL="0" indent="-228600">
              <a:spcBef>
                <a:spcPts val="0"/>
              </a:spcBef>
              <a:buClr>
                <a:srgbClr val="DE002B"/>
              </a:buClr>
              <a:buFont typeface="Wingdings" charset="2"/>
              <a:buChar char="§"/>
              <a:defRPr b="0" i="0">
                <a:latin typeface="Frutiger 47LightCn"/>
                <a:cs typeface="Frutiger 47LightCn"/>
              </a:defRPr>
            </a:lvl3pPr>
            <a:lvl4pPr marL="0" indent="-228600">
              <a:spcBef>
                <a:spcPts val="0"/>
              </a:spcBef>
              <a:buClr>
                <a:srgbClr val="DE002B"/>
              </a:buClr>
              <a:buFont typeface="Wingdings" charset="2"/>
              <a:buChar char="§"/>
              <a:defRPr b="0" i="0">
                <a:latin typeface="Frutiger 47LightCn"/>
                <a:cs typeface="Frutiger 47LightCn"/>
              </a:defRPr>
            </a:lvl4pPr>
            <a:lvl5pPr marL="0" indent="-228600">
              <a:spcBef>
                <a:spcPts val="0"/>
              </a:spcBef>
              <a:buClr>
                <a:srgbClr val="DE002B"/>
              </a:buClr>
              <a:buFont typeface="Wingdings" charset="2"/>
              <a:buChar char="§"/>
              <a:defRPr b="0" i="0">
                <a:latin typeface="Frutiger 47LightCn"/>
                <a:cs typeface="Frutiger 47LightCn"/>
              </a:defRPr>
            </a:lvl5pPr>
          </a:lstStyle>
          <a:p>
            <a:pPr lvl="0"/>
            <a:r>
              <a:rPr lang="en-GB" dirty="0" smtClean="0"/>
              <a:t>CLICK TO EDIT MASTER TEXT STYLES</a:t>
            </a:r>
          </a:p>
        </p:txBody>
      </p:sp>
      <p:sp>
        <p:nvSpPr>
          <p:cNvPr id="17" name="Picture Placeholder 12"/>
          <p:cNvSpPr>
            <a:spLocks noGrp="1"/>
          </p:cNvSpPr>
          <p:nvPr>
            <p:ph type="pic" sz="quarter" idx="13" hasCustomPrompt="1"/>
          </p:nvPr>
        </p:nvSpPr>
        <p:spPr>
          <a:xfrm>
            <a:off x="6265333" y="1606974"/>
            <a:ext cx="2338776" cy="1672422"/>
          </a:xfrm>
          <a:prstGeom prst="rect">
            <a:avLst/>
          </a:prstGeom>
        </p:spPr>
        <p:txBody>
          <a:bodyPr tIns="0" bIns="0">
            <a:noAutofit/>
          </a:bodyPr>
          <a:lstStyle>
            <a:lvl1pPr>
              <a:buNone/>
              <a:defRPr sz="1400" b="1" i="1">
                <a:latin typeface="Arial Narrow"/>
                <a:cs typeface="Arial Narrow"/>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ysClr val="windowText" lastClr="000000"/>
                </a:solidFill>
                <a:effectLst/>
                <a:uLnTx/>
                <a:uFillTx/>
              </a:rPr>
              <a:t>DRAG PICTURE TO PLACEHOLDER OR CLICK ICON TO ADD</a:t>
            </a:r>
            <a:endParaRPr kumimoji="0" lang="en-GB" sz="1800" b="0" i="0" u="none" strike="noStrike" kern="0" cap="none" spc="0" normalizeH="0" baseline="0" noProof="0" dirty="0">
              <a:ln>
                <a:noFill/>
              </a:ln>
              <a:solidFill>
                <a:sysClr val="windowText" lastClr="000000"/>
              </a:solidFill>
              <a:effectLst/>
              <a:uLnTx/>
              <a:uFillTx/>
            </a:endParaRPr>
          </a:p>
        </p:txBody>
      </p:sp>
      <p:sp>
        <p:nvSpPr>
          <p:cNvPr id="20" name="Picture Placeholder 12"/>
          <p:cNvSpPr>
            <a:spLocks noGrp="1"/>
          </p:cNvSpPr>
          <p:nvPr>
            <p:ph type="pic" sz="quarter" idx="14" hasCustomPrompt="1"/>
          </p:nvPr>
        </p:nvSpPr>
        <p:spPr>
          <a:xfrm>
            <a:off x="6265333" y="3441418"/>
            <a:ext cx="2338776" cy="1672422"/>
          </a:xfrm>
          <a:prstGeom prst="rect">
            <a:avLst/>
          </a:prstGeom>
        </p:spPr>
        <p:txBody>
          <a:bodyPr tIns="0" rIns="0" bIns="0">
            <a:noAutofit/>
          </a:bodyPr>
          <a:lstStyle>
            <a:lvl1pPr>
              <a:buNone/>
              <a:defRPr sz="1400" b="1" i="1">
                <a:latin typeface="Arial Narrow"/>
                <a:cs typeface="Arial Narrow"/>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ysClr val="windowText" lastClr="000000"/>
                </a:solidFill>
                <a:effectLst/>
                <a:uLnTx/>
                <a:uFillTx/>
              </a:rPr>
              <a:t>DRAG PICTURE TO PLACEHOLDER OR CLICK ICON TO ADD</a:t>
            </a:r>
            <a:endParaRPr kumimoji="0" lang="en-GB" sz="1800" b="0" i="0" u="none" strike="noStrike" kern="0" cap="none" spc="0" normalizeH="0" baseline="0" noProof="0" dirty="0">
              <a:ln>
                <a:noFill/>
              </a:ln>
              <a:solidFill>
                <a:sysClr val="windowText" lastClr="000000"/>
              </a:solidFill>
              <a:effectLst/>
              <a:uLnTx/>
              <a:uFillTx/>
            </a:endParaRPr>
          </a:p>
        </p:txBody>
      </p:sp>
      <p:sp>
        <p:nvSpPr>
          <p:cNvPr id="22" name="Rectangle 21"/>
          <p:cNvSpPr/>
          <p:nvPr userDrawn="1"/>
        </p:nvSpPr>
        <p:spPr>
          <a:xfrm>
            <a:off x="-28010" y="6322921"/>
            <a:ext cx="2314010" cy="212653"/>
          </a:xfrm>
          <a:prstGeom prst="rect">
            <a:avLst/>
          </a:prstGeom>
          <a:solidFill>
            <a:srgbClr val="DE0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userDrawn="1"/>
        </p:nvSpPr>
        <p:spPr>
          <a:xfrm>
            <a:off x="457200" y="6319378"/>
            <a:ext cx="2736125" cy="199419"/>
          </a:xfrm>
          <a:prstGeom prst="rect">
            <a:avLst/>
          </a:prstGeom>
        </p:spPr>
        <p:txBody>
          <a:bodyPr vert="horz" wrap="none" lIns="0" tIns="0" rIns="0" bIns="0" rtlCol="0" anchor="ctr">
            <a:noAutofit/>
          </a:bodyPr>
          <a:lstStyle>
            <a:lvl1pPr algn="l" defTabSz="457200" rtl="0" eaLnBrk="1" latinLnBrk="0" hangingPunct="1">
              <a:spcBef>
                <a:spcPct val="0"/>
              </a:spcBef>
              <a:buNone/>
              <a:defRPr sz="4000" b="0" i="0" kern="1200" spc="-150">
                <a:solidFill>
                  <a:schemeClr val="bg1"/>
                </a:solidFill>
                <a:latin typeface="Frutiger 57Cn"/>
                <a:ea typeface="+mj-ea"/>
                <a:cs typeface="Frutiger 57Cn"/>
              </a:defRPr>
            </a:lvl1pPr>
          </a:lstStyle>
          <a:p>
            <a:pPr rtl="0"/>
            <a:r>
              <a:rPr lang="en-GB" sz="1100" b="0" i="0" u="none" strike="noStrike" kern="1200" spc="0" baseline="0" dirty="0" smtClean="0">
                <a:solidFill>
                  <a:schemeClr val="bg1"/>
                </a:solidFill>
                <a:latin typeface="Arial Narrow Bold"/>
                <a:ea typeface="+mj-ea"/>
                <a:cs typeface="Arial Narrow Bold"/>
              </a:rPr>
              <a:t>SPECTRUM FOR MOBILE</a:t>
            </a:r>
          </a:p>
        </p:txBody>
      </p:sp>
      <p:sp>
        <p:nvSpPr>
          <p:cNvPr id="24" name="Rectangle 23"/>
          <p:cNvSpPr/>
          <p:nvPr userDrawn="1"/>
        </p:nvSpPr>
        <p:spPr>
          <a:xfrm>
            <a:off x="377132" y="6549486"/>
            <a:ext cx="1440264" cy="153888"/>
          </a:xfrm>
          <a:prstGeom prst="rect">
            <a:avLst/>
          </a:prstGeom>
          <a:noFill/>
        </p:spPr>
        <p:txBody>
          <a:bodyPr wrap="none" tIns="0" rIns="0" bIns="0" anchor="ctr" anchorCtr="0">
            <a:noAutofit/>
          </a:bodyPr>
          <a:lstStyle/>
          <a:p>
            <a:pPr algn="l" rtl="0"/>
            <a:r>
              <a:rPr lang="en-GB" sz="700" b="0" i="0" u="none" strike="noStrike" kern="1200" spc="0" baseline="0" dirty="0" smtClean="0">
                <a:solidFill>
                  <a:srgbClr val="000000"/>
                </a:solidFill>
                <a:latin typeface="Arial"/>
                <a:ea typeface="+mn-ea"/>
                <a:cs typeface="Arial"/>
              </a:rPr>
              <a:t>© GSMA 2013</a:t>
            </a:r>
          </a:p>
        </p:txBody>
      </p:sp>
    </p:spTree>
    <p:extLst>
      <p:ext uri="{BB962C8B-B14F-4D97-AF65-F5344CB8AC3E}">
        <p14:creationId xmlns:p14="http://schemas.microsoft.com/office/powerpoint/2010/main" val="753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Images no wave">
    <p:spTree>
      <p:nvGrpSpPr>
        <p:cNvPr id="1" name=""/>
        <p:cNvGrpSpPr/>
        <p:nvPr/>
      </p:nvGrpSpPr>
      <p:grpSpPr>
        <a:xfrm>
          <a:off x="0" y="0"/>
          <a:ext cx="0" cy="0"/>
          <a:chOff x="0" y="0"/>
          <a:chExt cx="0" cy="0"/>
        </a:xfrm>
      </p:grpSpPr>
      <p:pic>
        <p:nvPicPr>
          <p:cNvPr id="8" name="Picture 7" descr="GSMA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0110" y="533732"/>
            <a:ext cx="684000" cy="684000"/>
          </a:xfrm>
          <a:prstGeom prst="rect">
            <a:avLst/>
          </a:prstGeom>
        </p:spPr>
      </p:pic>
      <p:sp>
        <p:nvSpPr>
          <p:cNvPr id="9" name="Rectangle 8"/>
          <p:cNvSpPr/>
          <p:nvPr userDrawn="1"/>
        </p:nvSpPr>
        <p:spPr>
          <a:xfrm>
            <a:off x="-28014" y="533732"/>
            <a:ext cx="7881068" cy="684000"/>
          </a:xfrm>
          <a:prstGeom prst="rect">
            <a:avLst/>
          </a:prstGeom>
          <a:solidFill>
            <a:srgbClr val="DE0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533732"/>
            <a:ext cx="7395854" cy="690171"/>
          </a:xfrm>
        </p:spPr>
        <p:txBody>
          <a:bodyPr wrap="none" lIns="0" tIns="0" rIns="0" bIns="0">
            <a:noAutofit/>
          </a:bodyPr>
          <a:lstStyle>
            <a:lvl1pPr algn="l">
              <a:defRPr sz="3200" b="0" i="0" spc="0" baseline="0">
                <a:solidFill>
                  <a:schemeClr val="bg1"/>
                </a:solidFill>
                <a:latin typeface="Arial Narrow Bold"/>
                <a:cs typeface="Arial Narrow Bold"/>
              </a:defRPr>
            </a:lvl1pPr>
          </a:lstStyle>
          <a:p>
            <a:r>
              <a:rPr lang="en-GB" dirty="0" smtClean="0"/>
              <a:t>CLICK TO EDIT MASTER TITLE STYLE</a:t>
            </a:r>
            <a:endParaRPr lang="en-US" dirty="0"/>
          </a:p>
        </p:txBody>
      </p:sp>
      <p:sp>
        <p:nvSpPr>
          <p:cNvPr id="3" name="Content Placeholder 2"/>
          <p:cNvSpPr>
            <a:spLocks noGrp="1"/>
          </p:cNvSpPr>
          <p:nvPr>
            <p:ph idx="1" hasCustomPrompt="1"/>
          </p:nvPr>
        </p:nvSpPr>
        <p:spPr>
          <a:xfrm>
            <a:off x="457200" y="1600201"/>
            <a:ext cx="4980281" cy="3968984"/>
          </a:xfrm>
        </p:spPr>
        <p:txBody>
          <a:bodyPr wrap="square" lIns="0" tIns="0" rIns="0" bIns="0" anchor="t" anchorCtr="0">
            <a:noAutofit/>
          </a:bodyPr>
          <a:lstStyle>
            <a:lvl1pPr marL="360000" indent="-360000">
              <a:spcBef>
                <a:spcPts val="0"/>
              </a:spcBef>
              <a:buClr>
                <a:srgbClr val="DE002B"/>
              </a:buClr>
              <a:buFont typeface="Wingdings" charset="2"/>
              <a:buChar char="§"/>
              <a:defRPr sz="1800" b="0" i="0" spc="0">
                <a:latin typeface="Arial Narrow"/>
                <a:cs typeface="Arial Narrow"/>
              </a:defRPr>
            </a:lvl1pPr>
            <a:lvl2pPr marL="0" indent="-285750">
              <a:spcBef>
                <a:spcPts val="0"/>
              </a:spcBef>
              <a:buClr>
                <a:srgbClr val="DE002B"/>
              </a:buClr>
              <a:buFont typeface="Wingdings" charset="2"/>
              <a:buChar char="§"/>
              <a:defRPr b="0" i="0">
                <a:latin typeface="Frutiger 47LightCn"/>
                <a:cs typeface="Frutiger 47LightCn"/>
              </a:defRPr>
            </a:lvl2pPr>
            <a:lvl3pPr marL="0" indent="-228600">
              <a:spcBef>
                <a:spcPts val="0"/>
              </a:spcBef>
              <a:buClr>
                <a:srgbClr val="DE002B"/>
              </a:buClr>
              <a:buFont typeface="Wingdings" charset="2"/>
              <a:buChar char="§"/>
              <a:defRPr b="0" i="0">
                <a:latin typeface="Frutiger 47LightCn"/>
                <a:cs typeface="Frutiger 47LightCn"/>
              </a:defRPr>
            </a:lvl3pPr>
            <a:lvl4pPr marL="0" indent="-228600">
              <a:spcBef>
                <a:spcPts val="0"/>
              </a:spcBef>
              <a:buClr>
                <a:srgbClr val="DE002B"/>
              </a:buClr>
              <a:buFont typeface="Wingdings" charset="2"/>
              <a:buChar char="§"/>
              <a:defRPr b="0" i="0">
                <a:latin typeface="Frutiger 47LightCn"/>
                <a:cs typeface="Frutiger 47LightCn"/>
              </a:defRPr>
            </a:lvl4pPr>
            <a:lvl5pPr marL="0" indent="-228600">
              <a:spcBef>
                <a:spcPts val="0"/>
              </a:spcBef>
              <a:buClr>
                <a:srgbClr val="DE002B"/>
              </a:buClr>
              <a:buFont typeface="Wingdings" charset="2"/>
              <a:buChar char="§"/>
              <a:defRPr b="0" i="0">
                <a:latin typeface="Frutiger 47LightCn"/>
                <a:cs typeface="Frutiger 47LightCn"/>
              </a:defRPr>
            </a:lvl5pPr>
          </a:lstStyle>
          <a:p>
            <a:pPr lvl="0"/>
            <a:r>
              <a:rPr lang="en-GB" dirty="0" smtClean="0"/>
              <a:t>CLICK TO EDIT MASTER TEXT STYLES</a:t>
            </a:r>
          </a:p>
        </p:txBody>
      </p:sp>
      <p:sp>
        <p:nvSpPr>
          <p:cNvPr id="17" name="Picture Placeholder 12"/>
          <p:cNvSpPr>
            <a:spLocks noGrp="1"/>
          </p:cNvSpPr>
          <p:nvPr>
            <p:ph type="pic" sz="quarter" idx="13" hasCustomPrompt="1"/>
          </p:nvPr>
        </p:nvSpPr>
        <p:spPr>
          <a:xfrm>
            <a:off x="6265333" y="1606974"/>
            <a:ext cx="2338776" cy="1672422"/>
          </a:xfrm>
          <a:prstGeom prst="rect">
            <a:avLst/>
          </a:prstGeom>
        </p:spPr>
        <p:txBody>
          <a:bodyPr tIns="0" bIns="0">
            <a:noAutofit/>
          </a:bodyPr>
          <a:lstStyle>
            <a:lvl1pPr>
              <a:buNone/>
              <a:defRPr sz="1400" b="1" i="1">
                <a:latin typeface="Arial Narrow"/>
                <a:cs typeface="Arial Narrow"/>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ysClr val="windowText" lastClr="000000"/>
                </a:solidFill>
                <a:effectLst/>
                <a:uLnTx/>
                <a:uFillTx/>
              </a:rPr>
              <a:t>DRAG PICTURE TO PLACEHOLDER OR CLICK ICON TO ADD</a:t>
            </a:r>
            <a:endParaRPr kumimoji="0" lang="en-GB" sz="1800" b="0" i="0" u="none" strike="noStrike" kern="0" cap="none" spc="0" normalizeH="0" baseline="0" noProof="0" dirty="0">
              <a:ln>
                <a:noFill/>
              </a:ln>
              <a:solidFill>
                <a:sysClr val="windowText" lastClr="000000"/>
              </a:solidFill>
              <a:effectLst/>
              <a:uLnTx/>
              <a:uFillTx/>
            </a:endParaRPr>
          </a:p>
        </p:txBody>
      </p:sp>
      <p:sp>
        <p:nvSpPr>
          <p:cNvPr id="20" name="Picture Placeholder 12"/>
          <p:cNvSpPr>
            <a:spLocks noGrp="1"/>
          </p:cNvSpPr>
          <p:nvPr>
            <p:ph type="pic" sz="quarter" idx="14" hasCustomPrompt="1"/>
          </p:nvPr>
        </p:nvSpPr>
        <p:spPr>
          <a:xfrm>
            <a:off x="6265333" y="3441418"/>
            <a:ext cx="2338776" cy="1672422"/>
          </a:xfrm>
          <a:prstGeom prst="rect">
            <a:avLst/>
          </a:prstGeom>
        </p:spPr>
        <p:txBody>
          <a:bodyPr tIns="0" rIns="0" bIns="0">
            <a:noAutofit/>
          </a:bodyPr>
          <a:lstStyle>
            <a:lvl1pPr>
              <a:buNone/>
              <a:defRPr sz="1400" b="1" i="1">
                <a:latin typeface="Arial Narrow"/>
                <a:cs typeface="Arial Narrow"/>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ysClr val="windowText" lastClr="000000"/>
                </a:solidFill>
                <a:effectLst/>
                <a:uLnTx/>
                <a:uFillTx/>
              </a:rPr>
              <a:t>DRAG PICTURE TO PLACEHOLDER OR CLICK ICON TO ADD</a:t>
            </a:r>
            <a:endParaRPr kumimoji="0" lang="en-GB" sz="1800" b="0" i="0" u="none" strike="noStrike" kern="0" cap="none" spc="0" normalizeH="0" baseline="0" noProof="0" dirty="0">
              <a:ln>
                <a:noFill/>
              </a:ln>
              <a:solidFill>
                <a:sysClr val="windowText" lastClr="000000"/>
              </a:solidFill>
              <a:effectLst/>
              <a:uLnTx/>
              <a:uFillTx/>
            </a:endParaRPr>
          </a:p>
        </p:txBody>
      </p:sp>
      <p:sp>
        <p:nvSpPr>
          <p:cNvPr id="22" name="Rectangle 21"/>
          <p:cNvSpPr/>
          <p:nvPr userDrawn="1"/>
        </p:nvSpPr>
        <p:spPr>
          <a:xfrm>
            <a:off x="-28010" y="6322921"/>
            <a:ext cx="2314010" cy="212653"/>
          </a:xfrm>
          <a:prstGeom prst="rect">
            <a:avLst/>
          </a:prstGeom>
          <a:solidFill>
            <a:srgbClr val="DE0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userDrawn="1"/>
        </p:nvSpPr>
        <p:spPr>
          <a:xfrm>
            <a:off x="457200" y="6319378"/>
            <a:ext cx="2736125" cy="199419"/>
          </a:xfrm>
          <a:prstGeom prst="rect">
            <a:avLst/>
          </a:prstGeom>
        </p:spPr>
        <p:txBody>
          <a:bodyPr vert="horz" wrap="none" lIns="0" tIns="0" rIns="0" bIns="0" rtlCol="0" anchor="ctr">
            <a:noAutofit/>
          </a:bodyPr>
          <a:lstStyle>
            <a:lvl1pPr algn="l" defTabSz="457200" rtl="0" eaLnBrk="1" latinLnBrk="0" hangingPunct="1">
              <a:spcBef>
                <a:spcPct val="0"/>
              </a:spcBef>
              <a:buNone/>
              <a:defRPr sz="4000" b="0" i="0" kern="1200" spc="-150">
                <a:solidFill>
                  <a:schemeClr val="bg1"/>
                </a:solidFill>
                <a:latin typeface="Frutiger 57Cn"/>
                <a:ea typeface="+mj-ea"/>
                <a:cs typeface="Frutiger 57Cn"/>
              </a:defRPr>
            </a:lvl1pPr>
          </a:lstStyle>
          <a:p>
            <a:pPr rtl="0"/>
            <a:r>
              <a:rPr lang="en-GB" sz="1100" b="0" i="0" u="none" strike="noStrike" kern="1200" spc="0" baseline="0" dirty="0" smtClean="0">
                <a:solidFill>
                  <a:schemeClr val="bg1"/>
                </a:solidFill>
                <a:latin typeface="Arial Narrow Bold"/>
                <a:ea typeface="+mj-ea"/>
                <a:cs typeface="Arial Narrow Bold"/>
              </a:rPr>
              <a:t>SPECTRUM FOR MOBILE</a:t>
            </a:r>
          </a:p>
        </p:txBody>
      </p:sp>
      <p:sp>
        <p:nvSpPr>
          <p:cNvPr id="24" name="Rectangle 23"/>
          <p:cNvSpPr/>
          <p:nvPr userDrawn="1"/>
        </p:nvSpPr>
        <p:spPr>
          <a:xfrm>
            <a:off x="377132" y="6549486"/>
            <a:ext cx="1440264" cy="153888"/>
          </a:xfrm>
          <a:prstGeom prst="rect">
            <a:avLst/>
          </a:prstGeom>
          <a:noFill/>
        </p:spPr>
        <p:txBody>
          <a:bodyPr wrap="none" tIns="0" rIns="0" bIns="0" anchor="ctr" anchorCtr="0">
            <a:noAutofit/>
          </a:bodyPr>
          <a:lstStyle/>
          <a:p>
            <a:pPr algn="l" rtl="0"/>
            <a:r>
              <a:rPr lang="en-GB" sz="700" b="0" i="0" u="none" strike="noStrike" kern="1200" spc="0" baseline="0" dirty="0" smtClean="0">
                <a:solidFill>
                  <a:srgbClr val="000000"/>
                </a:solidFill>
                <a:latin typeface="Arial"/>
                <a:ea typeface="+mn-ea"/>
                <a:cs typeface="Arial"/>
              </a:rPr>
              <a:t>© GSMA 2013</a:t>
            </a:r>
          </a:p>
        </p:txBody>
      </p:sp>
    </p:spTree>
    <p:extLst>
      <p:ext uri="{BB962C8B-B14F-4D97-AF65-F5344CB8AC3E}">
        <p14:creationId xmlns:p14="http://schemas.microsoft.com/office/powerpoint/2010/main" val="140993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pic>
        <p:nvPicPr>
          <p:cNvPr id="8" name="Picture 7" descr="GSMA logo.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0110" y="533732"/>
            <a:ext cx="684000" cy="684000"/>
          </a:xfrm>
          <a:prstGeom prst="rect">
            <a:avLst/>
          </a:prstGeom>
        </p:spPr>
      </p:pic>
      <p:sp>
        <p:nvSpPr>
          <p:cNvPr id="9" name="Rectangle 8"/>
          <p:cNvSpPr/>
          <p:nvPr userDrawn="1"/>
        </p:nvSpPr>
        <p:spPr>
          <a:xfrm>
            <a:off x="-28014" y="533732"/>
            <a:ext cx="7881068" cy="684000"/>
          </a:xfrm>
          <a:prstGeom prst="rect">
            <a:avLst/>
          </a:prstGeom>
          <a:solidFill>
            <a:srgbClr val="DE0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457200" y="533731"/>
            <a:ext cx="7395854" cy="684000"/>
          </a:xfrm>
        </p:spPr>
        <p:txBody>
          <a:bodyPr wrap="none" lIns="0" tIns="0" rIns="0" bIns="0">
            <a:noAutofit/>
          </a:bodyPr>
          <a:lstStyle>
            <a:lvl1pPr algn="l">
              <a:defRPr sz="3200" b="0" i="0" spc="0" baseline="0">
                <a:solidFill>
                  <a:schemeClr val="bg1"/>
                </a:solidFill>
                <a:latin typeface="Arial Narrow Bold"/>
                <a:cs typeface="Arial Narrow Bold"/>
              </a:defRPr>
            </a:lvl1pPr>
          </a:lstStyle>
          <a:p>
            <a:r>
              <a:rPr lang="en-GB" dirty="0" smtClean="0"/>
              <a:t>CLICK TO EDIT MASTER TITLE STYLE</a:t>
            </a:r>
            <a:endParaRPr lang="en-US" dirty="0"/>
          </a:p>
        </p:txBody>
      </p:sp>
      <p:sp>
        <p:nvSpPr>
          <p:cNvPr id="11" name="Content Placeholder 2"/>
          <p:cNvSpPr>
            <a:spLocks noGrp="1"/>
          </p:cNvSpPr>
          <p:nvPr>
            <p:ph idx="1" hasCustomPrompt="1"/>
          </p:nvPr>
        </p:nvSpPr>
        <p:spPr>
          <a:xfrm>
            <a:off x="457200" y="2225524"/>
            <a:ext cx="8146910" cy="3761619"/>
          </a:xfrm>
        </p:spPr>
        <p:txBody>
          <a:bodyPr wrap="square" lIns="0" tIns="0" rIns="0" bIns="0" anchor="t" anchorCtr="0">
            <a:noAutofit/>
          </a:bodyPr>
          <a:lstStyle>
            <a:lvl1pPr marL="360000" indent="-360000">
              <a:spcBef>
                <a:spcPts val="0"/>
              </a:spcBef>
              <a:buClr>
                <a:srgbClr val="DE002B"/>
              </a:buClr>
              <a:buFont typeface="Wingdings" charset="2"/>
              <a:buChar char="§"/>
              <a:defRPr sz="1800" b="0" i="0" spc="0">
                <a:latin typeface="Arial Narrow"/>
                <a:cs typeface="Arial Narrow"/>
              </a:defRPr>
            </a:lvl1pPr>
            <a:lvl2pPr marL="0" indent="-285750">
              <a:spcBef>
                <a:spcPts val="0"/>
              </a:spcBef>
              <a:buClr>
                <a:srgbClr val="DE002B"/>
              </a:buClr>
              <a:buFont typeface="Wingdings" charset="2"/>
              <a:buChar char="§"/>
              <a:defRPr b="0" i="0">
                <a:latin typeface="Frutiger 47LightCn"/>
                <a:cs typeface="Frutiger 47LightCn"/>
              </a:defRPr>
            </a:lvl2pPr>
            <a:lvl3pPr marL="0" indent="-228600">
              <a:spcBef>
                <a:spcPts val="0"/>
              </a:spcBef>
              <a:buClr>
                <a:srgbClr val="DE002B"/>
              </a:buClr>
              <a:buFont typeface="Wingdings" charset="2"/>
              <a:buChar char="§"/>
              <a:defRPr b="0" i="0">
                <a:latin typeface="Frutiger 47LightCn"/>
                <a:cs typeface="Frutiger 47LightCn"/>
              </a:defRPr>
            </a:lvl3pPr>
            <a:lvl4pPr marL="0" indent="-228600">
              <a:spcBef>
                <a:spcPts val="0"/>
              </a:spcBef>
              <a:buClr>
                <a:srgbClr val="DE002B"/>
              </a:buClr>
              <a:buFont typeface="Wingdings" charset="2"/>
              <a:buChar char="§"/>
              <a:defRPr b="0" i="0">
                <a:latin typeface="Frutiger 47LightCn"/>
                <a:cs typeface="Frutiger 47LightCn"/>
              </a:defRPr>
            </a:lvl4pPr>
            <a:lvl5pPr marL="0" indent="-228600">
              <a:spcBef>
                <a:spcPts val="0"/>
              </a:spcBef>
              <a:buClr>
                <a:srgbClr val="DE002B"/>
              </a:buClr>
              <a:buFont typeface="Wingdings" charset="2"/>
              <a:buChar char="§"/>
              <a:defRPr b="0" i="0">
                <a:latin typeface="Frutiger 47LightCn"/>
                <a:cs typeface="Frutiger 47LightCn"/>
              </a:defRPr>
            </a:lvl5pPr>
          </a:lstStyle>
          <a:p>
            <a:pPr lvl="0"/>
            <a:r>
              <a:rPr lang="en-GB" dirty="0" smtClean="0"/>
              <a:t>CLICK TO EDIT MASTER TEXT STYLES</a:t>
            </a:r>
          </a:p>
        </p:txBody>
      </p:sp>
      <p:sp>
        <p:nvSpPr>
          <p:cNvPr id="20" name="Text Placeholder 18"/>
          <p:cNvSpPr>
            <a:spLocks noGrp="1"/>
          </p:cNvSpPr>
          <p:nvPr>
            <p:ph type="body" sz="quarter" idx="10" hasCustomPrompt="1"/>
          </p:nvPr>
        </p:nvSpPr>
        <p:spPr>
          <a:xfrm>
            <a:off x="457200" y="1594971"/>
            <a:ext cx="6597650" cy="379302"/>
          </a:xfrm>
        </p:spPr>
        <p:txBody>
          <a:bodyPr lIns="0" tIns="0" rIns="0" bIns="0">
            <a:noAutofit/>
          </a:bodyPr>
          <a:lstStyle>
            <a:lvl1pPr marL="0" indent="0">
              <a:spcBef>
                <a:spcPts val="0"/>
              </a:spcBef>
              <a:buClr>
                <a:schemeClr val="accent1"/>
              </a:buClr>
              <a:buFont typeface="Wingdings" charset="2"/>
              <a:buNone/>
              <a:defRPr sz="2400" b="0" i="0" spc="0">
                <a:latin typeface="Arial Narrow Bold"/>
                <a:cs typeface="Arial Narrow Bold"/>
              </a:defRPr>
            </a:lvl1pPr>
          </a:lstStyle>
          <a:p>
            <a:pPr lvl="0"/>
            <a:r>
              <a:rPr lang="en-GB" dirty="0" smtClean="0"/>
              <a:t>CLICK TO EDIT MASTER TEXT STYLES</a:t>
            </a:r>
          </a:p>
        </p:txBody>
      </p:sp>
      <p:sp>
        <p:nvSpPr>
          <p:cNvPr id="21" name="Rectangle 20"/>
          <p:cNvSpPr/>
          <p:nvPr userDrawn="1"/>
        </p:nvSpPr>
        <p:spPr>
          <a:xfrm>
            <a:off x="-28010" y="6322921"/>
            <a:ext cx="2314010" cy="212653"/>
          </a:xfrm>
          <a:prstGeom prst="rect">
            <a:avLst/>
          </a:prstGeom>
          <a:solidFill>
            <a:srgbClr val="DE0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itle 1"/>
          <p:cNvSpPr txBox="1">
            <a:spLocks/>
          </p:cNvSpPr>
          <p:nvPr userDrawn="1"/>
        </p:nvSpPr>
        <p:spPr>
          <a:xfrm>
            <a:off x="457200" y="6319378"/>
            <a:ext cx="2736125" cy="199419"/>
          </a:xfrm>
          <a:prstGeom prst="rect">
            <a:avLst/>
          </a:prstGeom>
        </p:spPr>
        <p:txBody>
          <a:bodyPr vert="horz" wrap="none" lIns="0" tIns="0" rIns="0" bIns="0" rtlCol="0" anchor="ctr">
            <a:noAutofit/>
          </a:bodyPr>
          <a:lstStyle>
            <a:lvl1pPr algn="l" defTabSz="457200" rtl="0" eaLnBrk="1" latinLnBrk="0" hangingPunct="1">
              <a:spcBef>
                <a:spcPct val="0"/>
              </a:spcBef>
              <a:buNone/>
              <a:defRPr sz="4000" b="0" i="0" kern="1200" spc="-150">
                <a:solidFill>
                  <a:schemeClr val="bg1"/>
                </a:solidFill>
                <a:latin typeface="Frutiger 57Cn"/>
                <a:ea typeface="+mj-ea"/>
                <a:cs typeface="Frutiger 57Cn"/>
              </a:defRPr>
            </a:lvl1pPr>
          </a:lstStyle>
          <a:p>
            <a:pPr rtl="0"/>
            <a:r>
              <a:rPr lang="en-GB" sz="1100" b="0" i="0" u="none" strike="noStrike" kern="1200" spc="0" baseline="0" dirty="0" smtClean="0">
                <a:solidFill>
                  <a:schemeClr val="bg1"/>
                </a:solidFill>
                <a:latin typeface="Arial Narrow Bold"/>
                <a:ea typeface="+mj-ea"/>
                <a:cs typeface="Arial Narrow Bold"/>
              </a:rPr>
              <a:t>SPECTRUM FOR MOBILE</a:t>
            </a:r>
          </a:p>
        </p:txBody>
      </p:sp>
      <p:sp>
        <p:nvSpPr>
          <p:cNvPr id="13" name="Rectangle 12"/>
          <p:cNvSpPr/>
          <p:nvPr userDrawn="1"/>
        </p:nvSpPr>
        <p:spPr>
          <a:xfrm>
            <a:off x="377132" y="6549486"/>
            <a:ext cx="1440264" cy="153888"/>
          </a:xfrm>
          <a:prstGeom prst="rect">
            <a:avLst/>
          </a:prstGeom>
          <a:noFill/>
        </p:spPr>
        <p:txBody>
          <a:bodyPr wrap="none" tIns="0" rIns="0" bIns="0" anchor="ctr" anchorCtr="0">
            <a:noAutofit/>
          </a:bodyPr>
          <a:lstStyle/>
          <a:p>
            <a:pPr algn="l" rtl="0"/>
            <a:r>
              <a:rPr lang="en-GB" sz="700" b="0" i="0" u="none" strike="noStrike" kern="1200" spc="0" baseline="0" dirty="0" smtClean="0">
                <a:solidFill>
                  <a:srgbClr val="000000"/>
                </a:solidFill>
                <a:latin typeface="Arial"/>
                <a:ea typeface="+mn-ea"/>
                <a:cs typeface="Arial"/>
              </a:rPr>
              <a:t>© GSMA 2013</a:t>
            </a:r>
          </a:p>
        </p:txBody>
      </p:sp>
    </p:spTree>
    <p:extLst>
      <p:ext uri="{BB962C8B-B14F-4D97-AF65-F5344CB8AC3E}">
        <p14:creationId xmlns:p14="http://schemas.microsoft.com/office/powerpoint/2010/main" val="113476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pos="275" userDrawn="1">
          <p15:clr>
            <a:srgbClr val="FBAE40"/>
          </p15:clr>
        </p15:guide>
        <p15:guide id="2" orient="horz" pos="10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Title Pag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57200" y="2193570"/>
            <a:ext cx="6400800" cy="770288"/>
          </a:xfrm>
        </p:spPr>
        <p:txBody>
          <a:bodyPr wrap="none" lIns="0" tIns="0" rIns="0" bIns="0">
            <a:noAutofit/>
          </a:bodyPr>
          <a:lstStyle>
            <a:lvl1pPr algn="l">
              <a:defRPr sz="4400" b="0" i="0" spc="-150">
                <a:latin typeface="Arial Narrow Bold"/>
                <a:cs typeface="Arial Narrow Bold"/>
              </a:defRPr>
            </a:lvl1pPr>
          </a:lstStyle>
          <a:p>
            <a:r>
              <a:rPr lang="en-GB" dirty="0" smtClean="0"/>
              <a:t>MASTER TITLE STYLE</a:t>
            </a:r>
            <a:endParaRPr lang="en-US" dirty="0"/>
          </a:p>
        </p:txBody>
      </p:sp>
      <p:sp>
        <p:nvSpPr>
          <p:cNvPr id="10" name="Subtitle 2"/>
          <p:cNvSpPr>
            <a:spLocks noGrp="1"/>
          </p:cNvSpPr>
          <p:nvPr>
            <p:ph type="subTitle" idx="1" hasCustomPrompt="1"/>
          </p:nvPr>
        </p:nvSpPr>
        <p:spPr>
          <a:xfrm>
            <a:off x="457200" y="2963857"/>
            <a:ext cx="6400800" cy="577817"/>
          </a:xfrm>
        </p:spPr>
        <p:txBody>
          <a:bodyPr wrap="none" lIns="0" tIns="0" rIns="0" bIns="0">
            <a:noAutofit/>
          </a:bodyPr>
          <a:lstStyle>
            <a:lvl1pPr marL="0" indent="0" algn="l">
              <a:buNone/>
              <a:defRPr sz="2800" b="0" i="0" spc="-150">
                <a:solidFill>
                  <a:srgbClr val="000000"/>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MASTER SUBTITLE STYLE</a:t>
            </a:r>
            <a:endParaRPr lang="en-US" dirty="0"/>
          </a:p>
        </p:txBody>
      </p:sp>
    </p:spTree>
    <p:extLst>
      <p:ext uri="{BB962C8B-B14F-4D97-AF65-F5344CB8AC3E}">
        <p14:creationId xmlns:p14="http://schemas.microsoft.com/office/powerpoint/2010/main" val="323557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t="-11589"/>
          <a:stretch/>
        </p:blipFill>
        <p:spPr>
          <a:xfrm flipH="1">
            <a:off x="0" y="3687704"/>
            <a:ext cx="9144000" cy="3170296"/>
          </a:xfrm>
          <a:prstGeom prst="rect">
            <a:avLst/>
          </a:prstGeom>
        </p:spPr>
      </p:pic>
      <p:pic>
        <p:nvPicPr>
          <p:cNvPr id="9" name="Picture 8" descr="GSMA logo.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0110" y="533732"/>
            <a:ext cx="684000" cy="684000"/>
          </a:xfrm>
          <a:prstGeom prst="rect">
            <a:avLst/>
          </a:prstGeom>
        </p:spPr>
      </p:pic>
      <p:sp>
        <p:nvSpPr>
          <p:cNvPr id="10" name="Rectangle 9"/>
          <p:cNvSpPr/>
          <p:nvPr userDrawn="1"/>
        </p:nvSpPr>
        <p:spPr>
          <a:xfrm>
            <a:off x="-28014" y="533732"/>
            <a:ext cx="7881068" cy="684000"/>
          </a:xfrm>
          <a:prstGeom prst="rect">
            <a:avLst/>
          </a:prstGeom>
          <a:solidFill>
            <a:srgbClr val="DE0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57200" y="533731"/>
            <a:ext cx="7395854" cy="684000"/>
          </a:xfrm>
        </p:spPr>
        <p:txBody>
          <a:bodyPr wrap="none" lIns="0" tIns="0" rIns="0" bIns="0">
            <a:noAutofit/>
          </a:bodyPr>
          <a:lstStyle>
            <a:lvl1pPr algn="l">
              <a:defRPr sz="3200" b="0" i="0" spc="0" baseline="0">
                <a:solidFill>
                  <a:schemeClr val="bg1"/>
                </a:solidFill>
                <a:latin typeface="Arial Narrow Bold"/>
                <a:cs typeface="Arial Narrow Bold"/>
              </a:defRPr>
            </a:lvl1pPr>
          </a:lstStyle>
          <a:p>
            <a:r>
              <a:rPr lang="en-GB" dirty="0" smtClean="0"/>
              <a:t>CLICK TO EDIT MASTER TITLE STYLE</a:t>
            </a:r>
            <a:endParaRPr lang="en-US" dirty="0"/>
          </a:p>
        </p:txBody>
      </p:sp>
      <p:sp>
        <p:nvSpPr>
          <p:cNvPr id="12" name="Content Placeholder 2"/>
          <p:cNvSpPr>
            <a:spLocks noGrp="1"/>
          </p:cNvSpPr>
          <p:nvPr>
            <p:ph idx="1" hasCustomPrompt="1"/>
          </p:nvPr>
        </p:nvSpPr>
        <p:spPr>
          <a:xfrm>
            <a:off x="457200" y="1600201"/>
            <a:ext cx="8146910" cy="3968984"/>
          </a:xfrm>
        </p:spPr>
        <p:txBody>
          <a:bodyPr wrap="square" lIns="0" tIns="0" rIns="0" bIns="0" anchor="t" anchorCtr="0">
            <a:noAutofit/>
          </a:bodyPr>
          <a:lstStyle>
            <a:lvl1pPr marL="360000" indent="-360000">
              <a:spcBef>
                <a:spcPts val="0"/>
              </a:spcBef>
              <a:buClr>
                <a:srgbClr val="DE002B"/>
              </a:buClr>
              <a:buFont typeface="Wingdings" charset="2"/>
              <a:buChar char="§"/>
              <a:defRPr sz="1800" b="0" i="0" spc="0">
                <a:latin typeface="Arial Narrow"/>
                <a:cs typeface="Arial Narrow"/>
              </a:defRPr>
            </a:lvl1pPr>
            <a:lvl2pPr marL="0" indent="-285750">
              <a:spcBef>
                <a:spcPts val="0"/>
              </a:spcBef>
              <a:buClr>
                <a:srgbClr val="DE002B"/>
              </a:buClr>
              <a:buFont typeface="Wingdings" charset="2"/>
              <a:buChar char="§"/>
              <a:defRPr b="0" i="0">
                <a:latin typeface="Frutiger 47LightCn"/>
                <a:cs typeface="Frutiger 47LightCn"/>
              </a:defRPr>
            </a:lvl2pPr>
            <a:lvl3pPr marL="0" indent="-228600">
              <a:spcBef>
                <a:spcPts val="0"/>
              </a:spcBef>
              <a:buClr>
                <a:srgbClr val="DE002B"/>
              </a:buClr>
              <a:buFont typeface="Wingdings" charset="2"/>
              <a:buChar char="§"/>
              <a:defRPr b="0" i="0">
                <a:latin typeface="Frutiger 47LightCn"/>
                <a:cs typeface="Frutiger 47LightCn"/>
              </a:defRPr>
            </a:lvl3pPr>
            <a:lvl4pPr marL="0" indent="-228600">
              <a:spcBef>
                <a:spcPts val="0"/>
              </a:spcBef>
              <a:buClr>
                <a:srgbClr val="DE002B"/>
              </a:buClr>
              <a:buFont typeface="Wingdings" charset="2"/>
              <a:buChar char="§"/>
              <a:defRPr b="0" i="0">
                <a:latin typeface="Frutiger 47LightCn"/>
                <a:cs typeface="Frutiger 47LightCn"/>
              </a:defRPr>
            </a:lvl4pPr>
            <a:lvl5pPr marL="0" indent="-228600">
              <a:spcBef>
                <a:spcPts val="0"/>
              </a:spcBef>
              <a:buClr>
                <a:srgbClr val="DE002B"/>
              </a:buClr>
              <a:buFont typeface="Wingdings" charset="2"/>
              <a:buChar char="§"/>
              <a:defRPr b="0" i="0">
                <a:latin typeface="Frutiger 47LightCn"/>
                <a:cs typeface="Frutiger 47LightCn"/>
              </a:defRPr>
            </a:lvl5pPr>
          </a:lstStyle>
          <a:p>
            <a:pPr lvl="0"/>
            <a:r>
              <a:rPr lang="en-GB" dirty="0" smtClean="0"/>
              <a:t>CLICK TO EDIT MASTER TEXT STYLES</a:t>
            </a:r>
          </a:p>
        </p:txBody>
      </p:sp>
      <p:sp>
        <p:nvSpPr>
          <p:cNvPr id="15" name="Rectangle 14"/>
          <p:cNvSpPr/>
          <p:nvPr userDrawn="1"/>
        </p:nvSpPr>
        <p:spPr>
          <a:xfrm>
            <a:off x="-28010" y="6322921"/>
            <a:ext cx="2314010" cy="212653"/>
          </a:xfrm>
          <a:prstGeom prst="rect">
            <a:avLst/>
          </a:prstGeom>
          <a:solidFill>
            <a:srgbClr val="DE0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userDrawn="1"/>
        </p:nvSpPr>
        <p:spPr>
          <a:xfrm>
            <a:off x="457200" y="6319378"/>
            <a:ext cx="2736125" cy="199419"/>
          </a:xfrm>
          <a:prstGeom prst="rect">
            <a:avLst/>
          </a:prstGeom>
        </p:spPr>
        <p:txBody>
          <a:bodyPr vert="horz" wrap="none" lIns="0" tIns="0" rIns="0" bIns="0" rtlCol="0" anchor="ctr">
            <a:noAutofit/>
          </a:bodyPr>
          <a:lstStyle>
            <a:lvl1pPr algn="l" defTabSz="457200" rtl="0" eaLnBrk="1" latinLnBrk="0" hangingPunct="1">
              <a:spcBef>
                <a:spcPct val="0"/>
              </a:spcBef>
              <a:buNone/>
              <a:defRPr sz="4000" b="0" i="0" kern="1200" spc="-150">
                <a:solidFill>
                  <a:schemeClr val="bg1"/>
                </a:solidFill>
                <a:latin typeface="Frutiger 57Cn"/>
                <a:ea typeface="+mj-ea"/>
                <a:cs typeface="Frutiger 57Cn"/>
              </a:defRPr>
            </a:lvl1pPr>
          </a:lstStyle>
          <a:p>
            <a:pPr rtl="0"/>
            <a:r>
              <a:rPr lang="en-GB" sz="1100" b="0" i="0" u="none" strike="noStrike" kern="1200" spc="0" baseline="0" dirty="0" smtClean="0">
                <a:solidFill>
                  <a:schemeClr val="bg1"/>
                </a:solidFill>
                <a:latin typeface="Arial Narrow Bold"/>
                <a:ea typeface="+mj-ea"/>
                <a:cs typeface="Arial Narrow Bold"/>
              </a:rPr>
              <a:t>SPECTRUM FOR MOBILE</a:t>
            </a:r>
          </a:p>
        </p:txBody>
      </p:sp>
      <p:sp>
        <p:nvSpPr>
          <p:cNvPr id="17" name="Rectangle 16"/>
          <p:cNvSpPr/>
          <p:nvPr userDrawn="1"/>
        </p:nvSpPr>
        <p:spPr>
          <a:xfrm>
            <a:off x="377132" y="6549486"/>
            <a:ext cx="1440264" cy="153888"/>
          </a:xfrm>
          <a:prstGeom prst="rect">
            <a:avLst/>
          </a:prstGeom>
          <a:noFill/>
        </p:spPr>
        <p:txBody>
          <a:bodyPr wrap="none" tIns="0" rIns="0" bIns="0" anchor="ctr" anchorCtr="0">
            <a:noAutofit/>
          </a:bodyPr>
          <a:lstStyle/>
          <a:p>
            <a:pPr algn="l" rtl="0"/>
            <a:r>
              <a:rPr lang="en-GB" sz="700" b="0" i="0" u="none" strike="noStrike" kern="1200" spc="0" baseline="0" dirty="0" smtClean="0">
                <a:solidFill>
                  <a:srgbClr val="000000"/>
                </a:solidFill>
                <a:latin typeface="Arial"/>
                <a:ea typeface="+mn-ea"/>
                <a:cs typeface="Arial"/>
              </a:rPr>
              <a:t>© GSMA 2013</a:t>
            </a:r>
          </a:p>
        </p:txBody>
      </p:sp>
    </p:spTree>
    <p:extLst>
      <p:ext uri="{BB962C8B-B14F-4D97-AF65-F5344CB8AC3E}">
        <p14:creationId xmlns:p14="http://schemas.microsoft.com/office/powerpoint/2010/main" val="152492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0" rIns="91440" bIns="0" rtlCol="0" anchor="ctr">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0" rIns="9144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166238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5" r:id="rId5"/>
    <p:sldLayoutId id="2147483652"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marL="360000" indent="-360000" algn="l" defTabSz="457200" rtl="0" eaLnBrk="1" latinLnBrk="0" hangingPunct="1">
        <a:spcBef>
          <a:spcPts val="600"/>
        </a:spcBef>
        <a:buNone/>
        <a:defRPr sz="3200" b="0" i="0" kern="1200" spc="0" baseline="0">
          <a:solidFill>
            <a:schemeClr val="tx1"/>
          </a:solidFill>
          <a:latin typeface="Arial Narrow Bold"/>
          <a:ea typeface="+mj-ea"/>
          <a:cs typeface="Arial Narrow Bold"/>
        </a:defRPr>
      </a:lvl1pPr>
    </p:titleStyle>
    <p:bodyStyle>
      <a:lvl1pPr marL="360000" indent="-360000" algn="l" defTabSz="457200" rtl="0" eaLnBrk="1" latinLnBrk="0" hangingPunct="1">
        <a:spcBef>
          <a:spcPts val="600"/>
        </a:spcBef>
        <a:buClr>
          <a:schemeClr val="accent1"/>
        </a:buClr>
        <a:buFont typeface="Wingdings" charset="2"/>
        <a:buChar char="§"/>
        <a:defRPr sz="3200" b="0" i="0" kern="1200">
          <a:solidFill>
            <a:schemeClr val="tx1"/>
          </a:solidFill>
          <a:latin typeface="Arial Narrow"/>
          <a:ea typeface="+mn-ea"/>
          <a:cs typeface="Arial Narrow"/>
        </a:defRPr>
      </a:lvl1pPr>
      <a:lvl2pPr marL="360000" indent="-360000" algn="l" defTabSz="457200" rtl="0" eaLnBrk="1" latinLnBrk="0" hangingPunct="1">
        <a:spcBef>
          <a:spcPts val="600"/>
        </a:spcBef>
        <a:buClr>
          <a:schemeClr val="accent1"/>
        </a:buClr>
        <a:buFont typeface="Wingdings" charset="2"/>
        <a:buChar char="§"/>
        <a:defRPr sz="2800" b="0" i="0" kern="1200">
          <a:solidFill>
            <a:schemeClr val="tx1"/>
          </a:solidFill>
          <a:latin typeface="Arial Narrow"/>
          <a:ea typeface="+mn-ea"/>
          <a:cs typeface="Arial Narrow"/>
        </a:defRPr>
      </a:lvl2pPr>
      <a:lvl3pPr marL="360000" indent="-360000" algn="l" defTabSz="457200" rtl="0" eaLnBrk="1" latinLnBrk="0" hangingPunct="1">
        <a:spcBef>
          <a:spcPts val="600"/>
        </a:spcBef>
        <a:buClr>
          <a:schemeClr val="accent1"/>
        </a:buClr>
        <a:buFont typeface="Wingdings" charset="2"/>
        <a:buChar char="§"/>
        <a:defRPr sz="2400" b="0" i="0" kern="1200">
          <a:solidFill>
            <a:schemeClr val="tx1"/>
          </a:solidFill>
          <a:latin typeface="Arial Narrow"/>
          <a:ea typeface="+mn-ea"/>
          <a:cs typeface="Arial Narrow"/>
        </a:defRPr>
      </a:lvl3pPr>
      <a:lvl4pPr marL="360000" indent="-360000" algn="l" defTabSz="457200" rtl="0" eaLnBrk="1" latinLnBrk="0" hangingPunct="1">
        <a:spcBef>
          <a:spcPts val="600"/>
        </a:spcBef>
        <a:buClr>
          <a:schemeClr val="accent1"/>
        </a:buClr>
        <a:buFont typeface="Wingdings" charset="2"/>
        <a:buChar char="§"/>
        <a:defRPr sz="2000" b="0" i="0" kern="1200">
          <a:solidFill>
            <a:schemeClr val="tx1"/>
          </a:solidFill>
          <a:latin typeface="Arial Narrow"/>
          <a:ea typeface="+mn-ea"/>
          <a:cs typeface="Arial Narrow"/>
        </a:defRPr>
      </a:lvl4pPr>
      <a:lvl5pPr marL="360000" indent="-360000" algn="l" defTabSz="457200" rtl="0" eaLnBrk="1" latinLnBrk="0" hangingPunct="1">
        <a:spcBef>
          <a:spcPts val="600"/>
        </a:spcBef>
        <a:buClr>
          <a:schemeClr val="accent1"/>
        </a:buClr>
        <a:buFont typeface="Wingdings" charset="2"/>
        <a:buChar char="§"/>
        <a:defRPr sz="2000" b="0" i="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 Id="rId3"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4.xml"/><Relationship Id="rId1" Type="http://schemas.openxmlformats.org/officeDocument/2006/relationships/tags" Target="../tags/tag1.xml"/><Relationship Id="rId2"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slideLayout" Target="../slideLayouts/slideLayout4.xml"/><Relationship Id="rId1" Type="http://schemas.openxmlformats.org/officeDocument/2006/relationships/tags" Target="../tags/tag4.xml"/><Relationship Id="rId2" Type="http://schemas.openxmlformats.org/officeDocument/2006/relationships/tags" Target="../tags/tag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emf"/><Relationship Id="rId3" Type="http://schemas.openxmlformats.org/officeDocument/2006/relationships/image" Target="../media/image3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8"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emf"/><Relationship Id="rId3" Type="http://schemas.openxmlformats.org/officeDocument/2006/relationships/image" Target="../media/image1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emf"/><Relationship Id="rId3" Type="http://schemas.openxmlformats.org/officeDocument/2006/relationships/image" Target="../media/image2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6061"/>
          <a:stretch/>
        </p:blipFill>
        <p:spPr>
          <a:xfrm>
            <a:off x="0" y="1345260"/>
            <a:ext cx="9144000" cy="5512740"/>
          </a:xfrm>
          <a:prstGeom prst="rect">
            <a:avLst/>
          </a:prstGeom>
        </p:spPr>
      </p:pic>
      <p:sp>
        <p:nvSpPr>
          <p:cNvPr id="2" name="Title 1"/>
          <p:cNvSpPr>
            <a:spLocks noGrp="1"/>
          </p:cNvSpPr>
          <p:nvPr>
            <p:ph type="ctrTitle"/>
          </p:nvPr>
        </p:nvSpPr>
        <p:spPr>
          <a:xfrm>
            <a:off x="457200" y="1032926"/>
            <a:ext cx="8229600" cy="2201333"/>
          </a:xfrm>
        </p:spPr>
        <p:txBody>
          <a:bodyPr/>
          <a:lstStyle/>
          <a:p>
            <a:r>
              <a:rPr lang="en-US" sz="3000" dirty="0"/>
              <a:t>Impact of </a:t>
            </a:r>
            <a:r>
              <a:rPr lang="en-US" sz="3000" dirty="0" smtClean="0"/>
              <a:t>the </a:t>
            </a:r>
            <a:r>
              <a:rPr lang="en-US" sz="3000" dirty="0"/>
              <a:t>spectrum management </a:t>
            </a:r>
            <a:br>
              <a:rPr lang="en-US" sz="3000" dirty="0"/>
            </a:br>
            <a:r>
              <a:rPr lang="en-US" sz="3000" dirty="0"/>
              <a:t>on mobile </a:t>
            </a:r>
            <a:r>
              <a:rPr lang="en-US" sz="3000" dirty="0" smtClean="0"/>
              <a:t>broadband</a:t>
            </a:r>
            <a:br>
              <a:rPr lang="en-US" sz="3000" dirty="0" smtClean="0"/>
            </a:br>
            <a:r>
              <a:rPr lang="en-US" sz="2800" b="0" dirty="0">
                <a:solidFill>
                  <a:schemeClr val="accent1"/>
                </a:solidFill>
              </a:rPr>
              <a:t>G</a:t>
            </a:r>
            <a:r>
              <a:rPr lang="en-US" sz="2800" b="0" dirty="0" smtClean="0">
                <a:solidFill>
                  <a:schemeClr val="accent1"/>
                </a:solidFill>
              </a:rPr>
              <a:t>eneral </a:t>
            </a:r>
            <a:r>
              <a:rPr lang="en-US" sz="2800" b="0" dirty="0">
                <a:solidFill>
                  <a:schemeClr val="accent1"/>
                </a:solidFill>
              </a:rPr>
              <a:t>framework </a:t>
            </a:r>
            <a:r>
              <a:rPr lang="en-US" sz="2800" b="0" dirty="0" smtClean="0">
                <a:solidFill>
                  <a:schemeClr val="accent1"/>
                </a:solidFill>
              </a:rPr>
              <a:t>and </a:t>
            </a:r>
            <a:r>
              <a:rPr lang="en-US" sz="2800" b="0" dirty="0">
                <a:solidFill>
                  <a:schemeClr val="accent1"/>
                </a:solidFill>
              </a:rPr>
              <a:t>technological choices</a:t>
            </a:r>
            <a:r>
              <a:rPr lang="en-US" sz="2800" b="0" dirty="0" smtClean="0">
                <a:solidFill>
                  <a:schemeClr val="accent1"/>
                </a:solidFill>
              </a:rPr>
              <a:t> </a:t>
            </a:r>
            <a:endParaRPr lang="en-US" sz="3000" b="0" dirty="0">
              <a:solidFill>
                <a:schemeClr val="accent1"/>
              </a:solidFill>
            </a:endParaRPr>
          </a:p>
        </p:txBody>
      </p:sp>
      <p:pic>
        <p:nvPicPr>
          <p:cNvPr id="5" name="Picture 4" descr="GSMA 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82135" y="5598275"/>
            <a:ext cx="720000" cy="720000"/>
          </a:xfrm>
          <a:prstGeom prst="rect">
            <a:avLst/>
          </a:prstGeom>
        </p:spPr>
      </p:pic>
      <p:sp>
        <p:nvSpPr>
          <p:cNvPr id="8" name="Date Placeholder 3"/>
          <p:cNvSpPr txBox="1">
            <a:spLocks/>
          </p:cNvSpPr>
          <p:nvPr/>
        </p:nvSpPr>
        <p:spPr>
          <a:xfrm>
            <a:off x="3388541" y="6060917"/>
            <a:ext cx="2366918" cy="360000"/>
          </a:xfrm>
          <a:prstGeom prst="rect">
            <a:avLst/>
          </a:prstGeom>
        </p:spPr>
        <p:txBody>
          <a:bodyPr wrap="none" tIns="0" rIns="0" b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dirty="0" smtClean="0">
                <a:solidFill>
                  <a:schemeClr val="accent1"/>
                </a:solidFill>
                <a:latin typeface="Arial Narrow" pitchFamily="34" charset="0"/>
                <a:cs typeface="Arial Narrow Bold"/>
              </a:rPr>
              <a:t>03</a:t>
            </a:r>
            <a:r>
              <a:rPr lang="en-GB" spc="0" dirty="0" smtClean="0">
                <a:solidFill>
                  <a:schemeClr val="accent1"/>
                </a:solidFill>
                <a:latin typeface="Arial Narrow" pitchFamily="34" charset="0"/>
                <a:cs typeface="Arial Narrow Bold"/>
              </a:rPr>
              <a:t> MARCH 2014</a:t>
            </a:r>
            <a:endParaRPr lang="en-US" spc="0" dirty="0">
              <a:solidFill>
                <a:schemeClr val="accent1"/>
              </a:solidFill>
              <a:latin typeface="Arial Narrow" pitchFamily="34" charset="0"/>
              <a:cs typeface="Arial Narrow Bold"/>
            </a:endParaRPr>
          </a:p>
        </p:txBody>
      </p:sp>
      <p:sp>
        <p:nvSpPr>
          <p:cNvPr id="9" name="Subtitle 2"/>
          <p:cNvSpPr txBox="1">
            <a:spLocks/>
          </p:cNvSpPr>
          <p:nvPr/>
        </p:nvSpPr>
        <p:spPr>
          <a:xfrm>
            <a:off x="2263201" y="3553437"/>
            <a:ext cx="4850130" cy="697699"/>
          </a:xfrm>
          <a:prstGeom prst="rect">
            <a:avLst/>
          </a:prstGeom>
        </p:spPr>
        <p:txBody>
          <a:bodyPr vert="horz" wrap="none" lIns="0" tIns="0" rIns="0" bIns="0" rtlCol="0">
            <a:noAutofit/>
          </a:bodyPr>
          <a:lstStyle>
            <a:lvl1pPr marL="0" indent="0" algn="l" defTabSz="457200" rtl="0" eaLnBrk="1" latinLnBrk="0" hangingPunct="1">
              <a:spcBef>
                <a:spcPts val="600"/>
              </a:spcBef>
              <a:buClr>
                <a:schemeClr val="accent1"/>
              </a:buClr>
              <a:buFont typeface="Wingdings" charset="2"/>
              <a:buNone/>
              <a:defRPr sz="2800" b="0" i="0" kern="1200" spc="-150">
                <a:solidFill>
                  <a:srgbClr val="000000"/>
                </a:solidFill>
                <a:latin typeface="Arial Narrow"/>
                <a:ea typeface="+mn-ea"/>
                <a:cs typeface="Arial Narrow"/>
              </a:defRPr>
            </a:lvl1pPr>
            <a:lvl2pPr marL="457200" indent="0" algn="ctr" defTabSz="457200" rtl="0" eaLnBrk="1" latinLnBrk="0" hangingPunct="1">
              <a:spcBef>
                <a:spcPts val="600"/>
              </a:spcBef>
              <a:buClr>
                <a:schemeClr val="accent1"/>
              </a:buClr>
              <a:buFont typeface="Wingdings" charset="2"/>
              <a:buNone/>
              <a:defRPr sz="2800" b="0" i="0" kern="1200">
                <a:solidFill>
                  <a:schemeClr val="tx1">
                    <a:tint val="75000"/>
                  </a:schemeClr>
                </a:solidFill>
                <a:latin typeface="Arial Narrow"/>
                <a:ea typeface="+mn-ea"/>
                <a:cs typeface="Arial Narrow"/>
              </a:defRPr>
            </a:lvl2pPr>
            <a:lvl3pPr marL="914400" indent="0" algn="ctr" defTabSz="457200" rtl="0" eaLnBrk="1" latinLnBrk="0" hangingPunct="1">
              <a:spcBef>
                <a:spcPts val="600"/>
              </a:spcBef>
              <a:buClr>
                <a:schemeClr val="accent1"/>
              </a:buClr>
              <a:buFont typeface="Wingdings" charset="2"/>
              <a:buNone/>
              <a:defRPr sz="2400" b="0" i="0" kern="1200">
                <a:solidFill>
                  <a:schemeClr val="tx1">
                    <a:tint val="75000"/>
                  </a:schemeClr>
                </a:solidFill>
                <a:latin typeface="Arial Narrow"/>
                <a:ea typeface="+mn-ea"/>
                <a:cs typeface="Arial Narrow"/>
              </a:defRPr>
            </a:lvl3pPr>
            <a:lvl4pPr marL="1371600" indent="0" algn="ctr" defTabSz="457200" rtl="0" eaLnBrk="1" latinLnBrk="0" hangingPunct="1">
              <a:spcBef>
                <a:spcPts val="600"/>
              </a:spcBef>
              <a:buClr>
                <a:schemeClr val="accent1"/>
              </a:buClr>
              <a:buFont typeface="Wingdings" charset="2"/>
              <a:buNone/>
              <a:defRPr sz="2000" b="0" i="0" kern="1200">
                <a:solidFill>
                  <a:schemeClr val="tx1">
                    <a:tint val="75000"/>
                  </a:schemeClr>
                </a:solidFill>
                <a:latin typeface="Arial Narrow"/>
                <a:ea typeface="+mn-ea"/>
                <a:cs typeface="Arial Narrow"/>
              </a:defRPr>
            </a:lvl4pPr>
            <a:lvl5pPr marL="1828800" indent="0" algn="ctr" defTabSz="457200" rtl="0" eaLnBrk="1" latinLnBrk="0" hangingPunct="1">
              <a:spcBef>
                <a:spcPts val="600"/>
              </a:spcBef>
              <a:buClr>
                <a:schemeClr val="accent1"/>
              </a:buClr>
              <a:buFont typeface="Wingdings" charset="2"/>
              <a:buNone/>
              <a:defRPr sz="2000" b="0" i="0" kern="1200">
                <a:solidFill>
                  <a:schemeClr val="tx1">
                    <a:tint val="75000"/>
                  </a:schemeClr>
                </a:solidFill>
                <a:latin typeface="Arial Narrow"/>
                <a:ea typeface="+mn-ea"/>
                <a:cs typeface="Arial Narrow"/>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sz="1800" b="1" i="1" spc="0" dirty="0" smtClean="0">
                <a:solidFill>
                  <a:schemeClr val="tx1"/>
                </a:solidFill>
              </a:rPr>
              <a:t>Wladimir </a:t>
            </a:r>
            <a:r>
              <a:rPr lang="en-GB" sz="1800" b="1" i="1" spc="0" dirty="0">
                <a:solidFill>
                  <a:schemeClr val="tx1"/>
                </a:solidFill>
              </a:rPr>
              <a:t>Bocquet</a:t>
            </a:r>
            <a:r>
              <a:rPr lang="en-GB" sz="1800" b="1" i="1" spc="0" dirty="0" smtClean="0">
                <a:solidFill>
                  <a:schemeClr val="tx1"/>
                </a:solidFill>
              </a:rPr>
              <a:t>, Senior Director of Spectrum Policy, GSMA</a:t>
            </a:r>
            <a:endParaRPr lang="en-US" sz="1800" b="1" i="1" spc="0" dirty="0">
              <a:solidFill>
                <a:schemeClr val="tx1"/>
              </a:solidFill>
            </a:endParaRPr>
          </a:p>
        </p:txBody>
      </p:sp>
    </p:spTree>
    <p:extLst>
      <p:ext uri="{BB962C8B-B14F-4D97-AF65-F5344CB8AC3E}">
        <p14:creationId xmlns:p14="http://schemas.microsoft.com/office/powerpoint/2010/main" val="2917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0970" b="10970"/>
          <a:stretch/>
        </p:blipFill>
        <p:spPr>
          <a:xfrm>
            <a:off x="445859" y="2197799"/>
            <a:ext cx="8262981" cy="4592050"/>
          </a:xfrm>
          <a:prstGeom prst="rect">
            <a:avLst/>
          </a:prstGeom>
        </p:spPr>
      </p:pic>
      <p:sp>
        <p:nvSpPr>
          <p:cNvPr id="2" name="Title 1"/>
          <p:cNvSpPr>
            <a:spLocks noGrp="1"/>
          </p:cNvSpPr>
          <p:nvPr>
            <p:ph type="title"/>
          </p:nvPr>
        </p:nvSpPr>
        <p:spPr/>
        <p:txBody>
          <a:bodyPr/>
          <a:lstStyle/>
          <a:p>
            <a:r>
              <a:rPr lang="en-US" sz="3200" spc="0" dirty="0" smtClean="0"/>
              <a:t>IMPACT OF MOBILE BROADBAND</a:t>
            </a:r>
            <a:endParaRPr lang="en-US" sz="3200" spc="0" dirty="0"/>
          </a:p>
        </p:txBody>
      </p:sp>
      <p:sp>
        <p:nvSpPr>
          <p:cNvPr id="7" name="Text Placeholder 3"/>
          <p:cNvSpPr txBox="1">
            <a:spLocks/>
          </p:cNvSpPr>
          <p:nvPr/>
        </p:nvSpPr>
        <p:spPr>
          <a:xfrm>
            <a:off x="457199" y="1526931"/>
            <a:ext cx="8251641" cy="379302"/>
          </a:xfrm>
          <a:prstGeom prst="rect">
            <a:avLst/>
          </a:prstGeom>
        </p:spPr>
        <p:txBody>
          <a:bodyPr/>
          <a:lstStyle>
            <a:lvl1pPr marL="360000" indent="-360000" algn="l" defTabSz="457200" rtl="0" eaLnBrk="1" latinLnBrk="0" hangingPunct="1">
              <a:spcBef>
                <a:spcPts val="600"/>
              </a:spcBef>
              <a:buClr>
                <a:schemeClr val="accent1"/>
              </a:buClr>
              <a:buFont typeface="Wingdings" charset="2"/>
              <a:buChar char="§"/>
              <a:defRPr sz="3200" b="0" i="0" kern="1200">
                <a:solidFill>
                  <a:schemeClr val="tx1"/>
                </a:solidFill>
                <a:latin typeface="Arial Narrow"/>
                <a:ea typeface="+mn-ea"/>
                <a:cs typeface="Arial Narrow"/>
              </a:defRPr>
            </a:lvl1pPr>
            <a:lvl2pPr marL="360000" indent="-360000" algn="l" defTabSz="457200" rtl="0" eaLnBrk="1" latinLnBrk="0" hangingPunct="1">
              <a:spcBef>
                <a:spcPts val="600"/>
              </a:spcBef>
              <a:buClr>
                <a:schemeClr val="accent1"/>
              </a:buClr>
              <a:buFont typeface="Wingdings" charset="2"/>
              <a:buChar char="§"/>
              <a:defRPr sz="2800" b="0" i="0" kern="1200">
                <a:solidFill>
                  <a:schemeClr val="tx1"/>
                </a:solidFill>
                <a:latin typeface="Arial Narrow"/>
                <a:ea typeface="+mn-ea"/>
                <a:cs typeface="Arial Narrow"/>
              </a:defRPr>
            </a:lvl2pPr>
            <a:lvl3pPr marL="360000" indent="-360000" algn="l" defTabSz="457200" rtl="0" eaLnBrk="1" latinLnBrk="0" hangingPunct="1">
              <a:spcBef>
                <a:spcPts val="600"/>
              </a:spcBef>
              <a:buClr>
                <a:schemeClr val="accent1"/>
              </a:buClr>
              <a:buFont typeface="Wingdings" charset="2"/>
              <a:buChar char="§"/>
              <a:defRPr sz="2400" b="0" i="0" kern="1200">
                <a:solidFill>
                  <a:schemeClr val="tx1"/>
                </a:solidFill>
                <a:latin typeface="Arial Narrow"/>
                <a:ea typeface="+mn-ea"/>
                <a:cs typeface="Arial Narrow"/>
              </a:defRPr>
            </a:lvl3pPr>
            <a:lvl4pPr marL="360000" indent="-360000" algn="l" defTabSz="457200" rtl="0" eaLnBrk="1" latinLnBrk="0" hangingPunct="1">
              <a:spcBef>
                <a:spcPts val="600"/>
              </a:spcBef>
              <a:buClr>
                <a:schemeClr val="accent1"/>
              </a:buClr>
              <a:buFont typeface="Wingdings" charset="2"/>
              <a:buChar char="§"/>
              <a:defRPr sz="2000" b="0" i="0" kern="1200">
                <a:solidFill>
                  <a:schemeClr val="tx1"/>
                </a:solidFill>
                <a:latin typeface="Arial Narrow"/>
                <a:ea typeface="+mn-ea"/>
                <a:cs typeface="Arial Narrow"/>
              </a:defRPr>
            </a:lvl4pPr>
            <a:lvl5pPr marL="360000" indent="-360000" algn="l" defTabSz="457200" rtl="0" eaLnBrk="1" latinLnBrk="0" hangingPunct="1">
              <a:spcBef>
                <a:spcPts val="600"/>
              </a:spcBef>
              <a:buClr>
                <a:schemeClr val="accent1"/>
              </a:buClr>
              <a:buFont typeface="Wingdings" charset="2"/>
              <a:buChar char="§"/>
              <a:defRPr sz="2000" b="0" i="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INCREASED ACCESS TO MOBILE SERVICES BRIGNS SIGNIFICANT BENEFITS TO THE POPULATIONS</a:t>
            </a:r>
            <a:endParaRPr lang="en-US" sz="2400" dirty="0"/>
          </a:p>
        </p:txBody>
      </p:sp>
    </p:spTree>
    <p:extLst>
      <p:ext uri="{BB962C8B-B14F-4D97-AF65-F5344CB8AC3E}">
        <p14:creationId xmlns:p14="http://schemas.microsoft.com/office/powerpoint/2010/main" val="136788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TO THE NATIONAL ECONOMY</a:t>
            </a:r>
            <a:endParaRPr lang="en-US" dirty="0"/>
          </a:p>
        </p:txBody>
      </p:sp>
      <p:sp>
        <p:nvSpPr>
          <p:cNvPr id="3" name="Content Placeholder 2"/>
          <p:cNvSpPr>
            <a:spLocks noGrp="1"/>
          </p:cNvSpPr>
          <p:nvPr>
            <p:ph idx="1"/>
          </p:nvPr>
        </p:nvSpPr>
        <p:spPr>
          <a:xfrm>
            <a:off x="536580" y="5080419"/>
            <a:ext cx="8146910" cy="952084"/>
          </a:xfrm>
        </p:spPr>
        <p:txBody>
          <a:bodyPr/>
          <a:lstStyle/>
          <a:p>
            <a:r>
              <a:rPr lang="en-US" dirty="0" smtClean="0"/>
              <a:t>The </a:t>
            </a:r>
            <a:r>
              <a:rPr lang="en-US" dirty="0"/>
              <a:t>estimated economic impact of the mobile sector has </a:t>
            </a:r>
            <a:r>
              <a:rPr lang="en-US" dirty="0" err="1"/>
              <a:t>stabilised</a:t>
            </a:r>
            <a:r>
              <a:rPr lang="en-US" dirty="0"/>
              <a:t> </a:t>
            </a:r>
            <a:r>
              <a:rPr lang="en-US" b="1" dirty="0">
                <a:solidFill>
                  <a:srgbClr val="DE002B"/>
                </a:solidFill>
              </a:rPr>
              <a:t>around 5–6% as a percentage of GDP</a:t>
            </a:r>
            <a:r>
              <a:rPr lang="en-US" dirty="0"/>
              <a:t> across </a:t>
            </a:r>
            <a:r>
              <a:rPr lang="en-US" dirty="0" smtClean="0"/>
              <a:t>MENA in </a:t>
            </a:r>
            <a:r>
              <a:rPr lang="en-US" dirty="0"/>
              <a:t>the past few years, with a peak in 2009 due to lower than usual GDP growth as a result of the global financial </a:t>
            </a:r>
            <a:r>
              <a:rPr lang="en-US" dirty="0" smtClean="0"/>
              <a:t>crisis. </a:t>
            </a:r>
          </a:p>
          <a:p>
            <a:endParaRPr lang="en-US" dirty="0"/>
          </a:p>
          <a:p>
            <a:endParaRPr lang="en-US" dirty="0"/>
          </a:p>
          <a:p>
            <a:endParaRPr lang="en-US" dirty="0"/>
          </a:p>
          <a:p>
            <a:endParaRPr lang="en-US" dirty="0"/>
          </a:p>
        </p:txBody>
      </p:sp>
      <p:sp>
        <p:nvSpPr>
          <p:cNvPr id="4" name="Text Placeholder 3"/>
          <p:cNvSpPr>
            <a:spLocks noGrp="1"/>
          </p:cNvSpPr>
          <p:nvPr>
            <p:ph type="body" sz="quarter" idx="10"/>
          </p:nvPr>
        </p:nvSpPr>
        <p:spPr>
          <a:xfrm>
            <a:off x="457200" y="1379511"/>
            <a:ext cx="8146910" cy="379302"/>
          </a:xfrm>
        </p:spPr>
        <p:txBody>
          <a:bodyPr/>
          <a:lstStyle/>
          <a:p>
            <a:r>
              <a:rPr lang="en-US" dirty="0"/>
              <a:t>Mobile is a transformative technology that has had a significant economic and social impact across the MENA</a:t>
            </a:r>
            <a:endParaRPr lang="en-US" dirty="0"/>
          </a:p>
        </p:txBody>
      </p:sp>
      <p:sp>
        <p:nvSpPr>
          <p:cNvPr id="5" name="Rectangle 4"/>
          <p:cNvSpPr/>
          <p:nvPr/>
        </p:nvSpPr>
        <p:spPr>
          <a:xfrm>
            <a:off x="2146817" y="2486344"/>
            <a:ext cx="4658622" cy="276999"/>
          </a:xfrm>
          <a:prstGeom prst="rect">
            <a:avLst/>
          </a:prstGeom>
        </p:spPr>
        <p:txBody>
          <a:bodyPr wrap="none">
            <a:spAutoFit/>
          </a:bodyPr>
          <a:lstStyle/>
          <a:p>
            <a:r>
              <a:rPr lang="en-US" b="1" baseline="30000" dirty="0"/>
              <a:t>Total economic impact of mobile in the Arab States as a proportion of GDP</a:t>
            </a:r>
            <a:endParaRPr lang="en-US" b="1" dirty="0"/>
          </a:p>
        </p:txBody>
      </p:sp>
      <p:pic>
        <p:nvPicPr>
          <p:cNvPr id="7" name="Picture 6"/>
          <p:cNvPicPr>
            <a:picLocks noChangeAspect="1"/>
          </p:cNvPicPr>
          <p:nvPr/>
        </p:nvPicPr>
        <p:blipFill>
          <a:blip r:embed="rId2"/>
          <a:stretch>
            <a:fillRect/>
          </a:stretch>
        </p:blipFill>
        <p:spPr>
          <a:xfrm>
            <a:off x="2136857" y="2690480"/>
            <a:ext cx="4640141" cy="2095094"/>
          </a:xfrm>
          <a:prstGeom prst="rect">
            <a:avLst/>
          </a:prstGeom>
        </p:spPr>
      </p:pic>
      <p:sp>
        <p:nvSpPr>
          <p:cNvPr id="10" name="TextBox 9"/>
          <p:cNvSpPr txBox="1"/>
          <p:nvPr/>
        </p:nvSpPr>
        <p:spPr>
          <a:xfrm>
            <a:off x="5807467" y="4752727"/>
            <a:ext cx="937232" cy="235962"/>
          </a:xfrm>
          <a:prstGeom prst="rect">
            <a:avLst/>
          </a:prstGeom>
          <a:noFill/>
        </p:spPr>
        <p:txBody>
          <a:bodyPr wrap="none" rtlCol="0">
            <a:spAutoFit/>
          </a:bodyPr>
          <a:lstStyle/>
          <a:p>
            <a:r>
              <a:rPr lang="en-US" sz="1400" b="1" baseline="30000" dirty="0"/>
              <a:t>Source: </a:t>
            </a:r>
            <a:r>
              <a:rPr lang="en-US" sz="1400" b="1" baseline="30000" dirty="0" smtClean="0"/>
              <a:t>Deloitte</a:t>
            </a:r>
            <a:endParaRPr lang="en-US" sz="1400" b="1" baseline="30000" dirty="0"/>
          </a:p>
        </p:txBody>
      </p:sp>
    </p:spTree>
    <p:extLst>
      <p:ext uri="{BB962C8B-B14F-4D97-AF65-F5344CB8AC3E}">
        <p14:creationId xmlns:p14="http://schemas.microsoft.com/office/powerpoint/2010/main" val="200335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TO EMPLOYMENT</a:t>
            </a:r>
            <a:endParaRPr lang="en-US" dirty="0"/>
          </a:p>
        </p:txBody>
      </p:sp>
      <p:sp>
        <p:nvSpPr>
          <p:cNvPr id="3" name="Content Placeholder 2"/>
          <p:cNvSpPr>
            <a:spLocks noGrp="1"/>
          </p:cNvSpPr>
          <p:nvPr>
            <p:ph idx="1"/>
          </p:nvPr>
        </p:nvSpPr>
        <p:spPr>
          <a:xfrm>
            <a:off x="366480" y="1703885"/>
            <a:ext cx="4101334" cy="1732213"/>
          </a:xfrm>
        </p:spPr>
        <p:txBody>
          <a:bodyPr/>
          <a:lstStyle/>
          <a:p>
            <a:pPr marL="0" indent="0">
              <a:buNone/>
            </a:pPr>
            <a:r>
              <a:rPr lang="en-US" dirty="0"/>
              <a:t>Mobile services contribute to </a:t>
            </a:r>
            <a:r>
              <a:rPr lang="en-US" b="1" dirty="0">
                <a:solidFill>
                  <a:srgbClr val="DE002B"/>
                </a:solidFill>
              </a:rPr>
              <a:t>local employment </a:t>
            </a:r>
            <a:r>
              <a:rPr lang="en-US" dirty="0"/>
              <a:t>in several </a:t>
            </a:r>
            <a:r>
              <a:rPr lang="en-US" dirty="0" smtClean="0"/>
              <a:t>ways:</a:t>
            </a:r>
          </a:p>
          <a:p>
            <a:r>
              <a:rPr lang="en-US" dirty="0" smtClean="0"/>
              <a:t>direct </a:t>
            </a:r>
            <a:r>
              <a:rPr lang="en-US" dirty="0"/>
              <a:t>employment by the mobile </a:t>
            </a:r>
            <a:r>
              <a:rPr lang="en-US" dirty="0" smtClean="0"/>
              <a:t>operators</a:t>
            </a:r>
          </a:p>
          <a:p>
            <a:r>
              <a:rPr lang="en-US" dirty="0" smtClean="0"/>
              <a:t>employment </a:t>
            </a:r>
            <a:r>
              <a:rPr lang="en-US" dirty="0"/>
              <a:t>in related </a:t>
            </a:r>
            <a:r>
              <a:rPr lang="en-US" dirty="0" smtClean="0"/>
              <a:t>industries</a:t>
            </a:r>
          </a:p>
          <a:p>
            <a:r>
              <a:rPr lang="en-US" dirty="0" smtClean="0"/>
              <a:t>the </a:t>
            </a:r>
            <a:r>
              <a:rPr lang="en-US" dirty="0"/>
              <a:t>support employment created by outsourced work. </a:t>
            </a:r>
            <a:endParaRPr lang="en-US" dirty="0"/>
          </a:p>
        </p:txBody>
      </p:sp>
      <p:sp>
        <p:nvSpPr>
          <p:cNvPr id="6" name="Rectangle 5"/>
          <p:cNvSpPr/>
          <p:nvPr/>
        </p:nvSpPr>
        <p:spPr>
          <a:xfrm>
            <a:off x="4666271" y="1667445"/>
            <a:ext cx="4254500" cy="276999"/>
          </a:xfrm>
          <a:prstGeom prst="rect">
            <a:avLst/>
          </a:prstGeom>
        </p:spPr>
        <p:txBody>
          <a:bodyPr wrap="square">
            <a:spAutoFit/>
          </a:bodyPr>
          <a:lstStyle/>
          <a:p>
            <a:pPr algn="ctr"/>
            <a:r>
              <a:rPr lang="en-US" baseline="30000" dirty="0"/>
              <a:t>Industry contribution to employment in the Arab States (2006–2011)</a:t>
            </a:r>
            <a:endParaRPr lang="en-US" dirty="0"/>
          </a:p>
        </p:txBody>
      </p:sp>
      <p:pic>
        <p:nvPicPr>
          <p:cNvPr id="8" name="Picture 7"/>
          <p:cNvPicPr>
            <a:picLocks noChangeAspect="1"/>
          </p:cNvPicPr>
          <p:nvPr/>
        </p:nvPicPr>
        <p:blipFill>
          <a:blip r:embed="rId2"/>
          <a:stretch>
            <a:fillRect/>
          </a:stretch>
        </p:blipFill>
        <p:spPr>
          <a:xfrm>
            <a:off x="4666271" y="1873985"/>
            <a:ext cx="4254500" cy="1892300"/>
          </a:xfrm>
          <a:prstGeom prst="rect">
            <a:avLst/>
          </a:prstGeom>
        </p:spPr>
      </p:pic>
      <p:sp>
        <p:nvSpPr>
          <p:cNvPr id="10" name="Content Placeholder 2"/>
          <p:cNvSpPr txBox="1">
            <a:spLocks/>
          </p:cNvSpPr>
          <p:nvPr/>
        </p:nvSpPr>
        <p:spPr>
          <a:xfrm>
            <a:off x="324689" y="3867026"/>
            <a:ext cx="8686800" cy="2121917"/>
          </a:xfrm>
          <a:prstGeom prst="rect">
            <a:avLst/>
          </a:prstGeom>
        </p:spPr>
        <p:txBody>
          <a:bodyPr vert="horz" wrap="square" lIns="0" tIns="0" rIns="0" bIns="0" rtlCol="0" anchor="t" anchorCtr="0">
            <a:noAutofit/>
          </a:bodyPr>
          <a:lstStyle>
            <a:lvl1pPr marL="360000" indent="-360000" algn="l" defTabSz="457200" rtl="0" eaLnBrk="1" latinLnBrk="0" hangingPunct="1">
              <a:spcBef>
                <a:spcPts val="0"/>
              </a:spcBef>
              <a:buClr>
                <a:srgbClr val="DE002B"/>
              </a:buClr>
              <a:buFont typeface="Wingdings" charset="2"/>
              <a:buChar char="§"/>
              <a:defRPr sz="1800" b="0" i="0" kern="1200" spc="0">
                <a:solidFill>
                  <a:schemeClr val="tx1"/>
                </a:solidFill>
                <a:latin typeface="Arial Narrow"/>
                <a:ea typeface="+mn-ea"/>
                <a:cs typeface="Arial Narrow"/>
              </a:defRPr>
            </a:lvl1pPr>
            <a:lvl2pPr marL="0" indent="-285750" algn="l" defTabSz="457200" rtl="0" eaLnBrk="1" latinLnBrk="0" hangingPunct="1">
              <a:spcBef>
                <a:spcPts val="0"/>
              </a:spcBef>
              <a:buClr>
                <a:srgbClr val="DE002B"/>
              </a:buClr>
              <a:buFont typeface="Wingdings" charset="2"/>
              <a:buChar char="§"/>
              <a:defRPr sz="2800" b="0" i="0" kern="1200">
                <a:solidFill>
                  <a:schemeClr val="tx1"/>
                </a:solidFill>
                <a:latin typeface="Frutiger 47LightCn"/>
                <a:ea typeface="+mn-ea"/>
                <a:cs typeface="Frutiger 47LightCn"/>
              </a:defRPr>
            </a:lvl2pPr>
            <a:lvl3pPr marL="0" indent="-228600" algn="l" defTabSz="457200" rtl="0" eaLnBrk="1" latinLnBrk="0" hangingPunct="1">
              <a:spcBef>
                <a:spcPts val="0"/>
              </a:spcBef>
              <a:buClr>
                <a:srgbClr val="DE002B"/>
              </a:buClr>
              <a:buFont typeface="Wingdings" charset="2"/>
              <a:buChar char="§"/>
              <a:defRPr sz="2400" b="0" i="0" kern="1200">
                <a:solidFill>
                  <a:schemeClr val="tx1"/>
                </a:solidFill>
                <a:latin typeface="Frutiger 47LightCn"/>
                <a:ea typeface="+mn-ea"/>
                <a:cs typeface="Frutiger 47LightCn"/>
              </a:defRPr>
            </a:lvl3pPr>
            <a:lvl4pPr marL="0" indent="-228600" algn="l" defTabSz="457200" rtl="0" eaLnBrk="1" latinLnBrk="0" hangingPunct="1">
              <a:spcBef>
                <a:spcPts val="0"/>
              </a:spcBef>
              <a:buClr>
                <a:srgbClr val="DE002B"/>
              </a:buClr>
              <a:buFont typeface="Wingdings" charset="2"/>
              <a:buChar char="§"/>
              <a:defRPr sz="2000" b="0" i="0" kern="1200">
                <a:solidFill>
                  <a:schemeClr val="tx1"/>
                </a:solidFill>
                <a:latin typeface="Frutiger 47LightCn"/>
                <a:ea typeface="+mn-ea"/>
                <a:cs typeface="Frutiger 47LightCn"/>
              </a:defRPr>
            </a:lvl4pPr>
            <a:lvl5pPr marL="0" indent="-228600" algn="l" defTabSz="457200" rtl="0" eaLnBrk="1" latinLnBrk="0" hangingPunct="1">
              <a:spcBef>
                <a:spcPts val="0"/>
              </a:spcBef>
              <a:buClr>
                <a:srgbClr val="DE002B"/>
              </a:buClr>
              <a:buFont typeface="Wingdings" charset="2"/>
              <a:buChar char="§"/>
              <a:defRPr sz="2000" b="0" i="0" kern="1200">
                <a:solidFill>
                  <a:schemeClr val="tx1"/>
                </a:solidFill>
                <a:latin typeface="Frutiger 47LightCn"/>
                <a:ea typeface="+mn-ea"/>
                <a:cs typeface="Frutiger 47LightC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In 2011, across the ecosystem:</a:t>
            </a:r>
          </a:p>
          <a:p>
            <a:r>
              <a:rPr lang="en-US" dirty="0" smtClean="0"/>
              <a:t>In </a:t>
            </a:r>
            <a:r>
              <a:rPr lang="en-US" dirty="0"/>
              <a:t>North </a:t>
            </a:r>
            <a:r>
              <a:rPr lang="en-US" dirty="0" smtClean="0"/>
              <a:t>Africa, the total contribution to employment from </a:t>
            </a:r>
            <a:r>
              <a:rPr lang="en-US" dirty="0"/>
              <a:t>the mobile communication industry </a:t>
            </a:r>
            <a:r>
              <a:rPr lang="en-US" dirty="0" smtClean="0"/>
              <a:t>is </a:t>
            </a:r>
            <a:r>
              <a:rPr lang="en-US" b="1" dirty="0" smtClean="0">
                <a:solidFill>
                  <a:srgbClr val="DE002B"/>
                </a:solidFill>
              </a:rPr>
              <a:t>approximately 750,000 FTEs</a:t>
            </a:r>
            <a:r>
              <a:rPr lang="en-US" dirty="0" smtClean="0"/>
              <a:t> </a:t>
            </a:r>
          </a:p>
          <a:p>
            <a:endParaRPr lang="en-US" dirty="0" smtClean="0"/>
          </a:p>
          <a:p>
            <a:r>
              <a:rPr lang="en-US" dirty="0" smtClean="0"/>
              <a:t>In the Middle East, the total contribution to employment was </a:t>
            </a:r>
            <a:r>
              <a:rPr lang="en-US" b="1" dirty="0" smtClean="0">
                <a:solidFill>
                  <a:srgbClr val="DE002B"/>
                </a:solidFill>
              </a:rPr>
              <a:t>above 470,000 FTEs </a:t>
            </a:r>
          </a:p>
          <a:p>
            <a:endParaRPr lang="en-US" dirty="0"/>
          </a:p>
          <a:p>
            <a:r>
              <a:rPr lang="en-US" dirty="0" smtClean="0"/>
              <a:t>The difference in the absolute number of FTEs between the Middle East and North Africa is mainly due to total population numbers </a:t>
            </a:r>
          </a:p>
          <a:p>
            <a:endParaRPr lang="en-US" dirty="0"/>
          </a:p>
        </p:txBody>
      </p:sp>
      <p:sp>
        <p:nvSpPr>
          <p:cNvPr id="12" name="TextBox 11"/>
          <p:cNvSpPr txBox="1"/>
          <p:nvPr/>
        </p:nvSpPr>
        <p:spPr>
          <a:xfrm>
            <a:off x="7983539" y="3749045"/>
            <a:ext cx="937232" cy="235962"/>
          </a:xfrm>
          <a:prstGeom prst="rect">
            <a:avLst/>
          </a:prstGeom>
          <a:noFill/>
        </p:spPr>
        <p:txBody>
          <a:bodyPr wrap="none" rtlCol="0">
            <a:spAutoFit/>
          </a:bodyPr>
          <a:lstStyle/>
          <a:p>
            <a:r>
              <a:rPr lang="en-US" sz="1400" b="1" baseline="30000" dirty="0"/>
              <a:t>Source: </a:t>
            </a:r>
            <a:r>
              <a:rPr lang="en-US" sz="1400" b="1" baseline="30000" dirty="0" smtClean="0"/>
              <a:t>Deloitte</a:t>
            </a:r>
            <a:endParaRPr lang="en-US" sz="1400" b="1" baseline="30000" dirty="0"/>
          </a:p>
        </p:txBody>
      </p:sp>
    </p:spTree>
    <p:extLst>
      <p:ext uri="{BB962C8B-B14F-4D97-AF65-F5344CB8AC3E}">
        <p14:creationId xmlns:p14="http://schemas.microsoft.com/office/powerpoint/2010/main" val="169927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IMPACT OF MOBILE</a:t>
            </a:r>
            <a:endParaRPr lang="en-US" dirty="0"/>
          </a:p>
        </p:txBody>
      </p:sp>
      <p:sp>
        <p:nvSpPr>
          <p:cNvPr id="5" name="Right Arrow 4"/>
          <p:cNvSpPr/>
          <p:nvPr/>
        </p:nvSpPr>
        <p:spPr>
          <a:xfrm>
            <a:off x="1400892" y="1080983"/>
            <a:ext cx="5911717" cy="1012965"/>
          </a:xfrm>
          <a:prstGeom prst="rightArrow">
            <a:avLst>
              <a:gd name="adj1" fmla="val 5000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nchorCtr="0"/>
          <a:lstStyle/>
          <a:p>
            <a:r>
              <a:rPr lang="en-US" sz="1600" dirty="0" smtClean="0">
                <a:solidFill>
                  <a:prstClr val="white"/>
                </a:solidFill>
                <a:latin typeface="Arial Narrow Bold" panose="020B0706020202030204" pitchFamily="34" charset="0"/>
                <a:cs typeface="Arial Narrow"/>
              </a:rPr>
              <a:t>M-EDUCATION</a:t>
            </a:r>
            <a:endParaRPr lang="en-US" sz="1600" dirty="0">
              <a:solidFill>
                <a:prstClr val="white"/>
              </a:solidFill>
              <a:latin typeface="Arial Narrow Bold" panose="020B0706020202030204" pitchFamily="34" charset="0"/>
              <a:cs typeface="Arial Narrow"/>
            </a:endParaRPr>
          </a:p>
        </p:txBody>
      </p:sp>
      <p:sp>
        <p:nvSpPr>
          <p:cNvPr id="6" name="Rectangle 5"/>
          <p:cNvSpPr/>
          <p:nvPr/>
        </p:nvSpPr>
        <p:spPr>
          <a:xfrm>
            <a:off x="1400892" y="1819579"/>
            <a:ext cx="5911717" cy="1948876"/>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r>
              <a:rPr lang="en-US" sz="1400" dirty="0">
                <a:solidFill>
                  <a:srgbClr val="000000"/>
                </a:solidFill>
              </a:rPr>
              <a:t>Mobile technologies are especially good at increasing both the level education and achieving the goal of education for all</a:t>
            </a:r>
          </a:p>
          <a:p>
            <a:endParaRPr lang="en-US" sz="1400" dirty="0" smtClean="0">
              <a:solidFill>
                <a:srgbClr val="000000"/>
              </a:solidFill>
            </a:endParaRPr>
          </a:p>
          <a:p>
            <a:r>
              <a:rPr lang="en-US" sz="1400" b="1" dirty="0" smtClean="0">
                <a:solidFill>
                  <a:srgbClr val="000000"/>
                </a:solidFill>
              </a:rPr>
              <a:t>Examples</a:t>
            </a:r>
            <a:r>
              <a:rPr lang="en-US" sz="1400" dirty="0" smtClean="0">
                <a:solidFill>
                  <a:srgbClr val="000000"/>
                </a:solidFill>
              </a:rPr>
              <a:t> </a:t>
            </a:r>
          </a:p>
          <a:p>
            <a:r>
              <a:rPr lang="en-US" sz="1400" dirty="0" err="1">
                <a:solidFill>
                  <a:srgbClr val="000000"/>
                </a:solidFill>
              </a:rPr>
              <a:t>P</a:t>
            </a:r>
            <a:r>
              <a:rPr lang="en-US" sz="1400" dirty="0" err="1" smtClean="0">
                <a:solidFill>
                  <a:srgbClr val="000000"/>
                </a:solidFill>
              </a:rPr>
              <a:t>rogramme</a:t>
            </a:r>
            <a:r>
              <a:rPr lang="en-US" sz="1400" dirty="0" smtClean="0">
                <a:solidFill>
                  <a:srgbClr val="000000"/>
                </a:solidFill>
              </a:rPr>
              <a:t> </a:t>
            </a:r>
            <a:r>
              <a:rPr lang="en-US" sz="1400" dirty="0">
                <a:solidFill>
                  <a:srgbClr val="000000"/>
                </a:solidFill>
              </a:rPr>
              <a:t>in Jordan, provided in both Arabic and English, to help recent graduates with career development </a:t>
            </a:r>
          </a:p>
          <a:p>
            <a:r>
              <a:rPr lang="en-US" sz="1400" dirty="0">
                <a:solidFill>
                  <a:srgbClr val="000000"/>
                </a:solidFill>
              </a:rPr>
              <a:t>M</a:t>
            </a:r>
            <a:r>
              <a:rPr lang="en-US" sz="1400" dirty="0" smtClean="0">
                <a:solidFill>
                  <a:srgbClr val="000000"/>
                </a:solidFill>
              </a:rPr>
              <a:t>obile </a:t>
            </a:r>
            <a:r>
              <a:rPr lang="en-US" sz="1400" dirty="0">
                <a:solidFill>
                  <a:srgbClr val="000000"/>
                </a:solidFill>
              </a:rPr>
              <a:t>English-language </a:t>
            </a:r>
            <a:r>
              <a:rPr lang="en-US" sz="1400" dirty="0" err="1">
                <a:solidFill>
                  <a:srgbClr val="000000"/>
                </a:solidFill>
              </a:rPr>
              <a:t>programme</a:t>
            </a:r>
            <a:r>
              <a:rPr lang="en-US" sz="1400" dirty="0">
                <a:solidFill>
                  <a:srgbClr val="000000"/>
                </a:solidFill>
              </a:rPr>
              <a:t> in Tunisia with lessons covering a range of subjects including society, technology and the </a:t>
            </a:r>
            <a:r>
              <a:rPr lang="en-US" sz="1400" dirty="0" smtClean="0">
                <a:solidFill>
                  <a:srgbClr val="000000"/>
                </a:solidFill>
              </a:rPr>
              <a:t>environment</a:t>
            </a:r>
          </a:p>
        </p:txBody>
      </p:sp>
      <p:sp>
        <p:nvSpPr>
          <p:cNvPr id="7" name="Right Arrow 6"/>
          <p:cNvSpPr/>
          <p:nvPr/>
        </p:nvSpPr>
        <p:spPr>
          <a:xfrm>
            <a:off x="1400891" y="3796289"/>
            <a:ext cx="5911717" cy="1012965"/>
          </a:xfrm>
          <a:prstGeom prst="rightArrow">
            <a:avLst>
              <a:gd name="adj1" fmla="val 50000"/>
              <a:gd name="adj2" fmla="val 0"/>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chorCtr="0"/>
          <a:lstStyle/>
          <a:p>
            <a:r>
              <a:rPr lang="en-US" sz="1600" dirty="0" smtClean="0">
                <a:solidFill>
                  <a:prstClr val="white"/>
                </a:solidFill>
                <a:latin typeface="Arial Narrow Bold" panose="020B0706020202030204" pitchFamily="34" charset="0"/>
                <a:cs typeface="Arial Narrow"/>
              </a:rPr>
              <a:t>M-HEALTH</a:t>
            </a:r>
            <a:endParaRPr lang="en-US" sz="1600" dirty="0">
              <a:solidFill>
                <a:prstClr val="white"/>
              </a:solidFill>
              <a:latin typeface="Arial Narrow Bold" panose="020B0706020202030204" pitchFamily="34" charset="0"/>
              <a:cs typeface="Arial Narrow"/>
            </a:endParaRPr>
          </a:p>
        </p:txBody>
      </p:sp>
      <p:sp>
        <p:nvSpPr>
          <p:cNvPr id="8" name="Rectangle 7"/>
          <p:cNvSpPr/>
          <p:nvPr/>
        </p:nvSpPr>
        <p:spPr>
          <a:xfrm>
            <a:off x="1400892" y="4555500"/>
            <a:ext cx="5911717" cy="1698316"/>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r>
              <a:rPr lang="en-US" sz="1400" dirty="0">
                <a:solidFill>
                  <a:srgbClr val="000000"/>
                </a:solidFill>
              </a:rPr>
              <a:t>Mobile technologies provide a significant contribution to healthcare in the region and a World Health </a:t>
            </a:r>
            <a:r>
              <a:rPr lang="en-US" sz="1400" dirty="0" err="1">
                <a:solidFill>
                  <a:srgbClr val="000000"/>
                </a:solidFill>
              </a:rPr>
              <a:t>Organisation</a:t>
            </a:r>
            <a:r>
              <a:rPr lang="en-US" sz="1400" dirty="0">
                <a:solidFill>
                  <a:srgbClr val="000000"/>
                </a:solidFill>
              </a:rPr>
              <a:t> review of m-Health </a:t>
            </a:r>
            <a:r>
              <a:rPr lang="en-US" sz="1400" dirty="0" err="1">
                <a:solidFill>
                  <a:srgbClr val="000000"/>
                </a:solidFill>
              </a:rPr>
              <a:t>programmes</a:t>
            </a:r>
            <a:r>
              <a:rPr lang="en-US" sz="1400" dirty="0">
                <a:solidFill>
                  <a:srgbClr val="000000"/>
                </a:solidFill>
              </a:rPr>
              <a:t> worldwide found that the region has a number of established </a:t>
            </a:r>
            <a:r>
              <a:rPr lang="en-US" sz="1400" dirty="0" err="1">
                <a:solidFill>
                  <a:srgbClr val="000000"/>
                </a:solidFill>
              </a:rPr>
              <a:t>programmes</a:t>
            </a:r>
            <a:r>
              <a:rPr lang="en-US" sz="1400" dirty="0">
                <a:solidFill>
                  <a:srgbClr val="000000"/>
                </a:solidFill>
              </a:rPr>
              <a:t>. </a:t>
            </a:r>
          </a:p>
          <a:p>
            <a:endParaRPr lang="en-US" sz="1400" dirty="0" smtClean="0">
              <a:solidFill>
                <a:srgbClr val="000000"/>
              </a:solidFill>
            </a:endParaRPr>
          </a:p>
          <a:p>
            <a:r>
              <a:rPr lang="en-US" sz="1400" b="1" dirty="0" smtClean="0">
                <a:solidFill>
                  <a:srgbClr val="000000"/>
                </a:solidFill>
              </a:rPr>
              <a:t>Examples</a:t>
            </a:r>
            <a:endParaRPr lang="en-US" sz="1400" b="1" dirty="0">
              <a:solidFill>
                <a:srgbClr val="000000"/>
              </a:solidFill>
            </a:endParaRPr>
          </a:p>
          <a:p>
            <a:r>
              <a:rPr lang="en-US" sz="1400" dirty="0" err="1">
                <a:solidFill>
                  <a:srgbClr val="000000"/>
                </a:solidFill>
              </a:rPr>
              <a:t>P</a:t>
            </a:r>
            <a:r>
              <a:rPr lang="en-US" sz="1400" dirty="0" err="1" smtClean="0">
                <a:solidFill>
                  <a:srgbClr val="000000"/>
                </a:solidFill>
              </a:rPr>
              <a:t>rogramme</a:t>
            </a:r>
            <a:r>
              <a:rPr lang="en-US" sz="1400" dirty="0" smtClean="0">
                <a:solidFill>
                  <a:srgbClr val="000000"/>
                </a:solidFill>
              </a:rPr>
              <a:t> </a:t>
            </a:r>
            <a:r>
              <a:rPr lang="en-US" sz="1400" dirty="0">
                <a:solidFill>
                  <a:srgbClr val="000000"/>
                </a:solidFill>
              </a:rPr>
              <a:t>in a number of countries that promotes HIV prevention skills</a:t>
            </a:r>
          </a:p>
          <a:p>
            <a:r>
              <a:rPr lang="en-US" sz="1400" dirty="0">
                <a:solidFill>
                  <a:srgbClr val="000000"/>
                </a:solidFill>
              </a:rPr>
              <a:t>M</a:t>
            </a:r>
            <a:r>
              <a:rPr lang="en-US" sz="1400" dirty="0" smtClean="0">
                <a:solidFill>
                  <a:srgbClr val="000000"/>
                </a:solidFill>
              </a:rPr>
              <a:t>obile </a:t>
            </a:r>
            <a:r>
              <a:rPr lang="en-US" sz="1400" dirty="0" err="1">
                <a:solidFill>
                  <a:srgbClr val="000000"/>
                </a:solidFill>
              </a:rPr>
              <a:t>programme</a:t>
            </a:r>
            <a:r>
              <a:rPr lang="en-US" sz="1400" dirty="0">
                <a:solidFill>
                  <a:srgbClr val="000000"/>
                </a:solidFill>
              </a:rPr>
              <a:t> in Yemen that delivers medical advice via SMS.59 </a:t>
            </a:r>
            <a:endParaRPr lang="en-US" sz="1400" dirty="0">
              <a:solidFill>
                <a:srgbClr val="000000"/>
              </a:solidFill>
            </a:endParaRPr>
          </a:p>
        </p:txBody>
      </p:sp>
    </p:spTree>
    <p:extLst>
      <p:ext uri="{BB962C8B-B14F-4D97-AF65-F5344CB8AC3E}">
        <p14:creationId xmlns:p14="http://schemas.microsoft.com/office/powerpoint/2010/main" val="308695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40"/>
            <a:ext cx="9144000" cy="6858000"/>
          </a:xfrm>
          <a:prstGeom prst="rect">
            <a:avLst/>
          </a:prstGeom>
        </p:spPr>
      </p:pic>
      <p:sp>
        <p:nvSpPr>
          <p:cNvPr id="3" name="Title 2"/>
          <p:cNvSpPr>
            <a:spLocks noGrp="1"/>
          </p:cNvSpPr>
          <p:nvPr>
            <p:ph type="ctrTitle"/>
          </p:nvPr>
        </p:nvSpPr>
        <p:spPr>
          <a:xfrm>
            <a:off x="598868" y="2192098"/>
            <a:ext cx="4900411" cy="3233630"/>
          </a:xfrm>
        </p:spPr>
        <p:txBody>
          <a:bodyPr wrap="square" anchor="ctr" anchorCtr="0"/>
          <a:lstStyle/>
          <a:p>
            <a:pPr marL="0">
              <a:lnSpc>
                <a:spcPct val="90000"/>
              </a:lnSpc>
            </a:pPr>
            <a:r>
              <a:rPr lang="en-GB" b="1" spc="0" dirty="0" smtClean="0">
                <a:solidFill>
                  <a:schemeClr val="accent1"/>
                </a:solidFill>
              </a:rPr>
              <a:t>TECHNICAL AND REGULATORY</a:t>
            </a:r>
            <a:br>
              <a:rPr lang="en-GB" b="1" spc="0" dirty="0" smtClean="0">
                <a:solidFill>
                  <a:schemeClr val="accent1"/>
                </a:solidFill>
              </a:rPr>
            </a:br>
            <a:r>
              <a:rPr lang="en-GB" b="1" spc="0" dirty="0" smtClean="0">
                <a:solidFill>
                  <a:schemeClr val="accent1"/>
                </a:solidFill>
              </a:rPr>
              <a:t>CHALLENGE</a:t>
            </a:r>
            <a:endParaRPr lang="en-US" b="1" spc="0" dirty="0">
              <a:solidFill>
                <a:schemeClr val="accent1"/>
              </a:solidFill>
            </a:endParaRPr>
          </a:p>
        </p:txBody>
      </p:sp>
      <p:sp>
        <p:nvSpPr>
          <p:cNvPr id="10" name="TextBox 9"/>
          <p:cNvSpPr txBox="1"/>
          <p:nvPr/>
        </p:nvSpPr>
        <p:spPr>
          <a:xfrm>
            <a:off x="10507579" y="6978316"/>
            <a:ext cx="914400" cy="914400"/>
          </a:xfrm>
          <a:prstGeom prst="rect">
            <a:avLst/>
          </a:prstGeom>
        </p:spPr>
        <p:txBody>
          <a:bodyPr vert="horz" wrap="none" lIns="0" tIns="0" rIns="0" bIns="0" rtlCol="0" anchor="ctr">
            <a:noAutofit/>
          </a:bodyPr>
          <a:lstStyle/>
          <a:p>
            <a:endParaRPr lang="en-US" sz="2400" dirty="0" smtClean="0">
              <a:solidFill>
                <a:prstClr val="black"/>
              </a:solidFill>
              <a:cs typeface="Arial Narrow"/>
            </a:endParaRPr>
          </a:p>
        </p:txBody>
      </p:sp>
    </p:spTree>
    <p:extLst>
      <p:ext uri="{BB962C8B-B14F-4D97-AF65-F5344CB8AC3E}">
        <p14:creationId xmlns:p14="http://schemas.microsoft.com/office/powerpoint/2010/main" val="129936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pc="0" dirty="0" smtClean="0"/>
              <a:t>EVOLUTION OF MOBILE TECHNOLOGY</a:t>
            </a:r>
            <a:endParaRPr lang="en-GB" spc="0" dirty="0"/>
          </a:p>
        </p:txBody>
      </p:sp>
      <p:sp>
        <p:nvSpPr>
          <p:cNvPr id="112" name="Text Box 4"/>
          <p:cNvSpPr txBox="1">
            <a:spLocks noChangeArrowheads="1"/>
          </p:cNvSpPr>
          <p:nvPr/>
        </p:nvSpPr>
        <p:spPr bwMode="auto">
          <a:xfrm>
            <a:off x="6233153" y="2621551"/>
            <a:ext cx="1851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a:r>
              <a:rPr lang="en-GB" dirty="0" smtClean="0">
                <a:solidFill>
                  <a:schemeClr val="bg1"/>
                </a:solidFill>
                <a:latin typeface="Arial Narrow Bold"/>
                <a:cs typeface="Arial Narrow Bold"/>
              </a:rPr>
              <a:t>LTE</a:t>
            </a:r>
            <a:endParaRPr lang="en-US" dirty="0">
              <a:solidFill>
                <a:schemeClr val="bg1"/>
              </a:solidFill>
              <a:latin typeface="Arial Narrow Bold"/>
              <a:cs typeface="Arial Narrow Bold"/>
            </a:endParaRPr>
          </a:p>
        </p:txBody>
      </p:sp>
      <p:grpSp>
        <p:nvGrpSpPr>
          <p:cNvPr id="7" name="Group 6"/>
          <p:cNvGrpSpPr/>
          <p:nvPr/>
        </p:nvGrpSpPr>
        <p:grpSpPr>
          <a:xfrm>
            <a:off x="-14514" y="1267510"/>
            <a:ext cx="6124575" cy="2111877"/>
            <a:chOff x="0" y="1649896"/>
            <a:chExt cx="6124575" cy="2305195"/>
          </a:xfrm>
          <a:solidFill>
            <a:schemeClr val="accent4">
              <a:lumMod val="60000"/>
              <a:lumOff val="40000"/>
            </a:schemeClr>
          </a:solidFill>
        </p:grpSpPr>
        <p:sp>
          <p:nvSpPr>
            <p:cNvPr id="117" name="AutoShape 13"/>
            <p:cNvSpPr>
              <a:spLocks noChangeArrowheads="1"/>
            </p:cNvSpPr>
            <p:nvPr/>
          </p:nvSpPr>
          <p:spPr bwMode="auto">
            <a:xfrm>
              <a:off x="2500086" y="2483835"/>
              <a:ext cx="3624489" cy="633413"/>
            </a:xfrm>
            <a:prstGeom prst="homePlate">
              <a:avLst>
                <a:gd name="adj" fmla="val 45427"/>
              </a:avLst>
            </a:prstGeom>
            <a:grpFill/>
            <a:ln w="12700">
              <a:solidFill>
                <a:schemeClr val="bg1"/>
              </a:solidFill>
              <a:miter lim="800000"/>
              <a:headEnd/>
              <a:tailEnd/>
            </a:ln>
            <a:effectLst/>
          </p:spPr>
          <p:txBody>
            <a:bodyPr wrap="none" anchor="ctr"/>
            <a:lstStyle/>
            <a:p>
              <a:pPr algn="ctr" eaLnBrk="0" hangingPunct="0">
                <a:defRPr/>
              </a:pPr>
              <a:endParaRPr lang="en-GB" sz="1400" dirty="0">
                <a:solidFill>
                  <a:schemeClr val="bg1"/>
                </a:solidFill>
                <a:latin typeface="Arial Narrow Bold"/>
                <a:cs typeface="Arial Narrow Bold"/>
              </a:endParaRPr>
            </a:p>
          </p:txBody>
        </p:sp>
        <p:sp>
          <p:nvSpPr>
            <p:cNvPr id="118" name="Text Box 4"/>
            <p:cNvSpPr txBox="1">
              <a:spLocks noChangeArrowheads="1"/>
            </p:cNvSpPr>
            <p:nvPr/>
          </p:nvSpPr>
          <p:spPr bwMode="auto">
            <a:xfrm>
              <a:off x="4216518" y="2648141"/>
              <a:ext cx="1614858" cy="304800"/>
            </a:xfrm>
            <a:prstGeom prst="rect">
              <a:avLst/>
            </a:prstGeom>
            <a:grpFill/>
            <a:ln>
              <a:noFill/>
            </a:ln>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a:r>
                <a:rPr lang="en-GB" sz="1400" dirty="0" smtClean="0">
                  <a:solidFill>
                    <a:schemeClr val="bg1"/>
                  </a:solidFill>
                  <a:latin typeface="Arial Narrow Bold"/>
                  <a:cs typeface="Arial Narrow Bold"/>
                </a:rPr>
                <a:t>HSPA+</a:t>
              </a:r>
              <a:endParaRPr lang="en-US" sz="1400" dirty="0">
                <a:solidFill>
                  <a:schemeClr val="bg1"/>
                </a:solidFill>
                <a:latin typeface="Arial Narrow Bold"/>
                <a:cs typeface="Arial Narrow Bold"/>
              </a:endParaRPr>
            </a:p>
          </p:txBody>
        </p:sp>
        <p:sp>
          <p:nvSpPr>
            <p:cNvPr id="120" name="AutoShape 13"/>
            <p:cNvSpPr>
              <a:spLocks noChangeArrowheads="1"/>
            </p:cNvSpPr>
            <p:nvPr/>
          </p:nvSpPr>
          <p:spPr bwMode="auto">
            <a:xfrm>
              <a:off x="2500086" y="2483835"/>
              <a:ext cx="1425765" cy="633413"/>
            </a:xfrm>
            <a:prstGeom prst="homePlate">
              <a:avLst>
                <a:gd name="adj" fmla="val 53133"/>
              </a:avLst>
            </a:prstGeom>
            <a:grpFill/>
            <a:ln w="12700">
              <a:solidFill>
                <a:schemeClr val="bg1"/>
              </a:solidFill>
              <a:miter lim="800000"/>
              <a:headEnd/>
              <a:tailEnd/>
            </a:ln>
            <a:effectLst/>
          </p:spPr>
          <p:txBody>
            <a:bodyPr wrap="none" anchor="ctr"/>
            <a:lstStyle/>
            <a:p>
              <a:pPr algn="ctr" eaLnBrk="0" hangingPunct="0">
                <a:defRPr/>
              </a:pPr>
              <a:endParaRPr lang="en-GB" sz="1400" dirty="0">
                <a:solidFill>
                  <a:schemeClr val="bg1"/>
                </a:solidFill>
                <a:latin typeface="Arial Narrow Bold"/>
                <a:cs typeface="Arial Narrow Bold"/>
              </a:endParaRPr>
            </a:p>
          </p:txBody>
        </p:sp>
        <p:sp>
          <p:nvSpPr>
            <p:cNvPr id="121" name="Text Box 15"/>
            <p:cNvSpPr txBox="1">
              <a:spLocks noChangeArrowheads="1"/>
            </p:cNvSpPr>
            <p:nvPr/>
          </p:nvSpPr>
          <p:spPr bwMode="auto">
            <a:xfrm>
              <a:off x="2857715" y="2648141"/>
              <a:ext cx="748527" cy="304800"/>
            </a:xfrm>
            <a:prstGeom prst="rect">
              <a:avLst/>
            </a:prstGeom>
            <a:grpFill/>
            <a:ln>
              <a:noFill/>
            </a:ln>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a:r>
                <a:rPr lang="en-GB" sz="1400" dirty="0" smtClean="0">
                  <a:solidFill>
                    <a:schemeClr val="bg1"/>
                  </a:solidFill>
                  <a:latin typeface="Arial Narrow Bold"/>
                  <a:cs typeface="Arial Narrow Bold"/>
                </a:rPr>
                <a:t>HSPA</a:t>
              </a:r>
              <a:endParaRPr lang="en-US" sz="1400" dirty="0">
                <a:solidFill>
                  <a:schemeClr val="bg1"/>
                </a:solidFill>
                <a:latin typeface="Arial Narrow Bold"/>
                <a:cs typeface="Arial Narrow Bold"/>
              </a:endParaRPr>
            </a:p>
          </p:txBody>
        </p:sp>
        <p:sp>
          <p:nvSpPr>
            <p:cNvPr id="124" name="AutoShape 13"/>
            <p:cNvSpPr>
              <a:spLocks noChangeArrowheads="1"/>
            </p:cNvSpPr>
            <p:nvPr/>
          </p:nvSpPr>
          <p:spPr bwMode="auto">
            <a:xfrm>
              <a:off x="0" y="3321678"/>
              <a:ext cx="6124575" cy="633413"/>
            </a:xfrm>
            <a:prstGeom prst="homePlate">
              <a:avLst>
                <a:gd name="adj" fmla="val 45427"/>
              </a:avLst>
            </a:prstGeom>
            <a:grpFill/>
            <a:ln w="12700">
              <a:solidFill>
                <a:schemeClr val="bg1"/>
              </a:solidFill>
              <a:miter lim="800000"/>
              <a:headEnd/>
              <a:tailEnd/>
            </a:ln>
            <a:effectLst/>
          </p:spPr>
          <p:txBody>
            <a:bodyPr wrap="none" anchor="ctr"/>
            <a:lstStyle/>
            <a:p>
              <a:pPr algn="ctr" eaLnBrk="0" hangingPunct="0">
                <a:defRPr/>
              </a:pPr>
              <a:endParaRPr lang="en-GB" sz="1400" b="1" dirty="0">
                <a:solidFill>
                  <a:schemeClr val="bg1"/>
                </a:solidFill>
                <a:latin typeface="Arial Narrow Bold"/>
                <a:cs typeface="Arial Narrow Bold"/>
              </a:endParaRPr>
            </a:p>
          </p:txBody>
        </p:sp>
        <p:sp>
          <p:nvSpPr>
            <p:cNvPr id="125" name="Text Box 4"/>
            <p:cNvSpPr txBox="1">
              <a:spLocks noChangeArrowheads="1"/>
            </p:cNvSpPr>
            <p:nvPr/>
          </p:nvSpPr>
          <p:spPr bwMode="auto">
            <a:xfrm>
              <a:off x="3039055" y="3376447"/>
              <a:ext cx="2792321" cy="523875"/>
            </a:xfrm>
            <a:prstGeom prst="rect">
              <a:avLst/>
            </a:prstGeom>
            <a:grpFill/>
            <a:ln>
              <a:noFill/>
            </a:ln>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a:r>
                <a:rPr lang="en-GB" sz="1400" dirty="0" smtClean="0">
                  <a:solidFill>
                    <a:schemeClr val="bg1"/>
                  </a:solidFill>
                  <a:latin typeface="Arial Narrow Bold"/>
                  <a:cs typeface="Arial Narrow Bold"/>
                </a:rPr>
                <a:t>CDMA, EV-DO, WIMAX, TD-SCDMA</a:t>
              </a:r>
              <a:br>
                <a:rPr lang="en-GB" sz="1400" dirty="0" smtClean="0">
                  <a:solidFill>
                    <a:schemeClr val="bg1"/>
                  </a:solidFill>
                  <a:latin typeface="Arial Narrow Bold"/>
                  <a:cs typeface="Arial Narrow Bold"/>
                </a:rPr>
              </a:br>
              <a:r>
                <a:rPr lang="en-GB" sz="1400" dirty="0" smtClean="0">
                  <a:solidFill>
                    <a:schemeClr val="bg1"/>
                  </a:solidFill>
                  <a:latin typeface="Arial Narrow Bold"/>
                  <a:cs typeface="Arial Narrow Bold"/>
                </a:rPr>
                <a:t>AND OTHER TECHNOLOGIES</a:t>
              </a:r>
              <a:endParaRPr lang="en-US" sz="1400" dirty="0">
                <a:solidFill>
                  <a:schemeClr val="bg1"/>
                </a:solidFill>
                <a:latin typeface="Arial Narrow Bold"/>
                <a:cs typeface="Arial Narrow Bold"/>
              </a:endParaRPr>
            </a:p>
          </p:txBody>
        </p:sp>
        <p:grpSp>
          <p:nvGrpSpPr>
            <p:cNvPr id="3" name="Group 2"/>
            <p:cNvGrpSpPr/>
            <p:nvPr/>
          </p:nvGrpSpPr>
          <p:grpSpPr>
            <a:xfrm>
              <a:off x="0" y="1649896"/>
              <a:ext cx="6124575" cy="633413"/>
              <a:chOff x="0" y="1446700"/>
              <a:chExt cx="7020272" cy="633413"/>
            </a:xfrm>
            <a:grpFill/>
          </p:grpSpPr>
          <p:sp>
            <p:nvSpPr>
              <p:cNvPr id="139" name="AutoShape 13"/>
              <p:cNvSpPr>
                <a:spLocks noChangeArrowheads="1"/>
              </p:cNvSpPr>
              <p:nvPr/>
            </p:nvSpPr>
            <p:spPr bwMode="auto">
              <a:xfrm>
                <a:off x="2627784" y="1446700"/>
                <a:ext cx="4392488" cy="633413"/>
              </a:xfrm>
              <a:prstGeom prst="homePlate">
                <a:avLst>
                  <a:gd name="adj" fmla="val 45427"/>
                </a:avLst>
              </a:prstGeom>
              <a:grpFill/>
              <a:ln w="12700">
                <a:solidFill>
                  <a:schemeClr val="bg1"/>
                </a:solidFill>
                <a:miter lim="800000"/>
                <a:headEnd/>
                <a:tailEnd/>
              </a:ln>
              <a:effectLst/>
            </p:spPr>
            <p:txBody>
              <a:bodyPr wrap="none" anchor="ctr"/>
              <a:lstStyle/>
              <a:p>
                <a:pPr algn="ctr" eaLnBrk="0" hangingPunct="0">
                  <a:defRPr/>
                </a:pPr>
                <a:endParaRPr lang="en-GB" sz="1400" dirty="0">
                  <a:solidFill>
                    <a:schemeClr val="bg1"/>
                  </a:solidFill>
                  <a:latin typeface="Arial Narrow Bold"/>
                  <a:cs typeface="Arial Narrow Bold"/>
                </a:endParaRPr>
              </a:p>
            </p:txBody>
          </p:sp>
          <p:sp>
            <p:nvSpPr>
              <p:cNvPr id="140" name="Text Box 4"/>
              <p:cNvSpPr txBox="1">
                <a:spLocks noChangeArrowheads="1"/>
              </p:cNvSpPr>
              <p:nvPr/>
            </p:nvSpPr>
            <p:spPr bwMode="auto">
              <a:xfrm>
                <a:off x="5833367" y="1609419"/>
                <a:ext cx="850827" cy="307975"/>
              </a:xfrm>
              <a:prstGeom prst="rect">
                <a:avLst/>
              </a:prstGeom>
              <a:grpFill/>
              <a:ln>
                <a:noFill/>
              </a:ln>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a:r>
                  <a:rPr lang="en-GB" sz="1400" dirty="0" smtClean="0">
                    <a:solidFill>
                      <a:schemeClr val="bg1"/>
                    </a:solidFill>
                    <a:latin typeface="Arial Narrow Bold"/>
                    <a:cs typeface="Arial Narrow Bold"/>
                  </a:rPr>
                  <a:t>EDGE</a:t>
                </a:r>
                <a:endParaRPr lang="en-US" sz="1400" dirty="0">
                  <a:solidFill>
                    <a:schemeClr val="bg1"/>
                  </a:solidFill>
                  <a:latin typeface="Arial Narrow Bold"/>
                  <a:cs typeface="Arial Narrow Bold"/>
                </a:endParaRPr>
              </a:p>
            </p:txBody>
          </p:sp>
          <p:sp>
            <p:nvSpPr>
              <p:cNvPr id="142" name="AutoShape 13"/>
              <p:cNvSpPr>
                <a:spLocks noChangeArrowheads="1"/>
              </p:cNvSpPr>
              <p:nvPr/>
            </p:nvSpPr>
            <p:spPr bwMode="auto">
              <a:xfrm>
                <a:off x="706376" y="1446700"/>
                <a:ext cx="2525883" cy="633413"/>
              </a:xfrm>
              <a:prstGeom prst="homePlate">
                <a:avLst>
                  <a:gd name="adj" fmla="val 53133"/>
                </a:avLst>
              </a:prstGeom>
              <a:grpFill/>
              <a:ln w="12700">
                <a:solidFill>
                  <a:schemeClr val="bg1"/>
                </a:solidFill>
                <a:miter lim="800000"/>
                <a:headEnd/>
                <a:tailEnd/>
              </a:ln>
              <a:effectLst/>
            </p:spPr>
            <p:txBody>
              <a:bodyPr wrap="none" anchor="ctr"/>
              <a:lstStyle/>
              <a:p>
                <a:pPr algn="ctr" eaLnBrk="0" hangingPunct="0">
                  <a:defRPr/>
                </a:pPr>
                <a:endParaRPr lang="en-GB" sz="1400" dirty="0">
                  <a:solidFill>
                    <a:schemeClr val="bg1"/>
                  </a:solidFill>
                  <a:latin typeface="Arial Narrow Bold"/>
                  <a:cs typeface="Arial Narrow Bold"/>
                </a:endParaRPr>
              </a:p>
            </p:txBody>
          </p:sp>
          <p:sp>
            <p:nvSpPr>
              <p:cNvPr id="143" name="Text Box 15"/>
              <p:cNvSpPr txBox="1">
                <a:spLocks noChangeArrowheads="1"/>
              </p:cNvSpPr>
              <p:nvPr/>
            </p:nvSpPr>
            <p:spPr bwMode="auto">
              <a:xfrm>
                <a:off x="2225277" y="1611006"/>
                <a:ext cx="711244" cy="304800"/>
              </a:xfrm>
              <a:prstGeom prst="rect">
                <a:avLst/>
              </a:prstGeom>
              <a:grpFill/>
              <a:ln>
                <a:noFill/>
              </a:ln>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a:r>
                  <a:rPr lang="en-GB" sz="1400" dirty="0" smtClean="0">
                    <a:solidFill>
                      <a:schemeClr val="bg1"/>
                    </a:solidFill>
                    <a:latin typeface="Arial Narrow Bold"/>
                    <a:cs typeface="Arial Narrow Bold"/>
                  </a:rPr>
                  <a:t>GPRS</a:t>
                </a:r>
                <a:endParaRPr lang="en-US" sz="1400" dirty="0">
                  <a:solidFill>
                    <a:schemeClr val="bg1"/>
                  </a:solidFill>
                  <a:latin typeface="Arial Narrow Bold"/>
                  <a:cs typeface="Arial Narrow Bold"/>
                </a:endParaRPr>
              </a:p>
            </p:txBody>
          </p:sp>
          <p:sp>
            <p:nvSpPr>
              <p:cNvPr id="145" name="AutoShape 13"/>
              <p:cNvSpPr>
                <a:spLocks noChangeArrowheads="1"/>
              </p:cNvSpPr>
              <p:nvPr/>
            </p:nvSpPr>
            <p:spPr bwMode="auto">
              <a:xfrm>
                <a:off x="0" y="1446700"/>
                <a:ext cx="1969318" cy="633413"/>
              </a:xfrm>
              <a:prstGeom prst="homePlate">
                <a:avLst>
                  <a:gd name="adj" fmla="val 53133"/>
                </a:avLst>
              </a:prstGeom>
              <a:grpFill/>
              <a:ln w="12700">
                <a:solidFill>
                  <a:schemeClr val="bg1"/>
                </a:solidFill>
                <a:miter lim="800000"/>
                <a:headEnd/>
                <a:tailEnd/>
              </a:ln>
              <a:effectLst/>
            </p:spPr>
            <p:txBody>
              <a:bodyPr wrap="none" anchor="ctr"/>
              <a:lstStyle/>
              <a:p>
                <a:pPr algn="ctr" eaLnBrk="0" hangingPunct="0">
                  <a:defRPr/>
                </a:pPr>
                <a:endParaRPr lang="en-GB" sz="1400" b="1" dirty="0">
                  <a:solidFill>
                    <a:schemeClr val="bg1"/>
                  </a:solidFill>
                  <a:latin typeface="Arial Narrow Bold"/>
                  <a:cs typeface="Arial Narrow Bold"/>
                </a:endParaRPr>
              </a:p>
            </p:txBody>
          </p:sp>
          <p:sp>
            <p:nvSpPr>
              <p:cNvPr id="146" name="Text Box 15"/>
              <p:cNvSpPr txBox="1">
                <a:spLocks noChangeArrowheads="1"/>
              </p:cNvSpPr>
              <p:nvPr/>
            </p:nvSpPr>
            <p:spPr bwMode="auto">
              <a:xfrm>
                <a:off x="576026" y="1609419"/>
                <a:ext cx="1033892" cy="307975"/>
              </a:xfrm>
              <a:prstGeom prst="rect">
                <a:avLst/>
              </a:prstGeom>
              <a:grpFill/>
              <a:ln>
                <a:noFill/>
              </a:ln>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a:r>
                  <a:rPr lang="en-GB" sz="1400" dirty="0" smtClean="0">
                    <a:solidFill>
                      <a:schemeClr val="bg1"/>
                    </a:solidFill>
                    <a:latin typeface="Arial Narrow Bold"/>
                    <a:cs typeface="Arial Narrow Bold"/>
                  </a:rPr>
                  <a:t>GSM</a:t>
                </a:r>
                <a:endParaRPr lang="en-US" sz="1400" dirty="0">
                  <a:solidFill>
                    <a:schemeClr val="bg1"/>
                  </a:solidFill>
                  <a:latin typeface="Arial Narrow Bold"/>
                  <a:cs typeface="Arial Narrow Bold"/>
                </a:endParaRPr>
              </a:p>
            </p:txBody>
          </p:sp>
        </p:grpSp>
      </p:grpSp>
      <p:sp>
        <p:nvSpPr>
          <p:cNvPr id="16" name="Hexagon 15"/>
          <p:cNvSpPr/>
          <p:nvPr/>
        </p:nvSpPr>
        <p:spPr>
          <a:xfrm>
            <a:off x="6513085" y="1661399"/>
            <a:ext cx="1755676" cy="1386588"/>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r>
              <a:rPr lang="en-GB" sz="3200" dirty="0" smtClean="0">
                <a:latin typeface="Arial Narrow Bold" pitchFamily="34" charset="0"/>
                <a:cs typeface="Frutiger 47LightCn"/>
              </a:rPr>
              <a:t>LTE</a:t>
            </a:r>
            <a:br>
              <a:rPr lang="en-GB" sz="3200" dirty="0" smtClean="0">
                <a:latin typeface="Arial Narrow Bold" pitchFamily="34" charset="0"/>
                <a:cs typeface="Frutiger 47LightCn"/>
              </a:rPr>
            </a:br>
            <a:r>
              <a:rPr lang="en-GB" sz="1400" dirty="0" smtClean="0">
                <a:latin typeface="Arial Narrow Bold" pitchFamily="34" charset="0"/>
                <a:cs typeface="Frutiger 47LightCn"/>
              </a:rPr>
              <a:t>long-term evolution</a:t>
            </a:r>
          </a:p>
        </p:txBody>
      </p:sp>
      <p:sp>
        <p:nvSpPr>
          <p:cNvPr id="6" name="Rectangle 5"/>
          <p:cNvSpPr/>
          <p:nvPr/>
        </p:nvSpPr>
        <p:spPr>
          <a:xfrm>
            <a:off x="103773" y="3735263"/>
            <a:ext cx="4284668" cy="2308324"/>
          </a:xfrm>
          <a:prstGeom prst="rect">
            <a:avLst/>
          </a:prstGeom>
        </p:spPr>
        <p:txBody>
          <a:bodyPr wrap="square">
            <a:spAutoFit/>
          </a:bodyPr>
          <a:lstStyle/>
          <a:p>
            <a:r>
              <a:rPr lang="en-US" dirty="0"/>
              <a:t>Investment in </a:t>
            </a:r>
            <a:r>
              <a:rPr lang="en-US" b="1" dirty="0">
                <a:solidFill>
                  <a:srgbClr val="DE002B"/>
                </a:solidFill>
              </a:rPr>
              <a:t>3G/UMTS </a:t>
            </a:r>
            <a:r>
              <a:rPr lang="en-US" dirty="0"/>
              <a:t>network roll out is expected to </a:t>
            </a:r>
            <a:r>
              <a:rPr lang="en-US" dirty="0" smtClean="0"/>
              <a:t>continue.</a:t>
            </a:r>
          </a:p>
          <a:p>
            <a:endParaRPr lang="en-US" dirty="0" smtClean="0"/>
          </a:p>
          <a:p>
            <a:r>
              <a:rPr lang="en-US" b="1" dirty="0" smtClean="0">
                <a:solidFill>
                  <a:srgbClr val="DE002B"/>
                </a:solidFill>
              </a:rPr>
              <a:t>4G</a:t>
            </a:r>
            <a:r>
              <a:rPr lang="en-US" b="1" dirty="0">
                <a:solidFill>
                  <a:srgbClr val="DE002B"/>
                </a:solidFill>
              </a:rPr>
              <a:t>/LTE </a:t>
            </a:r>
            <a:r>
              <a:rPr lang="en-US" dirty="0"/>
              <a:t>networks are currently being introduced, but success in penetration is particularly </a:t>
            </a:r>
            <a:endParaRPr lang="en-US" dirty="0"/>
          </a:p>
          <a:p>
            <a:r>
              <a:rPr lang="en-US" dirty="0"/>
              <a:t>dependent on spectrum availability and adequate ICT policies and regulations </a:t>
            </a:r>
            <a:endParaRPr lang="en-US" dirty="0"/>
          </a:p>
          <a:p>
            <a:endParaRPr lang="en-US" dirty="0"/>
          </a:p>
        </p:txBody>
      </p:sp>
      <p:pic>
        <p:nvPicPr>
          <p:cNvPr id="17" name="Picture 16"/>
          <p:cNvPicPr>
            <a:picLocks noChangeAspect="1"/>
          </p:cNvPicPr>
          <p:nvPr/>
        </p:nvPicPr>
        <p:blipFill>
          <a:blip r:embed="rId3"/>
          <a:stretch>
            <a:fillRect/>
          </a:stretch>
        </p:blipFill>
        <p:spPr>
          <a:xfrm>
            <a:off x="4807623" y="4064134"/>
            <a:ext cx="4279900" cy="1905000"/>
          </a:xfrm>
          <a:prstGeom prst="rect">
            <a:avLst/>
          </a:prstGeom>
        </p:spPr>
      </p:pic>
      <p:sp>
        <p:nvSpPr>
          <p:cNvPr id="18" name="Rectangle 17"/>
          <p:cNvSpPr/>
          <p:nvPr/>
        </p:nvSpPr>
        <p:spPr>
          <a:xfrm>
            <a:off x="5427884" y="3896625"/>
            <a:ext cx="3099075" cy="276999"/>
          </a:xfrm>
          <a:prstGeom prst="rect">
            <a:avLst/>
          </a:prstGeom>
        </p:spPr>
        <p:txBody>
          <a:bodyPr wrap="none">
            <a:spAutoFit/>
          </a:bodyPr>
          <a:lstStyle/>
          <a:p>
            <a:r>
              <a:rPr lang="en-US" b="1" baseline="30000" dirty="0"/>
              <a:t>FORECAST OF 3G/UMTS and 4G/LTE ROLL-OUT</a:t>
            </a:r>
          </a:p>
        </p:txBody>
      </p:sp>
      <p:sp>
        <p:nvSpPr>
          <p:cNvPr id="55" name="TextBox 54"/>
          <p:cNvSpPr txBox="1"/>
          <p:nvPr/>
        </p:nvSpPr>
        <p:spPr>
          <a:xfrm>
            <a:off x="7651950" y="5981148"/>
            <a:ext cx="1435573" cy="235962"/>
          </a:xfrm>
          <a:prstGeom prst="rect">
            <a:avLst/>
          </a:prstGeom>
          <a:noFill/>
        </p:spPr>
        <p:txBody>
          <a:bodyPr wrap="none" rtlCol="0">
            <a:spAutoFit/>
          </a:bodyPr>
          <a:lstStyle/>
          <a:p>
            <a:pPr algn="r"/>
            <a:r>
              <a:rPr lang="en-US" sz="1400" b="1" baseline="30000" dirty="0"/>
              <a:t>Source: GSMA intelligence</a:t>
            </a:r>
          </a:p>
        </p:txBody>
      </p:sp>
    </p:spTree>
    <p:extLst>
      <p:ext uri="{BB962C8B-B14F-4D97-AF65-F5344CB8AC3E}">
        <p14:creationId xmlns:p14="http://schemas.microsoft.com/office/powerpoint/2010/main" val="329480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SPECTRUM LICENSING</a:t>
            </a:r>
            <a:endParaRPr lang="en-US" spc="0" dirty="0"/>
          </a:p>
        </p:txBody>
      </p:sp>
      <p:sp>
        <p:nvSpPr>
          <p:cNvPr id="18" name="Right Arrow 17"/>
          <p:cNvSpPr/>
          <p:nvPr/>
        </p:nvSpPr>
        <p:spPr>
          <a:xfrm>
            <a:off x="485776" y="2059618"/>
            <a:ext cx="8101012" cy="1012965"/>
          </a:xfrm>
          <a:prstGeom prst="rightArrow">
            <a:avLst>
              <a:gd name="adj1" fmla="val 5000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nchorCtr="0"/>
          <a:lstStyle/>
          <a:p>
            <a:r>
              <a:rPr lang="en-US" sz="1600" dirty="0" smtClean="0">
                <a:solidFill>
                  <a:prstClr val="white"/>
                </a:solidFill>
                <a:latin typeface="Arial Narrow Bold" panose="020B0706020202030204" pitchFamily="34" charset="0"/>
                <a:cs typeface="Arial Narrow"/>
              </a:rPr>
              <a:t>A STABLE LICENSING FRAMEWORK FACILITATES INVESTMENT</a:t>
            </a:r>
            <a:endParaRPr lang="en-US" sz="1600" dirty="0">
              <a:solidFill>
                <a:prstClr val="white"/>
              </a:solidFill>
              <a:latin typeface="Arial Narrow Bold" panose="020B0706020202030204" pitchFamily="34" charset="0"/>
              <a:cs typeface="Arial Narrow"/>
            </a:endParaRPr>
          </a:p>
        </p:txBody>
      </p:sp>
      <p:sp>
        <p:nvSpPr>
          <p:cNvPr id="24" name="Rectangle 23"/>
          <p:cNvSpPr/>
          <p:nvPr/>
        </p:nvSpPr>
        <p:spPr>
          <a:xfrm>
            <a:off x="485776" y="4893699"/>
            <a:ext cx="2592000" cy="1125715"/>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pPr algn="ctr"/>
            <a:r>
              <a:rPr lang="en-US" sz="1400" dirty="0">
                <a:solidFill>
                  <a:schemeClr val="tx1">
                    <a:lumMod val="75000"/>
                    <a:lumOff val="25000"/>
                  </a:schemeClr>
                </a:solidFill>
                <a:cs typeface="Arial Narrow"/>
              </a:rPr>
              <a:t>Establish the </a:t>
            </a:r>
            <a:r>
              <a:rPr lang="en-US" sz="1400" dirty="0" err="1">
                <a:solidFill>
                  <a:schemeClr val="tx1">
                    <a:lumMod val="75000"/>
                    <a:lumOff val="25000"/>
                  </a:schemeClr>
                </a:solidFill>
                <a:cs typeface="Arial Narrow"/>
              </a:rPr>
              <a:t>licence</a:t>
            </a:r>
            <a:r>
              <a:rPr lang="en-US" sz="1400" dirty="0">
                <a:solidFill>
                  <a:schemeClr val="tx1">
                    <a:lumMod val="75000"/>
                    <a:lumOff val="25000"/>
                  </a:schemeClr>
                </a:solidFill>
                <a:cs typeface="Arial Narrow"/>
              </a:rPr>
              <a:t>-renewal approach two to four years in </a:t>
            </a:r>
            <a:r>
              <a:rPr lang="en-US" sz="1400" dirty="0" smtClean="0">
                <a:solidFill>
                  <a:schemeClr val="tx1">
                    <a:lumMod val="75000"/>
                    <a:lumOff val="25000"/>
                  </a:schemeClr>
                </a:solidFill>
                <a:cs typeface="Arial Narrow"/>
              </a:rPr>
              <a:t>advance</a:t>
            </a:r>
            <a:endParaRPr lang="en-US" sz="1400" dirty="0">
              <a:solidFill>
                <a:schemeClr val="tx1">
                  <a:lumMod val="75000"/>
                  <a:lumOff val="25000"/>
                </a:schemeClr>
              </a:solidFill>
              <a:cs typeface="Arial Narrow"/>
            </a:endParaRPr>
          </a:p>
        </p:txBody>
      </p:sp>
      <p:sp>
        <p:nvSpPr>
          <p:cNvPr id="26" name="Rectangle 25"/>
          <p:cNvSpPr/>
          <p:nvPr/>
        </p:nvSpPr>
        <p:spPr>
          <a:xfrm>
            <a:off x="5994788" y="4893699"/>
            <a:ext cx="2592000" cy="1125715"/>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pPr algn="ctr"/>
            <a:r>
              <a:rPr lang="en-US" sz="1400" dirty="0">
                <a:solidFill>
                  <a:schemeClr val="tx1">
                    <a:lumMod val="75000"/>
                    <a:lumOff val="25000"/>
                  </a:schemeClr>
                </a:solidFill>
                <a:cs typeface="Arial Narrow"/>
              </a:rPr>
              <a:t>Avoid network investment being postponed, as a </a:t>
            </a:r>
            <a:r>
              <a:rPr lang="en-US" sz="1400" dirty="0" smtClean="0">
                <a:solidFill>
                  <a:schemeClr val="tx1">
                    <a:lumMod val="75000"/>
                    <a:lumOff val="25000"/>
                  </a:schemeClr>
                </a:solidFill>
                <a:cs typeface="Arial Narrow"/>
              </a:rPr>
              <a:t>result</a:t>
            </a:r>
            <a:endParaRPr lang="en-US" sz="1400" dirty="0">
              <a:solidFill>
                <a:schemeClr val="tx1">
                  <a:lumMod val="75000"/>
                  <a:lumOff val="25000"/>
                </a:schemeClr>
              </a:solidFill>
              <a:cs typeface="Arial Narrow"/>
            </a:endParaRPr>
          </a:p>
        </p:txBody>
      </p:sp>
      <p:sp>
        <p:nvSpPr>
          <p:cNvPr id="27" name="Rectangle 26"/>
          <p:cNvSpPr/>
          <p:nvPr/>
        </p:nvSpPr>
        <p:spPr>
          <a:xfrm>
            <a:off x="3240282" y="4893699"/>
            <a:ext cx="2592000" cy="1125715"/>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pPr algn="ctr"/>
            <a:r>
              <a:rPr lang="en-US" sz="1400" dirty="0">
                <a:solidFill>
                  <a:schemeClr val="tx1">
                    <a:lumMod val="75000"/>
                    <a:lumOff val="25000"/>
                  </a:schemeClr>
                </a:solidFill>
                <a:cs typeface="Arial Narrow"/>
              </a:rPr>
              <a:t>Publish the renewal criteria, as well as the terms and conditions to be applied to the renewed </a:t>
            </a:r>
            <a:r>
              <a:rPr lang="en-US" sz="1400" dirty="0" err="1" smtClean="0">
                <a:solidFill>
                  <a:schemeClr val="tx1">
                    <a:lumMod val="75000"/>
                    <a:lumOff val="25000"/>
                  </a:schemeClr>
                </a:solidFill>
                <a:cs typeface="Arial Narrow"/>
              </a:rPr>
              <a:t>licence</a:t>
            </a:r>
            <a:endParaRPr lang="en-US" sz="1400" dirty="0">
              <a:solidFill>
                <a:schemeClr val="tx1">
                  <a:lumMod val="75000"/>
                  <a:lumOff val="25000"/>
                </a:schemeClr>
              </a:solidFill>
              <a:cs typeface="Arial Narrow"/>
            </a:endParaRPr>
          </a:p>
        </p:txBody>
      </p:sp>
      <p:sp>
        <p:nvSpPr>
          <p:cNvPr id="28" name="Right Arrow 27"/>
          <p:cNvSpPr/>
          <p:nvPr/>
        </p:nvSpPr>
        <p:spPr>
          <a:xfrm>
            <a:off x="485776" y="4056949"/>
            <a:ext cx="8101012" cy="1012965"/>
          </a:xfrm>
          <a:prstGeom prst="rightArrow">
            <a:avLst>
              <a:gd name="adj1" fmla="val 50000"/>
              <a:gd name="adj2" fmla="val 0"/>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chorCtr="0"/>
          <a:lstStyle/>
          <a:p>
            <a:r>
              <a:rPr lang="en-US" sz="1600" dirty="0" smtClean="0">
                <a:solidFill>
                  <a:prstClr val="white"/>
                </a:solidFill>
                <a:latin typeface="Arial Narrow Bold" panose="020B0706020202030204" pitchFamily="34" charset="0"/>
                <a:cs typeface="Arial Narrow"/>
              </a:rPr>
              <a:t>A RENEWAL PROCESS SHOULD BE DEFINED WELL BEFORE LICENCE EXPIRATION</a:t>
            </a:r>
            <a:endParaRPr lang="en-US" sz="1600" dirty="0">
              <a:solidFill>
                <a:prstClr val="white"/>
              </a:solidFill>
              <a:latin typeface="Arial Narrow Bold" panose="020B0706020202030204" pitchFamily="34" charset="0"/>
              <a:cs typeface="Arial Narrow"/>
            </a:endParaRPr>
          </a:p>
        </p:txBody>
      </p:sp>
      <p:grpSp>
        <p:nvGrpSpPr>
          <p:cNvPr id="3" name="Group 2"/>
          <p:cNvGrpSpPr/>
          <p:nvPr/>
        </p:nvGrpSpPr>
        <p:grpSpPr>
          <a:xfrm>
            <a:off x="485777" y="2897727"/>
            <a:ext cx="8101012" cy="1283086"/>
            <a:chOff x="1867945" y="2308047"/>
            <a:chExt cx="6718843" cy="1283086"/>
          </a:xfrm>
        </p:grpSpPr>
        <p:sp>
          <p:nvSpPr>
            <p:cNvPr id="15" name="Rectangle 14"/>
            <p:cNvSpPr/>
            <p:nvPr/>
          </p:nvSpPr>
          <p:spPr>
            <a:xfrm>
              <a:off x="4632283" y="2308047"/>
              <a:ext cx="1190167" cy="1283086"/>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pPr algn="ctr"/>
              <a:r>
                <a:rPr lang="en-US" sz="1400" dirty="0">
                  <a:solidFill>
                    <a:schemeClr val="tx1">
                      <a:lumMod val="75000"/>
                      <a:lumOff val="25000"/>
                    </a:schemeClr>
                  </a:solidFill>
                  <a:cs typeface="Arial Narrow"/>
                </a:rPr>
                <a:t>Conduct a public written consultation before key decisions</a:t>
              </a:r>
              <a:endParaRPr lang="en-US" sz="1400" dirty="0" smtClean="0">
                <a:solidFill>
                  <a:schemeClr val="tx1">
                    <a:lumMod val="75000"/>
                    <a:lumOff val="25000"/>
                  </a:schemeClr>
                </a:solidFill>
                <a:cs typeface="Arial Narrow"/>
              </a:endParaRPr>
            </a:p>
          </p:txBody>
        </p:sp>
        <p:sp>
          <p:nvSpPr>
            <p:cNvPr id="16" name="Rectangle 15"/>
            <p:cNvSpPr/>
            <p:nvPr/>
          </p:nvSpPr>
          <p:spPr>
            <a:xfrm>
              <a:off x="3250114" y="2308047"/>
              <a:ext cx="1190167" cy="1283086"/>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pPr algn="ctr"/>
              <a:r>
                <a:rPr lang="en-US" sz="1400" dirty="0">
                  <a:solidFill>
                    <a:schemeClr val="tx1">
                      <a:lumMod val="75000"/>
                      <a:lumOff val="25000"/>
                    </a:schemeClr>
                  </a:solidFill>
                  <a:cs typeface="Arial Narrow"/>
                </a:rPr>
                <a:t>Facilitate international </a:t>
              </a:r>
              <a:r>
                <a:rPr lang="en-US" sz="1400" dirty="0" err="1" smtClean="0">
                  <a:solidFill>
                    <a:schemeClr val="tx1">
                      <a:lumMod val="75000"/>
                      <a:lumOff val="25000"/>
                    </a:schemeClr>
                  </a:solidFill>
                  <a:cs typeface="Arial Narrow"/>
                </a:rPr>
                <a:t>harmonisation</a:t>
              </a:r>
              <a:endParaRPr lang="en-US" sz="1400" dirty="0">
                <a:solidFill>
                  <a:schemeClr val="tx1">
                    <a:lumMod val="75000"/>
                    <a:lumOff val="25000"/>
                  </a:schemeClr>
                </a:solidFill>
                <a:cs typeface="Arial Narrow"/>
              </a:endParaRPr>
            </a:p>
          </p:txBody>
        </p:sp>
        <p:sp>
          <p:nvSpPr>
            <p:cNvPr id="17" name="Rectangle 16"/>
            <p:cNvSpPr/>
            <p:nvPr/>
          </p:nvSpPr>
          <p:spPr>
            <a:xfrm>
              <a:off x="1867945" y="2308047"/>
              <a:ext cx="1190167" cy="1283086"/>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pPr algn="ctr"/>
              <a:r>
                <a:rPr lang="en-US" sz="1400" dirty="0">
                  <a:solidFill>
                    <a:schemeClr val="tx1">
                      <a:lumMod val="75000"/>
                      <a:lumOff val="25000"/>
                    </a:schemeClr>
                  </a:solidFill>
                  <a:cs typeface="Arial Narrow"/>
                </a:rPr>
                <a:t>Remove service and technology restrictions</a:t>
              </a:r>
            </a:p>
          </p:txBody>
        </p:sp>
        <p:sp>
          <p:nvSpPr>
            <p:cNvPr id="13" name="Rectangle 12"/>
            <p:cNvSpPr/>
            <p:nvPr/>
          </p:nvSpPr>
          <p:spPr>
            <a:xfrm>
              <a:off x="7396621" y="2308047"/>
              <a:ext cx="1190167" cy="1283086"/>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pPr algn="ctr"/>
              <a:r>
                <a:rPr lang="en-GB" sz="1400" dirty="0" smtClean="0">
                  <a:solidFill>
                    <a:schemeClr val="tx1">
                      <a:lumMod val="75000"/>
                      <a:lumOff val="25000"/>
                    </a:schemeClr>
                  </a:solidFill>
                </a:rPr>
                <a:t>Develop a </a:t>
              </a:r>
              <a:br>
                <a:rPr lang="en-GB" sz="1400" dirty="0" smtClean="0">
                  <a:solidFill>
                    <a:schemeClr val="tx1">
                      <a:lumMod val="75000"/>
                      <a:lumOff val="25000"/>
                    </a:schemeClr>
                  </a:solidFill>
                </a:rPr>
              </a:br>
              <a:r>
                <a:rPr lang="en-GB" sz="1400" dirty="0" smtClean="0">
                  <a:solidFill>
                    <a:schemeClr val="tx1">
                      <a:lumMod val="75000"/>
                      <a:lumOff val="25000"/>
                    </a:schemeClr>
                  </a:solidFill>
                </a:rPr>
                <a:t>road </a:t>
              </a:r>
              <a:r>
                <a:rPr lang="en-GB" sz="1400" dirty="0">
                  <a:solidFill>
                    <a:schemeClr val="tx1">
                      <a:lumMod val="75000"/>
                      <a:lumOff val="25000"/>
                    </a:schemeClr>
                  </a:solidFill>
                </a:rPr>
                <a:t>map for </a:t>
              </a:r>
              <a:r>
                <a:rPr lang="en-GB" sz="1400" dirty="0" smtClean="0">
                  <a:solidFill>
                    <a:schemeClr val="tx1">
                      <a:lumMod val="75000"/>
                      <a:lumOff val="25000"/>
                    </a:schemeClr>
                  </a:solidFill>
                </a:rPr>
                <a:t>spectrum release</a:t>
              </a:r>
              <a:endParaRPr lang="en-GB" sz="1400" dirty="0">
                <a:solidFill>
                  <a:schemeClr val="tx1">
                    <a:lumMod val="75000"/>
                    <a:lumOff val="25000"/>
                  </a:schemeClr>
                </a:solidFill>
              </a:endParaRPr>
            </a:p>
          </p:txBody>
        </p:sp>
        <p:sp>
          <p:nvSpPr>
            <p:cNvPr id="14" name="Rectangle 13"/>
            <p:cNvSpPr/>
            <p:nvPr/>
          </p:nvSpPr>
          <p:spPr>
            <a:xfrm>
              <a:off x="6014452" y="2308047"/>
              <a:ext cx="1190167" cy="1283086"/>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pPr algn="ctr"/>
              <a:r>
                <a:rPr lang="en-GB" sz="1400" dirty="0" smtClean="0">
                  <a:solidFill>
                    <a:schemeClr val="tx1">
                      <a:lumMod val="75000"/>
                      <a:lumOff val="25000"/>
                    </a:schemeClr>
                  </a:solidFill>
                </a:rPr>
                <a:t>Ensure rights </a:t>
              </a:r>
              <a:r>
                <a:rPr lang="en-GB" sz="1400" dirty="0">
                  <a:solidFill>
                    <a:schemeClr val="tx1">
                      <a:lumMod val="75000"/>
                      <a:lumOff val="25000"/>
                    </a:schemeClr>
                  </a:solidFill>
                </a:rPr>
                <a:t>to use spectrum are clearly specified</a:t>
              </a:r>
            </a:p>
          </p:txBody>
        </p:sp>
      </p:grpSp>
      <p:sp>
        <p:nvSpPr>
          <p:cNvPr id="19" name="Rectangle 18"/>
          <p:cNvSpPr/>
          <p:nvPr/>
        </p:nvSpPr>
        <p:spPr>
          <a:xfrm>
            <a:off x="342240" y="1472880"/>
            <a:ext cx="8658223" cy="646331"/>
          </a:xfrm>
          <a:prstGeom prst="rect">
            <a:avLst/>
          </a:prstGeom>
        </p:spPr>
        <p:txBody>
          <a:bodyPr wrap="square">
            <a:spAutoFit/>
          </a:bodyPr>
          <a:lstStyle/>
          <a:p>
            <a:r>
              <a:rPr lang="en-GB" dirty="0" smtClean="0"/>
              <a:t>Choosing </a:t>
            </a:r>
            <a:r>
              <a:rPr lang="en-GB" dirty="0"/>
              <a:t>the appropriate spectrum policy licensing framework to facilitate the large investments required in rolling out networks and introducing updated technologies and new services</a:t>
            </a:r>
          </a:p>
        </p:txBody>
      </p:sp>
    </p:spTree>
    <p:extLst>
      <p:ext uri="{BB962C8B-B14F-4D97-AF65-F5344CB8AC3E}">
        <p14:creationId xmlns:p14="http://schemas.microsoft.com/office/powerpoint/2010/main" val="215587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THE GROWING DEMAND</a:t>
            </a:r>
            <a:endParaRPr lang="en-US" dirty="0"/>
          </a:p>
        </p:txBody>
      </p:sp>
      <p:sp>
        <p:nvSpPr>
          <p:cNvPr id="3" name="Content Placeholder 2"/>
          <p:cNvSpPr>
            <a:spLocks noGrp="1"/>
          </p:cNvSpPr>
          <p:nvPr>
            <p:ph idx="1"/>
          </p:nvPr>
        </p:nvSpPr>
        <p:spPr>
          <a:xfrm>
            <a:off x="444371" y="2058760"/>
            <a:ext cx="8146910" cy="3761619"/>
          </a:xfrm>
        </p:spPr>
        <p:txBody>
          <a:bodyPr/>
          <a:lstStyle/>
          <a:p>
            <a:r>
              <a:rPr lang="en-US" b="1" dirty="0">
                <a:solidFill>
                  <a:srgbClr val="DE002B"/>
                </a:solidFill>
              </a:rPr>
              <a:t>Identifying spectrum rights </a:t>
            </a:r>
            <a:r>
              <a:rPr lang="en-US" dirty="0"/>
              <a:t>allowing provision of additional </a:t>
            </a:r>
            <a:r>
              <a:rPr lang="en-US" dirty="0" smtClean="0"/>
              <a:t>spectrum</a:t>
            </a:r>
            <a:endParaRPr lang="en-US" dirty="0"/>
          </a:p>
          <a:p>
            <a:endParaRPr lang="en-US" dirty="0" smtClean="0"/>
          </a:p>
          <a:p>
            <a:r>
              <a:rPr lang="en-US" dirty="0" smtClean="0"/>
              <a:t>Enabling </a:t>
            </a:r>
            <a:r>
              <a:rPr lang="en-US" dirty="0"/>
              <a:t>flexible/</a:t>
            </a:r>
            <a:r>
              <a:rPr lang="en-US" b="1" dirty="0">
                <a:solidFill>
                  <a:srgbClr val="DE002B"/>
                </a:solidFill>
              </a:rPr>
              <a:t>technology neutral use </a:t>
            </a:r>
            <a:r>
              <a:rPr lang="en-US" dirty="0"/>
              <a:t>of spectrum (</a:t>
            </a:r>
            <a:r>
              <a:rPr lang="en-US" dirty="0" err="1"/>
              <a:t>e.g</a:t>
            </a:r>
            <a:r>
              <a:rPr lang="en-US" dirty="0"/>
              <a:t> UMTS/LTE at 900/1800 MHz)</a:t>
            </a:r>
          </a:p>
          <a:p>
            <a:endParaRPr lang="en-US" b="1" dirty="0" smtClean="0">
              <a:solidFill>
                <a:srgbClr val="DE002B"/>
              </a:solidFill>
            </a:endParaRPr>
          </a:p>
          <a:p>
            <a:r>
              <a:rPr lang="en-US" b="1" dirty="0" smtClean="0">
                <a:solidFill>
                  <a:srgbClr val="DE002B"/>
                </a:solidFill>
              </a:rPr>
              <a:t>Publishing </a:t>
            </a:r>
            <a:r>
              <a:rPr lang="en-US" b="1" dirty="0">
                <a:solidFill>
                  <a:srgbClr val="DE002B"/>
                </a:solidFill>
              </a:rPr>
              <a:t>a road map </a:t>
            </a:r>
            <a:r>
              <a:rPr lang="en-US" dirty="0"/>
              <a:t>of the planned release of additional spectrum bands </a:t>
            </a:r>
          </a:p>
          <a:p>
            <a:pPr marL="0" indent="0">
              <a:buNone/>
            </a:pPr>
            <a:r>
              <a:rPr lang="en-US" dirty="0" smtClean="0"/>
              <a:t>		- to </a:t>
            </a:r>
            <a:r>
              <a:rPr lang="en-US" dirty="0" err="1"/>
              <a:t>maximise</a:t>
            </a:r>
            <a:r>
              <a:rPr lang="en-US" dirty="0"/>
              <a:t> overall benefits from the use of spectrum taking into account the benefits of international </a:t>
            </a:r>
            <a:r>
              <a:rPr lang="en-US" dirty="0" err="1"/>
              <a:t>harmonisation</a:t>
            </a:r>
            <a:r>
              <a:rPr lang="en-US" dirty="0"/>
              <a:t> </a:t>
            </a:r>
          </a:p>
          <a:p>
            <a:pPr marL="0" indent="0">
              <a:buNone/>
            </a:pPr>
            <a:r>
              <a:rPr lang="en-US" dirty="0" smtClean="0"/>
              <a:t>		- aligning </a:t>
            </a:r>
            <a:r>
              <a:rPr lang="en-US" dirty="0"/>
              <a:t>spectrum rights with the internationally </a:t>
            </a:r>
            <a:r>
              <a:rPr lang="en-US" dirty="0" err="1"/>
              <a:t>harmonised</a:t>
            </a:r>
            <a:r>
              <a:rPr lang="en-US" dirty="0"/>
              <a:t> mobile spectrum bands </a:t>
            </a:r>
          </a:p>
          <a:p>
            <a:endParaRPr lang="en-US" dirty="0" smtClean="0"/>
          </a:p>
          <a:p>
            <a:r>
              <a:rPr lang="en-US" dirty="0" smtClean="0"/>
              <a:t>Removing </a:t>
            </a:r>
            <a:r>
              <a:rPr lang="en-US" dirty="0"/>
              <a:t>service and technology restrictions in existing mobile spectrum usage rights </a:t>
            </a:r>
          </a:p>
          <a:p>
            <a:pPr marL="0" indent="0">
              <a:buNone/>
            </a:pPr>
            <a:r>
              <a:rPr lang="en-US" dirty="0" smtClean="0"/>
              <a:t>		- to </a:t>
            </a:r>
            <a:r>
              <a:rPr lang="en-US" dirty="0"/>
              <a:t>enable operators to choose when to deploy mobile technologies that can technically co-exist. </a:t>
            </a:r>
          </a:p>
          <a:p>
            <a:pPr marL="0" indent="0">
              <a:buNone/>
            </a:pPr>
            <a:r>
              <a:rPr lang="en-US" dirty="0" smtClean="0"/>
              <a:t>		- However</a:t>
            </a:r>
            <a:r>
              <a:rPr lang="en-US" dirty="0"/>
              <a:t>, Operators themselves are likely to be best placed to determine the speed of migration particularly </a:t>
            </a:r>
            <a:r>
              <a:rPr lang="en-US" dirty="0" err="1"/>
              <a:t>recognising</a:t>
            </a:r>
            <a:r>
              <a:rPr lang="en-US" dirty="0"/>
              <a:t> that 2G services are likely to remain important for the next 5 to 10 years.</a:t>
            </a:r>
          </a:p>
          <a:p>
            <a:pPr marL="0" indent="0">
              <a:buNone/>
            </a:pPr>
            <a:endParaRPr lang="en-US" dirty="0"/>
          </a:p>
        </p:txBody>
      </p:sp>
      <p:sp>
        <p:nvSpPr>
          <p:cNvPr id="4" name="Text Placeholder 3"/>
          <p:cNvSpPr>
            <a:spLocks noGrp="1"/>
          </p:cNvSpPr>
          <p:nvPr>
            <p:ph type="body" sz="quarter" idx="10"/>
          </p:nvPr>
        </p:nvSpPr>
        <p:spPr/>
        <p:txBody>
          <a:bodyPr/>
          <a:lstStyle/>
          <a:p>
            <a:r>
              <a:rPr lang="en-US" dirty="0" smtClean="0"/>
              <a:t>FREEING UP SPECTRUM RESOURCES</a:t>
            </a:r>
            <a:endParaRPr lang="en-US" dirty="0"/>
          </a:p>
        </p:txBody>
      </p:sp>
    </p:spTree>
    <p:extLst>
      <p:ext uri="{BB962C8B-B14F-4D97-AF65-F5344CB8AC3E}">
        <p14:creationId xmlns:p14="http://schemas.microsoft.com/office/powerpoint/2010/main" val="93979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THE GROWING DEMAND</a:t>
            </a:r>
          </a:p>
        </p:txBody>
      </p:sp>
      <p:sp>
        <p:nvSpPr>
          <p:cNvPr id="3" name="Content Placeholder 2"/>
          <p:cNvSpPr>
            <a:spLocks noGrp="1"/>
          </p:cNvSpPr>
          <p:nvPr>
            <p:ph idx="1"/>
          </p:nvPr>
        </p:nvSpPr>
        <p:spPr>
          <a:xfrm>
            <a:off x="457200" y="2055425"/>
            <a:ext cx="8146910" cy="711594"/>
          </a:xfrm>
        </p:spPr>
        <p:txBody>
          <a:bodyPr/>
          <a:lstStyle/>
          <a:p>
            <a:r>
              <a:rPr lang="en-US" dirty="0"/>
              <a:t>Regulatory framework should facilitate operator’s engagement in </a:t>
            </a:r>
            <a:r>
              <a:rPr lang="en-US" b="1" dirty="0">
                <a:solidFill>
                  <a:srgbClr val="FF0000"/>
                </a:solidFill>
              </a:rPr>
              <a:t>voluntary </a:t>
            </a:r>
            <a:r>
              <a:rPr lang="en-GB" b="1" dirty="0">
                <a:solidFill>
                  <a:srgbClr val="FF0000"/>
                </a:solidFill>
              </a:rPr>
              <a:t>active and passive </a:t>
            </a:r>
            <a:r>
              <a:rPr lang="en-US" b="1" dirty="0" smtClean="0">
                <a:solidFill>
                  <a:srgbClr val="FF0000"/>
                </a:solidFill>
              </a:rPr>
              <a:t>infrastructure sharing</a:t>
            </a:r>
            <a:r>
              <a:rPr lang="en-US" dirty="0" smtClean="0"/>
              <a:t> </a:t>
            </a:r>
            <a:r>
              <a:rPr lang="en-GB" dirty="0"/>
              <a:t>between </a:t>
            </a:r>
            <a:r>
              <a:rPr lang="en-GB" dirty="0" smtClean="0"/>
              <a:t>operators</a:t>
            </a:r>
            <a:r>
              <a:rPr lang="en-US" dirty="0" smtClean="0"/>
              <a:t>.</a:t>
            </a:r>
            <a:endParaRPr lang="en-US" dirty="0"/>
          </a:p>
        </p:txBody>
      </p:sp>
      <p:sp>
        <p:nvSpPr>
          <p:cNvPr id="4" name="Text Placeholder 3"/>
          <p:cNvSpPr>
            <a:spLocks noGrp="1"/>
          </p:cNvSpPr>
          <p:nvPr>
            <p:ph type="body" sz="quarter" idx="10"/>
          </p:nvPr>
        </p:nvSpPr>
        <p:spPr/>
        <p:txBody>
          <a:bodyPr/>
          <a:lstStyle/>
          <a:p>
            <a:r>
              <a:rPr lang="en-US" dirty="0" smtClean="0"/>
              <a:t>INFRASTRUCTURE SHARING</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966" y="2779133"/>
            <a:ext cx="2062734" cy="164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18" y="4587513"/>
            <a:ext cx="2075535" cy="16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3141966" y="2563272"/>
            <a:ext cx="5444821" cy="1012965"/>
          </a:xfrm>
          <a:prstGeom prst="rightArrow">
            <a:avLst>
              <a:gd name="adj1" fmla="val 5000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nchorCtr="0"/>
          <a:lstStyle/>
          <a:p>
            <a:r>
              <a:rPr lang="en-US" sz="1600" dirty="0" smtClean="0">
                <a:solidFill>
                  <a:prstClr val="white"/>
                </a:solidFill>
                <a:latin typeface="Arial Narrow Bold" panose="020B0706020202030204" pitchFamily="34" charset="0"/>
                <a:cs typeface="Arial Narrow"/>
              </a:rPr>
              <a:t>MAST SHARING</a:t>
            </a:r>
            <a:endParaRPr lang="en-US" sz="1600" dirty="0">
              <a:solidFill>
                <a:prstClr val="white"/>
              </a:solidFill>
              <a:latin typeface="Arial Narrow Bold" panose="020B0706020202030204" pitchFamily="34" charset="0"/>
              <a:cs typeface="Arial Narrow"/>
            </a:endParaRPr>
          </a:p>
        </p:txBody>
      </p:sp>
      <p:sp>
        <p:nvSpPr>
          <p:cNvPr id="10" name="Rectangle 9"/>
          <p:cNvSpPr/>
          <p:nvPr/>
        </p:nvSpPr>
        <p:spPr>
          <a:xfrm>
            <a:off x="3141965" y="3284242"/>
            <a:ext cx="5444821" cy="1125715"/>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r>
              <a:rPr lang="en-GB" sz="1400" dirty="0">
                <a:solidFill>
                  <a:schemeClr val="tx1"/>
                </a:solidFill>
                <a:cs typeface="Arial Narrow"/>
              </a:rPr>
              <a:t>Mast, or tower, sharing is a step up from operators simply co-locating their sites and involves sharing the same mast, antenna frame or rooftop.</a:t>
            </a:r>
            <a:endParaRPr lang="en-GB" sz="1400" dirty="0">
              <a:solidFill>
                <a:schemeClr val="tx1"/>
              </a:solidFill>
              <a:cs typeface="Arial Narrow"/>
            </a:endParaRPr>
          </a:p>
        </p:txBody>
      </p:sp>
      <p:sp>
        <p:nvSpPr>
          <p:cNvPr id="11" name="Right Arrow 10"/>
          <p:cNvSpPr/>
          <p:nvPr/>
        </p:nvSpPr>
        <p:spPr>
          <a:xfrm>
            <a:off x="3141965" y="4374470"/>
            <a:ext cx="5444822" cy="1012965"/>
          </a:xfrm>
          <a:prstGeom prst="rightArrow">
            <a:avLst>
              <a:gd name="adj1" fmla="val 50000"/>
              <a:gd name="adj2" fmla="val 0"/>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chorCtr="0"/>
          <a:lstStyle/>
          <a:p>
            <a:r>
              <a:rPr lang="en-US" sz="1600" dirty="0" smtClean="0">
                <a:solidFill>
                  <a:prstClr val="white"/>
                </a:solidFill>
                <a:latin typeface="Arial Narrow Bold" panose="020B0706020202030204" pitchFamily="34" charset="0"/>
                <a:cs typeface="Arial Narrow"/>
              </a:rPr>
              <a:t>RAN SHARING</a:t>
            </a:r>
            <a:endParaRPr lang="en-US" sz="1600" dirty="0">
              <a:solidFill>
                <a:prstClr val="white"/>
              </a:solidFill>
              <a:latin typeface="Arial Narrow Bold" panose="020B0706020202030204" pitchFamily="34" charset="0"/>
              <a:cs typeface="Arial Narrow"/>
            </a:endParaRPr>
          </a:p>
        </p:txBody>
      </p:sp>
      <p:sp>
        <p:nvSpPr>
          <p:cNvPr id="12" name="Rectangle 11"/>
          <p:cNvSpPr/>
          <p:nvPr/>
        </p:nvSpPr>
        <p:spPr>
          <a:xfrm>
            <a:off x="3141965" y="5133681"/>
            <a:ext cx="5444821" cy="1125715"/>
          </a:xfrm>
          <a:prstGeom prst="rect">
            <a:avLst/>
          </a:prstGeom>
          <a:solidFill>
            <a:schemeClr val="bg1">
              <a:lumMod val="85000"/>
            </a:schemeClr>
          </a:solidFill>
          <a:ln w="57150">
            <a:noFill/>
          </a:ln>
          <a:effectLst/>
        </p:spPr>
        <p:style>
          <a:lnRef idx="1">
            <a:schemeClr val="accent1"/>
          </a:lnRef>
          <a:fillRef idx="3">
            <a:schemeClr val="accent1"/>
          </a:fillRef>
          <a:effectRef idx="2">
            <a:schemeClr val="accent1"/>
          </a:effectRef>
          <a:fontRef idx="minor">
            <a:schemeClr val="lt1"/>
          </a:fontRef>
        </p:style>
        <p:txBody>
          <a:bodyPr lIns="72000" rIns="72000" rtlCol="0" anchor="ctr">
            <a:noAutofit/>
          </a:bodyPr>
          <a:lstStyle/>
          <a:p>
            <a:r>
              <a:rPr lang="en-GB" sz="1400" dirty="0">
                <a:solidFill>
                  <a:srgbClr val="000000"/>
                </a:solidFill>
                <a:cs typeface="Arial Narrow"/>
              </a:rPr>
              <a:t>RAN sharing involves the sharing of all access network equipment, including the antenna, mast and backhaul equipment. </a:t>
            </a:r>
          </a:p>
          <a:p>
            <a:r>
              <a:rPr lang="en-GB" sz="1400" dirty="0">
                <a:solidFill>
                  <a:srgbClr val="000000"/>
                </a:solidFill>
                <a:cs typeface="Arial Narrow"/>
              </a:rPr>
              <a:t>Each of the RAN access networks is incorporated into a single network, which is then split into separate networks at the point of connection to the core. </a:t>
            </a:r>
            <a:endParaRPr lang="en-GB" sz="1400" dirty="0">
              <a:solidFill>
                <a:srgbClr val="000000"/>
              </a:solidFill>
              <a:cs typeface="Arial Narrow"/>
            </a:endParaRPr>
          </a:p>
        </p:txBody>
      </p:sp>
    </p:spTree>
    <p:extLst>
      <p:ext uri="{BB962C8B-B14F-4D97-AF65-F5344CB8AC3E}">
        <p14:creationId xmlns:p14="http://schemas.microsoft.com/office/powerpoint/2010/main" val="234526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ctrTitle"/>
          </p:nvPr>
        </p:nvSpPr>
        <p:spPr>
          <a:xfrm>
            <a:off x="356260" y="1638301"/>
            <a:ext cx="4085111" cy="3233630"/>
          </a:xfrm>
        </p:spPr>
        <p:txBody>
          <a:bodyPr wrap="square" anchor="ctr" anchorCtr="0"/>
          <a:lstStyle/>
          <a:p>
            <a:pPr marL="0">
              <a:lnSpc>
                <a:spcPct val="90000"/>
              </a:lnSpc>
            </a:pPr>
            <a:r>
              <a:rPr lang="en-GB" b="1" spc="0" dirty="0" smtClean="0">
                <a:solidFill>
                  <a:schemeClr val="accent1"/>
                </a:solidFill>
              </a:rPr>
              <a:t>BENEFITS OF RELEASING HARMONISED SPECTRUM</a:t>
            </a:r>
            <a:endParaRPr lang="en-US" b="1" spc="0" dirty="0">
              <a:solidFill>
                <a:schemeClr val="accent1"/>
              </a:solidFill>
            </a:endParaRPr>
          </a:p>
        </p:txBody>
      </p:sp>
      <p:sp>
        <p:nvSpPr>
          <p:cNvPr id="10" name="TextBox 9"/>
          <p:cNvSpPr txBox="1"/>
          <p:nvPr/>
        </p:nvSpPr>
        <p:spPr>
          <a:xfrm>
            <a:off x="10507579" y="6978316"/>
            <a:ext cx="914400" cy="914400"/>
          </a:xfrm>
          <a:prstGeom prst="rect">
            <a:avLst/>
          </a:prstGeom>
        </p:spPr>
        <p:txBody>
          <a:bodyPr vert="horz" wrap="none" lIns="0" tIns="0" rIns="0" bIns="0" rtlCol="0" anchor="ctr">
            <a:noAutofit/>
          </a:bodyPr>
          <a:lstStyle/>
          <a:p>
            <a:endParaRPr lang="en-US" sz="2400" dirty="0" smtClean="0">
              <a:solidFill>
                <a:prstClr val="black"/>
              </a:solidFill>
              <a:cs typeface="Arial Narrow"/>
            </a:endParaRPr>
          </a:p>
        </p:txBody>
      </p:sp>
    </p:spTree>
    <p:extLst>
      <p:ext uri="{BB962C8B-B14F-4D97-AF65-F5344CB8AC3E}">
        <p14:creationId xmlns:p14="http://schemas.microsoft.com/office/powerpoint/2010/main" val="364299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pc="0" dirty="0" smtClean="0"/>
              <a:t>AGENDA</a:t>
            </a:r>
            <a:endParaRPr lang="en-US" spc="0" dirty="0"/>
          </a:p>
        </p:txBody>
      </p:sp>
      <p:pic>
        <p:nvPicPr>
          <p:cNvPr id="7" name="Picture Placeholder 6" descr="using smart phone.jpg"/>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106" r="106"/>
          <a:stretch>
            <a:fillRect/>
          </a:stretch>
        </p:blipFill>
        <p:spPr>
          <a:xfrm>
            <a:off x="5788221" y="1606974"/>
            <a:ext cx="2338776" cy="1672422"/>
          </a:xfrm>
        </p:spPr>
      </p:pic>
      <p:pic>
        <p:nvPicPr>
          <p:cNvPr id="6" name="Picture Placeholder 5" descr="A portrait of a smiling Asian woman with her phone.jpg"/>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l="58" r="58"/>
          <a:stretch/>
        </p:blipFill>
        <p:spPr>
          <a:xfrm>
            <a:off x="5788221" y="3441418"/>
            <a:ext cx="2338776" cy="1672422"/>
          </a:xfrm>
        </p:spPr>
      </p:pic>
      <p:grpSp>
        <p:nvGrpSpPr>
          <p:cNvPr id="3" name="Group 2"/>
          <p:cNvGrpSpPr/>
          <p:nvPr/>
        </p:nvGrpSpPr>
        <p:grpSpPr>
          <a:xfrm>
            <a:off x="0" y="1606974"/>
            <a:ext cx="5527401" cy="3506866"/>
            <a:chOff x="0" y="1606974"/>
            <a:chExt cx="5309937" cy="4103356"/>
          </a:xfrm>
        </p:grpSpPr>
        <p:sp>
          <p:nvSpPr>
            <p:cNvPr id="8" name="Rectangle 7"/>
            <p:cNvSpPr/>
            <p:nvPr/>
          </p:nvSpPr>
          <p:spPr>
            <a:xfrm>
              <a:off x="1" y="1606974"/>
              <a:ext cx="5309936" cy="4396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432000" rIns="144000" rtlCol="0" anchor="ctr">
              <a:noAutofit/>
            </a:bodyPr>
            <a:lstStyle/>
            <a:p>
              <a:pPr algn="r"/>
              <a:r>
                <a:rPr lang="en-US" sz="2000" dirty="0" smtClean="0">
                  <a:latin typeface="Arial Narrow"/>
                  <a:cs typeface="Arial Narrow"/>
                </a:rPr>
                <a:t>GSMA </a:t>
              </a:r>
              <a:r>
                <a:rPr lang="en-US" sz="2000" dirty="0" smtClean="0">
                  <a:latin typeface="Arial Narrow"/>
                  <a:cs typeface="Arial Narrow"/>
                </a:rPr>
                <a:t>Overview</a:t>
              </a:r>
              <a:endParaRPr lang="en-US" sz="2000" dirty="0" smtClean="0">
                <a:latin typeface="Arial Narrow"/>
                <a:cs typeface="Arial Narrow"/>
              </a:endParaRPr>
            </a:p>
          </p:txBody>
        </p:sp>
        <p:sp>
          <p:nvSpPr>
            <p:cNvPr id="9" name="Rectangle 8"/>
            <p:cNvSpPr/>
            <p:nvPr/>
          </p:nvSpPr>
          <p:spPr>
            <a:xfrm>
              <a:off x="1" y="2220424"/>
              <a:ext cx="5309936" cy="4396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432000" rIns="144000" rtlCol="0" anchor="ctr">
              <a:noAutofit/>
            </a:bodyPr>
            <a:lstStyle/>
            <a:p>
              <a:pPr algn="r"/>
              <a:r>
                <a:rPr lang="en-US" sz="2000" dirty="0">
                  <a:cs typeface="Arial Narrow"/>
                </a:rPr>
                <a:t>Mobile Markets in the </a:t>
              </a:r>
              <a:r>
                <a:rPr lang="en-US" sz="2000" dirty="0" smtClean="0">
                  <a:cs typeface="Arial Narrow"/>
                </a:rPr>
                <a:t>MENA</a:t>
              </a:r>
              <a:endParaRPr lang="en-US" sz="2000" dirty="0">
                <a:cs typeface="Arial Narrow"/>
              </a:endParaRPr>
            </a:p>
          </p:txBody>
        </p:sp>
        <p:sp>
          <p:nvSpPr>
            <p:cNvPr id="10" name="Rectangle 9"/>
            <p:cNvSpPr/>
            <p:nvPr/>
          </p:nvSpPr>
          <p:spPr>
            <a:xfrm>
              <a:off x="0" y="2833873"/>
              <a:ext cx="5309936" cy="4396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432000" rIns="144000" rtlCol="0" anchor="ctr">
              <a:noAutofit/>
            </a:bodyPr>
            <a:lstStyle/>
            <a:p>
              <a:pPr algn="r"/>
              <a:r>
                <a:rPr lang="en-US" sz="2000" dirty="0" smtClean="0">
                  <a:cs typeface="Arial Narrow"/>
                </a:rPr>
                <a:t>Economic </a:t>
              </a:r>
              <a:r>
                <a:rPr lang="en-US" sz="2000" dirty="0">
                  <a:cs typeface="Arial Narrow"/>
                </a:rPr>
                <a:t>and Social Contribution of </a:t>
              </a:r>
              <a:r>
                <a:rPr lang="en-US" sz="2000" dirty="0" smtClean="0">
                  <a:cs typeface="Arial Narrow"/>
                </a:rPr>
                <a:t>the Mobile</a:t>
              </a:r>
              <a:endParaRPr lang="en-US" sz="2000" dirty="0">
                <a:cs typeface="Arial Narrow"/>
              </a:endParaRPr>
            </a:p>
          </p:txBody>
        </p:sp>
        <p:sp>
          <p:nvSpPr>
            <p:cNvPr id="11" name="Rectangle 10"/>
            <p:cNvSpPr/>
            <p:nvPr/>
          </p:nvSpPr>
          <p:spPr>
            <a:xfrm>
              <a:off x="1" y="3447324"/>
              <a:ext cx="5309936" cy="4396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432000" rIns="144000" rtlCol="0" anchor="ctr">
              <a:noAutofit/>
            </a:bodyPr>
            <a:lstStyle/>
            <a:p>
              <a:pPr algn="r"/>
              <a:r>
                <a:rPr lang="en-US" sz="2000" dirty="0" smtClean="0">
                  <a:cs typeface="Arial Narrow"/>
                </a:rPr>
                <a:t>Technical and Regulatory Challenges</a:t>
              </a:r>
              <a:endParaRPr lang="en-US" sz="2000" dirty="0">
                <a:cs typeface="Arial Narrow"/>
              </a:endParaRPr>
            </a:p>
          </p:txBody>
        </p:sp>
        <p:sp>
          <p:nvSpPr>
            <p:cNvPr id="12" name="Rectangle 11"/>
            <p:cNvSpPr/>
            <p:nvPr/>
          </p:nvSpPr>
          <p:spPr>
            <a:xfrm>
              <a:off x="1" y="4060774"/>
              <a:ext cx="5309936" cy="4396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432000" rIns="144000" rtlCol="0" anchor="ctr">
              <a:noAutofit/>
            </a:bodyPr>
            <a:lstStyle/>
            <a:p>
              <a:pPr algn="r"/>
              <a:r>
                <a:rPr lang="en-US" sz="2000" dirty="0">
                  <a:cs typeface="Arial Narrow"/>
                </a:rPr>
                <a:t>Benefits of Releasing </a:t>
              </a:r>
              <a:r>
                <a:rPr lang="en-US" sz="2000" dirty="0" err="1">
                  <a:cs typeface="Arial Narrow"/>
                </a:rPr>
                <a:t>Harmonised</a:t>
              </a:r>
              <a:r>
                <a:rPr lang="en-US" sz="2000" dirty="0">
                  <a:cs typeface="Arial Narrow"/>
                </a:rPr>
                <a:t> Spectrum</a:t>
              </a:r>
              <a:endParaRPr lang="en-US" sz="2000" dirty="0">
                <a:cs typeface="Arial Narrow"/>
              </a:endParaRPr>
            </a:p>
          </p:txBody>
        </p:sp>
        <p:sp>
          <p:nvSpPr>
            <p:cNvPr id="13" name="Rectangle 12"/>
            <p:cNvSpPr/>
            <p:nvPr/>
          </p:nvSpPr>
          <p:spPr>
            <a:xfrm>
              <a:off x="1" y="4674224"/>
              <a:ext cx="5309936" cy="4396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432000" rIns="144000" rtlCol="0" anchor="ctr">
              <a:noAutofit/>
            </a:bodyPr>
            <a:lstStyle/>
            <a:p>
              <a:pPr algn="r"/>
              <a:r>
                <a:rPr lang="en-US" sz="2000" dirty="0">
                  <a:cs typeface="Arial Narrow"/>
                </a:rPr>
                <a:t>Summary</a:t>
              </a:r>
            </a:p>
          </p:txBody>
        </p:sp>
        <p:sp>
          <p:nvSpPr>
            <p:cNvPr id="16" name="Rectangle 15"/>
            <p:cNvSpPr/>
            <p:nvPr/>
          </p:nvSpPr>
          <p:spPr>
            <a:xfrm>
              <a:off x="1" y="5270714"/>
              <a:ext cx="5309936" cy="4396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432000" rIns="144000" rtlCol="0" anchor="ctr">
              <a:noAutofit/>
            </a:bodyPr>
            <a:lstStyle/>
            <a:p>
              <a:pPr algn="r"/>
              <a:r>
                <a:rPr lang="en-US" sz="2000" dirty="0" smtClean="0">
                  <a:cs typeface="Arial Narrow"/>
                </a:rPr>
                <a:t>GSMA resources</a:t>
              </a:r>
              <a:endParaRPr lang="en-US" sz="2000" dirty="0">
                <a:cs typeface="Arial Narrow"/>
              </a:endParaRPr>
            </a:p>
          </p:txBody>
        </p:sp>
      </p:grpSp>
    </p:spTree>
    <p:extLst>
      <p:ext uri="{BB962C8B-B14F-4D97-AF65-F5344CB8AC3E}">
        <p14:creationId xmlns:p14="http://schemas.microsoft.com/office/powerpoint/2010/main" val="374646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THE GROWING DEMAND</a:t>
            </a:r>
          </a:p>
        </p:txBody>
      </p:sp>
      <p:sp>
        <p:nvSpPr>
          <p:cNvPr id="4" name="Text Placeholder 3"/>
          <p:cNvSpPr>
            <a:spLocks noGrp="1"/>
          </p:cNvSpPr>
          <p:nvPr>
            <p:ph type="body" sz="quarter" idx="10"/>
          </p:nvPr>
        </p:nvSpPr>
        <p:spPr/>
        <p:txBody>
          <a:bodyPr/>
          <a:lstStyle/>
          <a:p>
            <a:r>
              <a:rPr lang="en-US" dirty="0" smtClean="0"/>
              <a:t>IMPORTANCE OF HARMONISATION</a:t>
            </a:r>
            <a:endParaRPr lang="en-US" dirty="0"/>
          </a:p>
        </p:txBody>
      </p:sp>
      <p:sp>
        <p:nvSpPr>
          <p:cNvPr id="5" name="Donut 4"/>
          <p:cNvSpPr/>
          <p:nvPr/>
        </p:nvSpPr>
        <p:spPr>
          <a:xfrm>
            <a:off x="4111077" y="1995876"/>
            <a:ext cx="3115263" cy="3152582"/>
          </a:xfrm>
          <a:prstGeom prst="donut">
            <a:avLst>
              <a:gd name="adj" fmla="val 12265"/>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endParaRPr lang="en-GB" sz="1400" dirty="0" smtClean="0">
              <a:noFill/>
              <a:latin typeface="Frutiger 47LightCn"/>
              <a:cs typeface="Frutiger 47LightCn"/>
            </a:endParaRPr>
          </a:p>
        </p:txBody>
      </p:sp>
      <p:pic>
        <p:nvPicPr>
          <p:cNvPr id="6" name="Picture 5" descr="globe.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166" t="3440" r="2166" b="2383"/>
          <a:stretch/>
        </p:blipFill>
        <p:spPr>
          <a:xfrm>
            <a:off x="4801816" y="2744926"/>
            <a:ext cx="1731471" cy="1638771"/>
          </a:xfrm>
          <a:prstGeom prst="ellipse">
            <a:avLst/>
          </a:prstGeom>
          <a:solidFill>
            <a:schemeClr val="tx2"/>
          </a:solidFill>
        </p:spPr>
      </p:pic>
      <p:sp>
        <p:nvSpPr>
          <p:cNvPr id="7" name="Freeform 6"/>
          <p:cNvSpPr/>
          <p:nvPr/>
        </p:nvSpPr>
        <p:spPr>
          <a:xfrm>
            <a:off x="6332508" y="4311726"/>
            <a:ext cx="1413125" cy="714986"/>
          </a:xfrm>
          <a:custGeom>
            <a:avLst/>
            <a:gdLst>
              <a:gd name="connsiteX0" fmla="*/ 0 w 1413127"/>
              <a:gd name="connsiteY0" fmla="*/ 0 h 1413127"/>
              <a:gd name="connsiteX1" fmla="*/ 1413127 w 1413127"/>
              <a:gd name="connsiteY1" fmla="*/ 0 h 1413127"/>
              <a:gd name="connsiteX2" fmla="*/ 1413127 w 1413127"/>
              <a:gd name="connsiteY2" fmla="*/ 1413127 h 1413127"/>
              <a:gd name="connsiteX3" fmla="*/ 0 w 1413127"/>
              <a:gd name="connsiteY3" fmla="*/ 1413127 h 1413127"/>
              <a:gd name="connsiteX4" fmla="*/ 0 w 1413127"/>
              <a:gd name="connsiteY4" fmla="*/ 0 h 141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27" h="1413127">
                <a:moveTo>
                  <a:pt x="0" y="0"/>
                </a:moveTo>
                <a:lnTo>
                  <a:pt x="1413127" y="0"/>
                </a:lnTo>
                <a:lnTo>
                  <a:pt x="1413127" y="1413127"/>
                </a:lnTo>
                <a:lnTo>
                  <a:pt x="0" y="1413127"/>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t" anchorCtr="0">
            <a:noAutofit/>
          </a:bodyPr>
          <a:lstStyle/>
          <a:p>
            <a:pPr algn="ctr" defTabSz="711200">
              <a:lnSpc>
                <a:spcPct val="90000"/>
              </a:lnSpc>
              <a:spcBef>
                <a:spcPct val="0"/>
              </a:spcBef>
              <a:spcAft>
                <a:spcPts val="72"/>
              </a:spcAft>
            </a:pPr>
            <a:r>
              <a:rPr lang="en-GB" sz="2400" b="1" dirty="0" smtClean="0">
                <a:solidFill>
                  <a:srgbClr val="434E80">
                    <a:lumMod val="75000"/>
                  </a:srgbClr>
                </a:solidFill>
                <a:latin typeface="Arial Narrow Bold"/>
                <a:cs typeface="Arial Narrow Bold"/>
              </a:rPr>
              <a:t>ROAMING</a:t>
            </a:r>
          </a:p>
          <a:p>
            <a:pPr algn="ctr" defTabSz="711200">
              <a:lnSpc>
                <a:spcPct val="90000"/>
              </a:lnSpc>
              <a:spcBef>
                <a:spcPct val="0"/>
              </a:spcBef>
              <a:spcAft>
                <a:spcPts val="72"/>
              </a:spcAft>
            </a:pPr>
            <a:r>
              <a:rPr lang="en-GB" sz="1400" dirty="0" smtClean="0">
                <a:solidFill>
                  <a:srgbClr val="434E80">
                    <a:lumMod val="75000"/>
                  </a:srgbClr>
                </a:solidFill>
                <a:cs typeface="Arial Narrow"/>
              </a:rPr>
              <a:t>harmonised </a:t>
            </a:r>
            <a:br>
              <a:rPr lang="en-GB" sz="1400" dirty="0" smtClean="0">
                <a:solidFill>
                  <a:srgbClr val="434E80">
                    <a:lumMod val="75000"/>
                  </a:srgbClr>
                </a:solidFill>
                <a:cs typeface="Arial Narrow"/>
              </a:rPr>
            </a:br>
            <a:r>
              <a:rPr lang="en-GB" sz="1400" dirty="0" smtClean="0">
                <a:solidFill>
                  <a:srgbClr val="434E80">
                    <a:lumMod val="75000"/>
                  </a:srgbClr>
                </a:solidFill>
                <a:cs typeface="Arial Narrow"/>
              </a:rPr>
              <a:t>bands</a:t>
            </a:r>
          </a:p>
        </p:txBody>
      </p:sp>
      <p:sp>
        <p:nvSpPr>
          <p:cNvPr id="8" name="Freeform 7"/>
          <p:cNvSpPr/>
          <p:nvPr/>
        </p:nvSpPr>
        <p:spPr>
          <a:xfrm>
            <a:off x="5999076" y="1987004"/>
            <a:ext cx="2072172" cy="841091"/>
          </a:xfrm>
          <a:custGeom>
            <a:avLst/>
            <a:gdLst>
              <a:gd name="connsiteX0" fmla="*/ 0 w 1413127"/>
              <a:gd name="connsiteY0" fmla="*/ 0 h 1413127"/>
              <a:gd name="connsiteX1" fmla="*/ 1413127 w 1413127"/>
              <a:gd name="connsiteY1" fmla="*/ 0 h 1413127"/>
              <a:gd name="connsiteX2" fmla="*/ 1413127 w 1413127"/>
              <a:gd name="connsiteY2" fmla="*/ 1413127 h 1413127"/>
              <a:gd name="connsiteX3" fmla="*/ 0 w 1413127"/>
              <a:gd name="connsiteY3" fmla="*/ 1413127 h 1413127"/>
              <a:gd name="connsiteX4" fmla="*/ 0 w 1413127"/>
              <a:gd name="connsiteY4" fmla="*/ 0 h 141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27" h="1413127">
                <a:moveTo>
                  <a:pt x="0" y="0"/>
                </a:moveTo>
                <a:lnTo>
                  <a:pt x="1413127" y="0"/>
                </a:lnTo>
                <a:lnTo>
                  <a:pt x="1413127" y="1413127"/>
                </a:lnTo>
                <a:lnTo>
                  <a:pt x="0" y="1413127"/>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t" anchorCtr="0">
            <a:noAutofit/>
          </a:bodyPr>
          <a:lstStyle/>
          <a:p>
            <a:pPr algn="ctr" defTabSz="711200">
              <a:lnSpc>
                <a:spcPct val="90000"/>
              </a:lnSpc>
              <a:spcBef>
                <a:spcPct val="0"/>
              </a:spcBef>
              <a:spcAft>
                <a:spcPts val="72"/>
              </a:spcAft>
            </a:pPr>
            <a:r>
              <a:rPr lang="en-GB" sz="2400" b="1" dirty="0" smtClean="0">
                <a:solidFill>
                  <a:srgbClr val="434E80">
                    <a:lumMod val="75000"/>
                  </a:srgbClr>
                </a:solidFill>
                <a:latin typeface="Arial Narrow Bold"/>
                <a:cs typeface="Arial Narrow Bold"/>
              </a:rPr>
              <a:t>AFFORDABILITY</a:t>
            </a:r>
          </a:p>
          <a:p>
            <a:pPr algn="ctr" defTabSz="711200">
              <a:lnSpc>
                <a:spcPct val="90000"/>
              </a:lnSpc>
              <a:spcBef>
                <a:spcPct val="0"/>
              </a:spcBef>
              <a:spcAft>
                <a:spcPts val="72"/>
              </a:spcAft>
            </a:pPr>
            <a:r>
              <a:rPr lang="en-GB" sz="1400" dirty="0">
                <a:solidFill>
                  <a:srgbClr val="434E80">
                    <a:lumMod val="75000"/>
                  </a:srgbClr>
                </a:solidFill>
                <a:cs typeface="Arial Narrow"/>
              </a:rPr>
              <a:t>e</a:t>
            </a:r>
            <a:r>
              <a:rPr lang="en-GB" sz="1400" dirty="0" smtClean="0">
                <a:solidFill>
                  <a:srgbClr val="434E80">
                    <a:lumMod val="75000"/>
                  </a:srgbClr>
                </a:solidFill>
                <a:cs typeface="Arial Narrow"/>
              </a:rPr>
              <a:t>conomies</a:t>
            </a:r>
            <a:br>
              <a:rPr lang="en-GB" sz="1400" dirty="0" smtClean="0">
                <a:solidFill>
                  <a:srgbClr val="434E80">
                    <a:lumMod val="75000"/>
                  </a:srgbClr>
                </a:solidFill>
                <a:cs typeface="Arial Narrow"/>
              </a:rPr>
            </a:br>
            <a:r>
              <a:rPr lang="en-GB" sz="1400" dirty="0" smtClean="0">
                <a:solidFill>
                  <a:srgbClr val="434E80">
                    <a:lumMod val="75000"/>
                  </a:srgbClr>
                </a:solidFill>
                <a:cs typeface="Arial Narrow"/>
              </a:rPr>
              <a:t>of scale</a:t>
            </a:r>
            <a:endParaRPr lang="en-GB" sz="1400" dirty="0">
              <a:solidFill>
                <a:srgbClr val="434E80">
                  <a:lumMod val="75000"/>
                </a:srgbClr>
              </a:solidFill>
              <a:cs typeface="Arial Narrow"/>
            </a:endParaRPr>
          </a:p>
        </p:txBody>
      </p:sp>
      <p:sp>
        <p:nvSpPr>
          <p:cNvPr id="9" name="Freeform 8"/>
          <p:cNvSpPr/>
          <p:nvPr/>
        </p:nvSpPr>
        <p:spPr>
          <a:xfrm>
            <a:off x="3488329" y="3339563"/>
            <a:ext cx="1079379" cy="714986"/>
          </a:xfrm>
          <a:custGeom>
            <a:avLst/>
            <a:gdLst>
              <a:gd name="connsiteX0" fmla="*/ 0 w 1413127"/>
              <a:gd name="connsiteY0" fmla="*/ 0 h 1413127"/>
              <a:gd name="connsiteX1" fmla="*/ 1413127 w 1413127"/>
              <a:gd name="connsiteY1" fmla="*/ 0 h 1413127"/>
              <a:gd name="connsiteX2" fmla="*/ 1413127 w 1413127"/>
              <a:gd name="connsiteY2" fmla="*/ 1413127 h 1413127"/>
              <a:gd name="connsiteX3" fmla="*/ 0 w 1413127"/>
              <a:gd name="connsiteY3" fmla="*/ 1413127 h 1413127"/>
              <a:gd name="connsiteX4" fmla="*/ 0 w 1413127"/>
              <a:gd name="connsiteY4" fmla="*/ 0 h 141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27" h="1413127">
                <a:moveTo>
                  <a:pt x="0" y="0"/>
                </a:moveTo>
                <a:lnTo>
                  <a:pt x="1413127" y="0"/>
                </a:lnTo>
                <a:lnTo>
                  <a:pt x="1413127" y="1413127"/>
                </a:lnTo>
                <a:lnTo>
                  <a:pt x="0" y="1413127"/>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t" anchorCtr="0">
            <a:noAutofit/>
          </a:bodyPr>
          <a:lstStyle/>
          <a:p>
            <a:pPr algn="ctr" defTabSz="711200">
              <a:lnSpc>
                <a:spcPct val="90000"/>
              </a:lnSpc>
              <a:spcBef>
                <a:spcPct val="0"/>
              </a:spcBef>
              <a:spcAft>
                <a:spcPts val="72"/>
              </a:spcAft>
            </a:pPr>
            <a:r>
              <a:rPr lang="en-GB" sz="2400" b="1" dirty="0" smtClean="0">
                <a:solidFill>
                  <a:srgbClr val="434E80">
                    <a:lumMod val="75000"/>
                  </a:srgbClr>
                </a:solidFill>
                <a:latin typeface="Arial Narrow Bold"/>
                <a:cs typeface="Arial Narrow Bold"/>
              </a:rPr>
              <a:t>CHOICE</a:t>
            </a:r>
          </a:p>
          <a:p>
            <a:pPr algn="ctr" defTabSz="711200">
              <a:lnSpc>
                <a:spcPct val="90000"/>
              </a:lnSpc>
              <a:spcBef>
                <a:spcPct val="0"/>
              </a:spcBef>
              <a:spcAft>
                <a:spcPts val="72"/>
              </a:spcAft>
            </a:pPr>
            <a:r>
              <a:rPr lang="en-GB" sz="1400" dirty="0" smtClean="0">
                <a:solidFill>
                  <a:srgbClr val="434E80">
                    <a:lumMod val="75000"/>
                  </a:srgbClr>
                </a:solidFill>
                <a:cs typeface="Arial Narrow"/>
              </a:rPr>
              <a:t>competition</a:t>
            </a:r>
            <a:endParaRPr lang="en-GB" sz="1400" dirty="0">
              <a:solidFill>
                <a:srgbClr val="434E80">
                  <a:lumMod val="75000"/>
                </a:srgbClr>
              </a:solidFill>
              <a:cs typeface="Arial Narrow"/>
            </a:endParaRPr>
          </a:p>
        </p:txBody>
      </p:sp>
      <p:sp>
        <p:nvSpPr>
          <p:cNvPr id="10" name="Text Placeholder 3"/>
          <p:cNvSpPr txBox="1">
            <a:spLocks/>
          </p:cNvSpPr>
          <p:nvPr/>
        </p:nvSpPr>
        <p:spPr>
          <a:xfrm>
            <a:off x="4961966" y="2758608"/>
            <a:ext cx="1370542" cy="1486434"/>
          </a:xfrm>
          <a:prstGeom prst="rect">
            <a:avLst/>
          </a:prstGeom>
        </p:spPr>
        <p:txBody>
          <a:bodyPr anchor="ctr" anchorCtr="0"/>
          <a:lstStyle>
            <a:lvl1pPr marL="360000" indent="-360000" algn="l" defTabSz="457200" rtl="0" eaLnBrk="1" latinLnBrk="0" hangingPunct="1">
              <a:spcBef>
                <a:spcPts val="600"/>
              </a:spcBef>
              <a:buClr>
                <a:schemeClr val="accent1"/>
              </a:buClr>
              <a:buFont typeface="Wingdings" charset="2"/>
              <a:buChar char="§"/>
              <a:defRPr sz="3200" b="0" i="0" kern="1200">
                <a:solidFill>
                  <a:schemeClr val="tx1"/>
                </a:solidFill>
                <a:latin typeface="Frutiger 47LightCn"/>
                <a:ea typeface="+mn-ea"/>
                <a:cs typeface="Frutiger 47LightCn"/>
              </a:defRPr>
            </a:lvl1pPr>
            <a:lvl2pPr marL="360000" indent="-360000" algn="l" defTabSz="457200" rtl="0" eaLnBrk="1" latinLnBrk="0" hangingPunct="1">
              <a:spcBef>
                <a:spcPts val="600"/>
              </a:spcBef>
              <a:buClr>
                <a:schemeClr val="accent1"/>
              </a:buClr>
              <a:buFont typeface="Wingdings" charset="2"/>
              <a:buChar char="§"/>
              <a:defRPr sz="2800" b="0" i="0" kern="1200">
                <a:solidFill>
                  <a:schemeClr val="tx1"/>
                </a:solidFill>
                <a:latin typeface="Frutiger 47LightCn"/>
                <a:ea typeface="+mn-ea"/>
                <a:cs typeface="Frutiger 47LightCn"/>
              </a:defRPr>
            </a:lvl2pPr>
            <a:lvl3pPr marL="360000" indent="-360000" algn="l" defTabSz="457200" rtl="0" eaLnBrk="1" latinLnBrk="0" hangingPunct="1">
              <a:spcBef>
                <a:spcPts val="600"/>
              </a:spcBef>
              <a:buClr>
                <a:schemeClr val="accent1"/>
              </a:buClr>
              <a:buFont typeface="Wingdings" charset="2"/>
              <a:buChar char="§"/>
              <a:defRPr sz="2400" b="0" i="0" kern="1200">
                <a:solidFill>
                  <a:schemeClr val="tx1"/>
                </a:solidFill>
                <a:latin typeface="Frutiger 47LightCn"/>
                <a:ea typeface="+mn-ea"/>
                <a:cs typeface="Frutiger 47LightCn"/>
              </a:defRPr>
            </a:lvl3pPr>
            <a:lvl4pPr marL="360000" indent="-360000" algn="l" defTabSz="457200" rtl="0" eaLnBrk="1" latinLnBrk="0" hangingPunct="1">
              <a:spcBef>
                <a:spcPts val="600"/>
              </a:spcBef>
              <a:buClr>
                <a:schemeClr val="accent1"/>
              </a:buClr>
              <a:buFont typeface="Wingdings" charset="2"/>
              <a:buChar char="§"/>
              <a:defRPr sz="2000" b="0" i="0" kern="1200">
                <a:solidFill>
                  <a:schemeClr val="tx1"/>
                </a:solidFill>
                <a:latin typeface="Frutiger 47LightCn"/>
                <a:ea typeface="+mn-ea"/>
                <a:cs typeface="Frutiger 47LightCn"/>
              </a:defRPr>
            </a:lvl4pPr>
            <a:lvl5pPr marL="360000" indent="-360000" algn="l" defTabSz="457200" rtl="0" eaLnBrk="1" latinLnBrk="0" hangingPunct="1">
              <a:spcBef>
                <a:spcPts val="600"/>
              </a:spcBef>
              <a:buClr>
                <a:schemeClr val="accent1"/>
              </a:buClr>
              <a:buFont typeface="Wingdings" charset="2"/>
              <a:buChar char="§"/>
              <a:defRPr sz="2000" b="0" i="0" kern="1200">
                <a:solidFill>
                  <a:schemeClr val="tx1"/>
                </a:solidFill>
                <a:latin typeface="Frutiger 47LightCn"/>
                <a:ea typeface="+mn-ea"/>
                <a:cs typeface="Frutiger 47LightC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Clr>
                <a:srgbClr val="DE002B"/>
              </a:buClr>
              <a:buFont typeface="Wingdings" charset="2"/>
              <a:buNone/>
            </a:pPr>
            <a:r>
              <a:rPr lang="en-GB" sz="1800" b="1" dirty="0" smtClean="0">
                <a:solidFill>
                  <a:srgbClr val="434E80">
                    <a:lumMod val="75000"/>
                  </a:srgbClr>
                </a:solidFill>
                <a:latin typeface="Arial Narrow" panose="020B0606020202030204" pitchFamily="34" charset="0"/>
                <a:cs typeface="Arial Narrow Bold"/>
              </a:rPr>
              <a:t>MOBILE</a:t>
            </a:r>
            <a:br>
              <a:rPr lang="en-GB" sz="1800" b="1" dirty="0" smtClean="0">
                <a:solidFill>
                  <a:srgbClr val="434E80">
                    <a:lumMod val="75000"/>
                  </a:srgbClr>
                </a:solidFill>
                <a:latin typeface="Arial Narrow" panose="020B0606020202030204" pitchFamily="34" charset="0"/>
                <a:cs typeface="Arial Narrow Bold"/>
              </a:rPr>
            </a:br>
            <a:r>
              <a:rPr lang="en-GB" sz="1800" b="1" dirty="0" smtClean="0">
                <a:solidFill>
                  <a:srgbClr val="434E80">
                    <a:lumMod val="75000"/>
                  </a:srgbClr>
                </a:solidFill>
                <a:latin typeface="Arial Narrow" panose="020B0606020202030204" pitchFamily="34" charset="0"/>
                <a:cs typeface="Arial Narrow Bold"/>
              </a:rPr>
              <a:t>SPECTRUM</a:t>
            </a:r>
          </a:p>
        </p:txBody>
      </p:sp>
      <p:sp>
        <p:nvSpPr>
          <p:cNvPr id="11" name="Pentagon 10"/>
          <p:cNvSpPr/>
          <p:nvPr/>
        </p:nvSpPr>
        <p:spPr>
          <a:xfrm>
            <a:off x="520700" y="2260130"/>
            <a:ext cx="2784475" cy="696814"/>
          </a:xfrm>
          <a:prstGeom prst="homePlat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spcBef>
                <a:spcPts val="600"/>
              </a:spcBef>
            </a:pPr>
            <a:r>
              <a:rPr lang="en-US" sz="1600" dirty="0">
                <a:solidFill>
                  <a:prstClr val="white"/>
                </a:solidFill>
              </a:rPr>
              <a:t>Brings down the cost of mobile devices</a:t>
            </a:r>
          </a:p>
        </p:txBody>
      </p:sp>
      <p:sp>
        <p:nvSpPr>
          <p:cNvPr id="12" name="Pentagon 11"/>
          <p:cNvSpPr/>
          <p:nvPr/>
        </p:nvSpPr>
        <p:spPr>
          <a:xfrm>
            <a:off x="520700" y="3210315"/>
            <a:ext cx="2784475" cy="696814"/>
          </a:xfrm>
          <a:prstGeom prst="homePlat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spcBef>
                <a:spcPts val="600"/>
              </a:spcBef>
            </a:pPr>
            <a:r>
              <a:rPr lang="en-US" sz="1600">
                <a:solidFill>
                  <a:prstClr val="white"/>
                </a:solidFill>
              </a:rPr>
              <a:t>Enables people to roam</a:t>
            </a:r>
            <a:endParaRPr lang="en-US" sz="1600" dirty="0">
              <a:solidFill>
                <a:prstClr val="white"/>
              </a:solidFill>
            </a:endParaRPr>
          </a:p>
        </p:txBody>
      </p:sp>
      <p:sp>
        <p:nvSpPr>
          <p:cNvPr id="13" name="Pentagon 12"/>
          <p:cNvSpPr/>
          <p:nvPr/>
        </p:nvSpPr>
        <p:spPr>
          <a:xfrm>
            <a:off x="520700" y="4160501"/>
            <a:ext cx="2784475" cy="696814"/>
          </a:xfrm>
          <a:prstGeom prst="homePlat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spcBef>
                <a:spcPts val="600"/>
              </a:spcBef>
            </a:pPr>
            <a:r>
              <a:rPr lang="en-US" sz="1600">
                <a:solidFill>
                  <a:prstClr val="white"/>
                </a:solidFill>
              </a:rPr>
              <a:t>Reduces interference issues along borders</a:t>
            </a:r>
            <a:endParaRPr lang="en-US" sz="1600" dirty="0">
              <a:solidFill>
                <a:prstClr val="white"/>
              </a:solidFill>
            </a:endParaRPr>
          </a:p>
        </p:txBody>
      </p:sp>
      <p:sp>
        <p:nvSpPr>
          <p:cNvPr id="14" name="Rectangle 13"/>
          <p:cNvSpPr/>
          <p:nvPr/>
        </p:nvSpPr>
        <p:spPr>
          <a:xfrm>
            <a:off x="551044" y="5227380"/>
            <a:ext cx="8383261" cy="923330"/>
          </a:xfrm>
          <a:prstGeom prst="rect">
            <a:avLst/>
          </a:prstGeom>
        </p:spPr>
        <p:txBody>
          <a:bodyPr wrap="square">
            <a:spAutoFit/>
          </a:bodyPr>
          <a:lstStyle/>
          <a:p>
            <a:r>
              <a:rPr lang="en-US" dirty="0" smtClean="0"/>
              <a:t>The </a:t>
            </a:r>
            <a:r>
              <a:rPr lang="en-US" dirty="0"/>
              <a:t>allocation of </a:t>
            </a:r>
            <a:r>
              <a:rPr lang="en-US" dirty="0" err="1"/>
              <a:t>harmonised</a:t>
            </a:r>
            <a:r>
              <a:rPr lang="en-US" dirty="0"/>
              <a:t> spectrum to mobile </a:t>
            </a:r>
            <a:r>
              <a:rPr lang="en-US" dirty="0" smtClean="0"/>
              <a:t>directly </a:t>
            </a:r>
            <a:r>
              <a:rPr lang="en-US" b="1" dirty="0" smtClean="0">
                <a:solidFill>
                  <a:srgbClr val="FF0000"/>
                </a:solidFill>
              </a:rPr>
              <a:t>contributes </a:t>
            </a:r>
            <a:r>
              <a:rPr lang="en-US" b="1" dirty="0">
                <a:solidFill>
                  <a:srgbClr val="FF0000"/>
                </a:solidFill>
              </a:rPr>
              <a:t>to the development of the industry</a:t>
            </a:r>
            <a:r>
              <a:rPr lang="en-US" dirty="0"/>
              <a:t>, as well as promote the </a:t>
            </a:r>
            <a:r>
              <a:rPr lang="en-US" b="1" dirty="0">
                <a:solidFill>
                  <a:srgbClr val="FF0000"/>
                </a:solidFill>
              </a:rPr>
              <a:t>development of broadband internet</a:t>
            </a:r>
            <a:r>
              <a:rPr lang="en-US" dirty="0"/>
              <a:t>, which is central to economic and social </a:t>
            </a:r>
            <a:r>
              <a:rPr lang="en-US" dirty="0" smtClean="0"/>
              <a:t>development. </a:t>
            </a:r>
            <a:endParaRPr lang="en-US" dirty="0"/>
          </a:p>
        </p:txBody>
      </p:sp>
    </p:spTree>
    <p:extLst>
      <p:ext uri="{BB962C8B-B14F-4D97-AF65-F5344CB8AC3E}">
        <p14:creationId xmlns:p14="http://schemas.microsoft.com/office/powerpoint/2010/main" val="398709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IDENTIFIED SPECTRUM BANDS</a:t>
            </a:r>
          </a:p>
        </p:txBody>
      </p:sp>
      <p:sp>
        <p:nvSpPr>
          <p:cNvPr id="4" name="Text Placeholder 3"/>
          <p:cNvSpPr>
            <a:spLocks noGrp="1"/>
          </p:cNvSpPr>
          <p:nvPr>
            <p:ph type="body" sz="quarter" idx="10"/>
          </p:nvPr>
        </p:nvSpPr>
        <p:spPr/>
        <p:txBody>
          <a:bodyPr/>
          <a:lstStyle/>
          <a:p>
            <a:r>
              <a:rPr lang="en-US" dirty="0"/>
              <a:t>The benefits of bandwidths below 1GHz are crucial for the deployment of the mobile broadband </a:t>
            </a:r>
          </a:p>
        </p:txBody>
      </p:sp>
      <p:sp>
        <p:nvSpPr>
          <p:cNvPr id="5" name="Rectangle 68"/>
          <p:cNvSpPr>
            <a:spLocks noChangeArrowheads="1"/>
          </p:cNvSpPr>
          <p:nvPr/>
        </p:nvSpPr>
        <p:spPr bwMode="auto">
          <a:xfrm>
            <a:off x="6719903" y="5390723"/>
            <a:ext cx="675056" cy="324327"/>
          </a:xfrm>
          <a:prstGeom prst="rect">
            <a:avLst/>
          </a:prstGeom>
          <a:solidFill>
            <a:schemeClr val="bg1"/>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6" name="Rectangle 68"/>
          <p:cNvSpPr>
            <a:spLocks noChangeArrowheads="1"/>
          </p:cNvSpPr>
          <p:nvPr/>
        </p:nvSpPr>
        <p:spPr bwMode="auto">
          <a:xfrm>
            <a:off x="6823459" y="4333539"/>
            <a:ext cx="578929" cy="324327"/>
          </a:xfrm>
          <a:prstGeom prst="rect">
            <a:avLst/>
          </a:prstGeom>
          <a:solidFill>
            <a:schemeClr val="bg1"/>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7" name="TextBox 6"/>
          <p:cNvSpPr txBox="1"/>
          <p:nvPr/>
        </p:nvSpPr>
        <p:spPr>
          <a:xfrm>
            <a:off x="6125530" y="2565422"/>
            <a:ext cx="1947677" cy="307773"/>
          </a:xfrm>
          <a:prstGeom prst="rect">
            <a:avLst/>
          </a:prstGeom>
          <a:noFill/>
        </p:spPr>
        <p:txBody>
          <a:bodyPr wrap="none" lIns="91438" tIns="45718" rIns="91438" bIns="45718">
            <a:spAutoFit/>
          </a:bodyPr>
          <a:lstStyle/>
          <a:p>
            <a:pPr algn="ctr">
              <a:defRPr/>
            </a:pPr>
            <a:r>
              <a:rPr lang="en-GB" sz="1400" b="1" dirty="0" smtClean="0">
                <a:solidFill>
                  <a:prstClr val="black"/>
                </a:solidFill>
                <a:cs typeface="Arial Narrow"/>
              </a:rPr>
              <a:t>Coverage Bands (&lt;1GHz)</a:t>
            </a:r>
            <a:endParaRPr lang="en-GB" sz="1400" b="1" dirty="0">
              <a:solidFill>
                <a:prstClr val="black"/>
              </a:solidFill>
              <a:cs typeface="Arial Narrow"/>
            </a:endParaRPr>
          </a:p>
        </p:txBody>
      </p:sp>
      <p:sp>
        <p:nvSpPr>
          <p:cNvPr id="8" name="Rectangle 68"/>
          <p:cNvSpPr>
            <a:spLocks noChangeArrowheads="1"/>
          </p:cNvSpPr>
          <p:nvPr/>
        </p:nvSpPr>
        <p:spPr bwMode="auto">
          <a:xfrm>
            <a:off x="5891130" y="5390723"/>
            <a:ext cx="896112" cy="324326"/>
          </a:xfrm>
          <a:prstGeom prst="rect">
            <a:avLst/>
          </a:prstGeom>
          <a:solidFill>
            <a:schemeClr val="accent1"/>
          </a:solidFill>
          <a:ln w="6350" cmpd="sng" algn="ctr">
            <a:noFill/>
            <a:miter lim="800000"/>
            <a:headEnd/>
            <a:tailEnd/>
          </a:ln>
        </p:spPr>
        <p:txBody>
          <a:bodyPr wrap="none" lIns="91438" tIns="45718" rIns="91438" bIns="45718" anchor="ctr"/>
          <a:lstStyle/>
          <a:p>
            <a:pPr algn="ctr"/>
            <a:endParaRPr lang="en-US" sz="1400" dirty="0">
              <a:ln w="9525" cmpd="sng">
                <a:solidFill>
                  <a:prstClr val="black"/>
                </a:solidFill>
              </a:ln>
              <a:solidFill>
                <a:prstClr val="black"/>
              </a:solidFill>
              <a:latin typeface="Times"/>
              <a:cs typeface="Times"/>
            </a:endParaRPr>
          </a:p>
        </p:txBody>
      </p:sp>
      <p:sp>
        <p:nvSpPr>
          <p:cNvPr id="9" name="Rectangle 69"/>
          <p:cNvSpPr>
            <a:spLocks noChangeArrowheads="1"/>
          </p:cNvSpPr>
          <p:nvPr/>
        </p:nvSpPr>
        <p:spPr bwMode="auto">
          <a:xfrm>
            <a:off x="7360170" y="5390723"/>
            <a:ext cx="928688" cy="324326"/>
          </a:xfrm>
          <a:prstGeom prst="rect">
            <a:avLst/>
          </a:prstGeom>
          <a:solidFill>
            <a:schemeClr val="tx2">
              <a:lumMod val="40000"/>
              <a:lumOff val="60000"/>
            </a:schemeClr>
          </a:solidFill>
          <a:ln w="6350" cmpd="sng" algn="ctr">
            <a:noFill/>
            <a:miter lim="800000"/>
            <a:headEnd/>
            <a:tailEnd/>
          </a:ln>
        </p:spPr>
        <p:txBody>
          <a:bodyPr wrap="none" lIns="91438" tIns="45718" rIns="91438" bIns="45718" anchor="ctr"/>
          <a:lstStyle/>
          <a:p>
            <a:pPr algn="ctr"/>
            <a:endParaRPr lang="en-US" sz="1400" dirty="0">
              <a:ln w="9525" cmpd="sng">
                <a:solidFill>
                  <a:prstClr val="black"/>
                </a:solidFill>
              </a:ln>
              <a:solidFill>
                <a:prstClr val="black"/>
              </a:solidFill>
              <a:latin typeface="Times"/>
              <a:cs typeface="Times"/>
            </a:endParaRPr>
          </a:p>
        </p:txBody>
      </p:sp>
      <p:sp>
        <p:nvSpPr>
          <p:cNvPr id="10" name="TextBox 9"/>
          <p:cNvSpPr txBox="1"/>
          <p:nvPr/>
        </p:nvSpPr>
        <p:spPr>
          <a:xfrm>
            <a:off x="5891131" y="5725527"/>
            <a:ext cx="2397728" cy="276995"/>
          </a:xfrm>
          <a:prstGeom prst="rect">
            <a:avLst/>
          </a:prstGeom>
          <a:noFill/>
          <a:ln>
            <a:noFill/>
          </a:ln>
        </p:spPr>
        <p:txBody>
          <a:bodyPr wrap="square" lIns="91438" tIns="45718" rIns="91438" bIns="45718">
            <a:spAutoFit/>
          </a:bodyPr>
          <a:lstStyle/>
          <a:p>
            <a:pPr algn="ctr">
              <a:defRPr/>
            </a:pPr>
            <a:r>
              <a:rPr lang="en-GB" sz="1200" dirty="0" smtClean="0">
                <a:solidFill>
                  <a:prstClr val="black"/>
                </a:solidFill>
                <a:cs typeface="Arial Narrow"/>
              </a:rPr>
              <a:t>The 900 band: 2x35 MHz</a:t>
            </a:r>
            <a:endParaRPr lang="en-GB" sz="1200" dirty="0">
              <a:solidFill>
                <a:prstClr val="black"/>
              </a:solidFill>
              <a:cs typeface="Arial Narrow"/>
            </a:endParaRPr>
          </a:p>
        </p:txBody>
      </p:sp>
      <p:sp>
        <p:nvSpPr>
          <p:cNvPr id="11" name="TextBox 10"/>
          <p:cNvSpPr txBox="1"/>
          <p:nvPr/>
        </p:nvSpPr>
        <p:spPr>
          <a:xfrm>
            <a:off x="5705754" y="5179877"/>
            <a:ext cx="396258" cy="261606"/>
          </a:xfrm>
          <a:prstGeom prst="rect">
            <a:avLst/>
          </a:prstGeom>
          <a:noFill/>
          <a:ln>
            <a:noFill/>
          </a:ln>
        </p:spPr>
        <p:txBody>
          <a:bodyPr wrap="none" lIns="91438" tIns="45718" rIns="91438" bIns="45718">
            <a:spAutoFit/>
          </a:bodyPr>
          <a:lstStyle/>
          <a:p>
            <a:pPr algn="ctr">
              <a:defRPr/>
            </a:pPr>
            <a:r>
              <a:rPr lang="en-GB" sz="1100" dirty="0" smtClean="0">
                <a:solidFill>
                  <a:prstClr val="black"/>
                </a:solidFill>
                <a:latin typeface="Times"/>
                <a:cs typeface="Times"/>
              </a:rPr>
              <a:t>880</a:t>
            </a:r>
            <a:endParaRPr lang="en-GB" sz="1100" dirty="0">
              <a:solidFill>
                <a:prstClr val="black"/>
              </a:solidFill>
              <a:latin typeface="Times"/>
              <a:cs typeface="Times"/>
            </a:endParaRPr>
          </a:p>
        </p:txBody>
      </p:sp>
      <p:sp>
        <p:nvSpPr>
          <p:cNvPr id="12" name="TextBox 11"/>
          <p:cNvSpPr txBox="1"/>
          <p:nvPr/>
        </p:nvSpPr>
        <p:spPr>
          <a:xfrm>
            <a:off x="6569704" y="5179877"/>
            <a:ext cx="396258" cy="261606"/>
          </a:xfrm>
          <a:prstGeom prst="rect">
            <a:avLst/>
          </a:prstGeom>
          <a:noFill/>
          <a:ln>
            <a:noFill/>
          </a:ln>
        </p:spPr>
        <p:txBody>
          <a:bodyPr wrap="none" lIns="91438" tIns="45718" rIns="91438" bIns="45718">
            <a:spAutoFit/>
          </a:bodyPr>
          <a:lstStyle/>
          <a:p>
            <a:pPr algn="ctr">
              <a:defRPr/>
            </a:pPr>
            <a:r>
              <a:rPr lang="en-GB" sz="1100" dirty="0" smtClean="0">
                <a:solidFill>
                  <a:prstClr val="black"/>
                </a:solidFill>
                <a:latin typeface="Times"/>
                <a:cs typeface="Times"/>
              </a:rPr>
              <a:t>915</a:t>
            </a:r>
            <a:endParaRPr lang="en-GB" sz="1100" dirty="0">
              <a:solidFill>
                <a:prstClr val="black"/>
              </a:solidFill>
              <a:latin typeface="Times"/>
              <a:cs typeface="Times"/>
            </a:endParaRPr>
          </a:p>
        </p:txBody>
      </p:sp>
      <p:sp>
        <p:nvSpPr>
          <p:cNvPr id="13" name="TextBox 12"/>
          <p:cNvSpPr txBox="1"/>
          <p:nvPr/>
        </p:nvSpPr>
        <p:spPr>
          <a:xfrm>
            <a:off x="7182076" y="5179877"/>
            <a:ext cx="396258" cy="261606"/>
          </a:xfrm>
          <a:prstGeom prst="rect">
            <a:avLst/>
          </a:prstGeom>
          <a:noFill/>
          <a:ln>
            <a:noFill/>
          </a:ln>
        </p:spPr>
        <p:txBody>
          <a:bodyPr wrap="none" lIns="91438" tIns="45718" rIns="91438" bIns="45718">
            <a:spAutoFit/>
          </a:bodyPr>
          <a:lstStyle/>
          <a:p>
            <a:pPr algn="ctr">
              <a:defRPr/>
            </a:pPr>
            <a:r>
              <a:rPr lang="en-GB" sz="1100" dirty="0" smtClean="0">
                <a:solidFill>
                  <a:prstClr val="black"/>
                </a:solidFill>
                <a:latin typeface="Times"/>
                <a:cs typeface="Times"/>
              </a:rPr>
              <a:t>925</a:t>
            </a:r>
            <a:endParaRPr lang="en-GB" sz="1100" dirty="0">
              <a:solidFill>
                <a:prstClr val="black"/>
              </a:solidFill>
              <a:latin typeface="Times"/>
              <a:cs typeface="Times"/>
            </a:endParaRPr>
          </a:p>
        </p:txBody>
      </p:sp>
      <p:sp>
        <p:nvSpPr>
          <p:cNvPr id="14" name="TextBox 13"/>
          <p:cNvSpPr txBox="1"/>
          <p:nvPr/>
        </p:nvSpPr>
        <p:spPr>
          <a:xfrm>
            <a:off x="8096724" y="5179877"/>
            <a:ext cx="396258" cy="261606"/>
          </a:xfrm>
          <a:prstGeom prst="rect">
            <a:avLst/>
          </a:prstGeom>
          <a:noFill/>
          <a:ln>
            <a:noFill/>
          </a:ln>
        </p:spPr>
        <p:txBody>
          <a:bodyPr wrap="none" lIns="91438" tIns="45718" rIns="91438" bIns="45718">
            <a:spAutoFit/>
          </a:bodyPr>
          <a:lstStyle/>
          <a:p>
            <a:pPr algn="ctr">
              <a:defRPr/>
            </a:pPr>
            <a:r>
              <a:rPr lang="en-US" sz="1100" dirty="0" smtClean="0">
                <a:solidFill>
                  <a:prstClr val="black"/>
                </a:solidFill>
                <a:latin typeface="Times"/>
                <a:cs typeface="Times"/>
              </a:rPr>
              <a:t>960</a:t>
            </a:r>
            <a:endParaRPr lang="en-US" sz="1100" dirty="0">
              <a:solidFill>
                <a:prstClr val="black"/>
              </a:solidFill>
              <a:latin typeface="Times"/>
              <a:cs typeface="Times"/>
            </a:endParaRPr>
          </a:p>
        </p:txBody>
      </p:sp>
      <p:sp>
        <p:nvSpPr>
          <p:cNvPr id="15" name="TextBox 14"/>
          <p:cNvSpPr txBox="1"/>
          <p:nvPr/>
        </p:nvSpPr>
        <p:spPr>
          <a:xfrm>
            <a:off x="6808186" y="5373154"/>
            <a:ext cx="521694" cy="369328"/>
          </a:xfrm>
          <a:prstGeom prst="rect">
            <a:avLst/>
          </a:prstGeom>
          <a:noFill/>
          <a:ln>
            <a:noFill/>
          </a:ln>
        </p:spPr>
        <p:txBody>
          <a:bodyPr wrap="square" lIns="91438" tIns="45718" rIns="91438" bIns="45718">
            <a:spAutoFit/>
          </a:bodyPr>
          <a:lstStyle/>
          <a:p>
            <a:pPr algn="ctr">
              <a:defRPr/>
            </a:pPr>
            <a:r>
              <a:rPr lang="en-GB" sz="900" dirty="0" smtClean="0">
                <a:solidFill>
                  <a:prstClr val="black"/>
                </a:solidFill>
                <a:latin typeface="Times"/>
                <a:cs typeface="Times"/>
              </a:rPr>
              <a:t>10</a:t>
            </a:r>
            <a:endParaRPr lang="en-GB" sz="900" dirty="0">
              <a:solidFill>
                <a:prstClr val="black"/>
              </a:solidFill>
              <a:latin typeface="Times"/>
              <a:cs typeface="Times"/>
            </a:endParaRPr>
          </a:p>
          <a:p>
            <a:pPr algn="ctr">
              <a:defRPr/>
            </a:pPr>
            <a:r>
              <a:rPr lang="en-GB" sz="900" dirty="0">
                <a:solidFill>
                  <a:prstClr val="black"/>
                </a:solidFill>
                <a:latin typeface="Times"/>
                <a:cs typeface="Times"/>
              </a:rPr>
              <a:t>MHz</a:t>
            </a:r>
          </a:p>
        </p:txBody>
      </p:sp>
      <p:sp>
        <p:nvSpPr>
          <p:cNvPr id="16" name="Text Box 17"/>
          <p:cNvSpPr txBox="1">
            <a:spLocks noChangeArrowheads="1"/>
          </p:cNvSpPr>
          <p:nvPr/>
        </p:nvSpPr>
        <p:spPr bwMode="auto">
          <a:xfrm>
            <a:off x="7575101" y="4692707"/>
            <a:ext cx="184309" cy="202883"/>
          </a:xfrm>
          <a:prstGeom prst="rect">
            <a:avLst/>
          </a:prstGeom>
          <a:noFill/>
          <a:ln w="9525">
            <a:noFill/>
            <a:miter lim="800000"/>
            <a:headEnd/>
            <a:tailEnd/>
          </a:ln>
        </p:spPr>
        <p:txBody>
          <a:bodyPr wrap="none" lIns="91438" tIns="45718" rIns="91438" bIns="45718">
            <a:spAutoFit/>
          </a:bodyPr>
          <a:lstStyle/>
          <a:p>
            <a:pPr algn="ctr">
              <a:defRPr/>
            </a:pPr>
            <a:endParaRPr lang="en-US" sz="700" dirty="0">
              <a:solidFill>
                <a:prstClr val="black"/>
              </a:solidFill>
              <a:cs typeface="Arial Narrow"/>
            </a:endParaRPr>
          </a:p>
        </p:txBody>
      </p:sp>
      <p:sp>
        <p:nvSpPr>
          <p:cNvPr id="17" name="TextBox 16"/>
          <p:cNvSpPr txBox="1"/>
          <p:nvPr/>
        </p:nvSpPr>
        <p:spPr>
          <a:xfrm>
            <a:off x="5725380" y="4114861"/>
            <a:ext cx="396259" cy="261606"/>
          </a:xfrm>
          <a:prstGeom prst="rect">
            <a:avLst/>
          </a:prstGeom>
          <a:noFill/>
          <a:ln>
            <a:noFill/>
          </a:ln>
        </p:spPr>
        <p:txBody>
          <a:bodyPr wrap="none" lIns="91438" tIns="45718" rIns="91438" bIns="45718">
            <a:spAutoFit/>
          </a:bodyPr>
          <a:lstStyle/>
          <a:p>
            <a:pPr algn="ctr">
              <a:defRPr/>
            </a:pPr>
            <a:r>
              <a:rPr lang="en-US" sz="1100" dirty="0" smtClean="0">
                <a:solidFill>
                  <a:prstClr val="black"/>
                </a:solidFill>
                <a:latin typeface="Times" pitchFamily="18" charset="0"/>
                <a:cs typeface="Times" pitchFamily="18" charset="0"/>
              </a:rPr>
              <a:t>791</a:t>
            </a:r>
            <a:endParaRPr lang="en-US" sz="1100" dirty="0">
              <a:solidFill>
                <a:prstClr val="black"/>
              </a:solidFill>
              <a:latin typeface="Times" pitchFamily="18" charset="0"/>
              <a:cs typeface="Times" pitchFamily="18" charset="0"/>
            </a:endParaRPr>
          </a:p>
        </p:txBody>
      </p:sp>
      <p:sp>
        <p:nvSpPr>
          <p:cNvPr id="18" name="TextBox 17"/>
          <p:cNvSpPr txBox="1"/>
          <p:nvPr/>
        </p:nvSpPr>
        <p:spPr>
          <a:xfrm>
            <a:off x="7994549" y="4114861"/>
            <a:ext cx="396259" cy="261606"/>
          </a:xfrm>
          <a:prstGeom prst="rect">
            <a:avLst/>
          </a:prstGeom>
          <a:noFill/>
          <a:ln>
            <a:noFill/>
          </a:ln>
        </p:spPr>
        <p:txBody>
          <a:bodyPr wrap="none" lIns="91438" tIns="45718" rIns="91438" bIns="45718">
            <a:spAutoFit/>
          </a:bodyPr>
          <a:lstStyle/>
          <a:p>
            <a:pPr algn="ctr">
              <a:defRPr/>
            </a:pPr>
            <a:r>
              <a:rPr lang="en-US" sz="1100" dirty="0" smtClean="0">
                <a:solidFill>
                  <a:prstClr val="black"/>
                </a:solidFill>
                <a:latin typeface="Times" pitchFamily="18" charset="0"/>
                <a:cs typeface="Times" pitchFamily="18" charset="0"/>
              </a:rPr>
              <a:t>862</a:t>
            </a:r>
            <a:endParaRPr lang="en-US" sz="1100" dirty="0">
              <a:solidFill>
                <a:prstClr val="black"/>
              </a:solidFill>
              <a:latin typeface="Times" pitchFamily="18" charset="0"/>
              <a:cs typeface="Times" pitchFamily="18" charset="0"/>
            </a:endParaRPr>
          </a:p>
        </p:txBody>
      </p:sp>
      <p:sp>
        <p:nvSpPr>
          <p:cNvPr id="19" name="Line 13"/>
          <p:cNvSpPr>
            <a:spLocks noChangeShapeType="1"/>
          </p:cNvSpPr>
          <p:nvPr/>
        </p:nvSpPr>
        <p:spPr bwMode="auto">
          <a:xfrm>
            <a:off x="7776555" y="4371953"/>
            <a:ext cx="0" cy="247173"/>
          </a:xfrm>
          <a:prstGeom prst="line">
            <a:avLst/>
          </a:prstGeom>
          <a:noFill/>
          <a:ln w="9525">
            <a:noFill/>
            <a:round/>
            <a:headEnd/>
            <a:tailEnd type="triangle" w="med" len="med"/>
          </a:ln>
        </p:spPr>
        <p:txBody>
          <a:bodyPr lIns="91438" tIns="45718" rIns="91438" bIns="45718"/>
          <a:lstStyle/>
          <a:p>
            <a:pPr algn="ctr">
              <a:defRPr/>
            </a:pPr>
            <a:endParaRPr lang="en-GB" dirty="0">
              <a:solidFill>
                <a:prstClr val="black"/>
              </a:solidFill>
              <a:cs typeface="Arial Narrow"/>
            </a:endParaRPr>
          </a:p>
        </p:txBody>
      </p:sp>
      <p:sp>
        <p:nvSpPr>
          <p:cNvPr id="20" name="TextBox 19"/>
          <p:cNvSpPr txBox="1"/>
          <p:nvPr/>
        </p:nvSpPr>
        <p:spPr>
          <a:xfrm>
            <a:off x="5786186" y="4655650"/>
            <a:ext cx="2616042" cy="276995"/>
          </a:xfrm>
          <a:prstGeom prst="rect">
            <a:avLst/>
          </a:prstGeom>
          <a:noFill/>
          <a:ln>
            <a:noFill/>
          </a:ln>
        </p:spPr>
        <p:txBody>
          <a:bodyPr wrap="square" lIns="91438" tIns="45718" rIns="91438" bIns="45718">
            <a:spAutoFit/>
          </a:bodyPr>
          <a:lstStyle/>
          <a:p>
            <a:pPr algn="ctr">
              <a:defRPr/>
            </a:pPr>
            <a:r>
              <a:rPr lang="en-GB" sz="1200" dirty="0" smtClean="0">
                <a:solidFill>
                  <a:prstClr val="black"/>
                </a:solidFill>
                <a:cs typeface="Arial Narrow"/>
              </a:rPr>
              <a:t>The 800 band: 2x30 MHz</a:t>
            </a:r>
            <a:endParaRPr lang="en-GB" sz="1200" dirty="0">
              <a:solidFill>
                <a:prstClr val="black"/>
              </a:solidFill>
              <a:cs typeface="Arial Narrow"/>
            </a:endParaRPr>
          </a:p>
        </p:txBody>
      </p:sp>
      <p:sp>
        <p:nvSpPr>
          <p:cNvPr id="21" name="TextBox 20"/>
          <p:cNvSpPr txBox="1"/>
          <p:nvPr/>
        </p:nvSpPr>
        <p:spPr>
          <a:xfrm>
            <a:off x="6885807" y="4305647"/>
            <a:ext cx="433914" cy="369328"/>
          </a:xfrm>
          <a:prstGeom prst="rect">
            <a:avLst/>
          </a:prstGeom>
          <a:noFill/>
          <a:ln>
            <a:noFill/>
          </a:ln>
        </p:spPr>
        <p:txBody>
          <a:bodyPr wrap="square" lIns="91438" tIns="45718" rIns="91438" bIns="45718">
            <a:spAutoFit/>
          </a:bodyPr>
          <a:lstStyle/>
          <a:p>
            <a:pPr algn="ctr">
              <a:defRPr/>
            </a:pPr>
            <a:r>
              <a:rPr lang="en-GB" sz="900" dirty="0" smtClean="0">
                <a:solidFill>
                  <a:prstClr val="black"/>
                </a:solidFill>
                <a:latin typeface="Times"/>
                <a:cs typeface="Times"/>
              </a:rPr>
              <a:t>11</a:t>
            </a:r>
          </a:p>
          <a:p>
            <a:pPr algn="ctr">
              <a:defRPr/>
            </a:pPr>
            <a:r>
              <a:rPr lang="en-GB" sz="900" dirty="0" smtClean="0">
                <a:solidFill>
                  <a:prstClr val="black"/>
                </a:solidFill>
                <a:latin typeface="Times"/>
                <a:cs typeface="Times"/>
              </a:rPr>
              <a:t>MHz</a:t>
            </a:r>
            <a:endParaRPr lang="en-GB" sz="900" dirty="0">
              <a:solidFill>
                <a:prstClr val="black"/>
              </a:solidFill>
              <a:latin typeface="Times"/>
              <a:cs typeface="Times"/>
            </a:endParaRPr>
          </a:p>
        </p:txBody>
      </p:sp>
      <p:sp>
        <p:nvSpPr>
          <p:cNvPr id="22" name="TextBox 21"/>
          <p:cNvSpPr txBox="1"/>
          <p:nvPr/>
        </p:nvSpPr>
        <p:spPr>
          <a:xfrm>
            <a:off x="6548456" y="4114861"/>
            <a:ext cx="396259" cy="261606"/>
          </a:xfrm>
          <a:prstGeom prst="rect">
            <a:avLst/>
          </a:prstGeom>
          <a:noFill/>
          <a:ln>
            <a:noFill/>
          </a:ln>
        </p:spPr>
        <p:txBody>
          <a:bodyPr wrap="none" lIns="91438" tIns="45718" rIns="91438" bIns="45718">
            <a:spAutoFit/>
          </a:bodyPr>
          <a:lstStyle/>
          <a:p>
            <a:pPr algn="ctr">
              <a:defRPr/>
            </a:pPr>
            <a:r>
              <a:rPr lang="en-US" sz="1100" dirty="0" smtClean="0">
                <a:solidFill>
                  <a:prstClr val="black"/>
                </a:solidFill>
                <a:latin typeface="Times" pitchFamily="18" charset="0"/>
                <a:cs typeface="Times" pitchFamily="18" charset="0"/>
              </a:rPr>
              <a:t>821</a:t>
            </a:r>
            <a:endParaRPr lang="en-US" sz="1100" dirty="0">
              <a:solidFill>
                <a:prstClr val="black"/>
              </a:solidFill>
              <a:latin typeface="Times" pitchFamily="18" charset="0"/>
              <a:cs typeface="Times" pitchFamily="18" charset="0"/>
            </a:endParaRPr>
          </a:p>
        </p:txBody>
      </p:sp>
      <p:sp>
        <p:nvSpPr>
          <p:cNvPr id="23" name="TextBox 22"/>
          <p:cNvSpPr txBox="1"/>
          <p:nvPr/>
        </p:nvSpPr>
        <p:spPr>
          <a:xfrm>
            <a:off x="7192563" y="4114861"/>
            <a:ext cx="396259" cy="261606"/>
          </a:xfrm>
          <a:prstGeom prst="rect">
            <a:avLst/>
          </a:prstGeom>
          <a:noFill/>
          <a:ln>
            <a:noFill/>
          </a:ln>
        </p:spPr>
        <p:txBody>
          <a:bodyPr wrap="none" lIns="91438" tIns="45718" rIns="91438" bIns="45718">
            <a:spAutoFit/>
          </a:bodyPr>
          <a:lstStyle/>
          <a:p>
            <a:pPr algn="ctr">
              <a:defRPr/>
            </a:pPr>
            <a:r>
              <a:rPr lang="en-US" sz="1100" dirty="0" smtClean="0">
                <a:solidFill>
                  <a:prstClr val="black"/>
                </a:solidFill>
                <a:latin typeface="Times" pitchFamily="18" charset="0"/>
                <a:cs typeface="Times" pitchFamily="18" charset="0"/>
              </a:rPr>
              <a:t>832</a:t>
            </a:r>
            <a:endParaRPr lang="en-US" sz="1100" dirty="0">
              <a:solidFill>
                <a:prstClr val="black"/>
              </a:solidFill>
              <a:latin typeface="Times" pitchFamily="18" charset="0"/>
              <a:cs typeface="Times" pitchFamily="18" charset="0"/>
            </a:endParaRPr>
          </a:p>
        </p:txBody>
      </p:sp>
      <p:sp>
        <p:nvSpPr>
          <p:cNvPr id="24" name="Right Arrow 23"/>
          <p:cNvSpPr/>
          <p:nvPr/>
        </p:nvSpPr>
        <p:spPr>
          <a:xfrm rot="16200000">
            <a:off x="6219901" y="5484839"/>
            <a:ext cx="225544" cy="1577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sp>
        <p:nvSpPr>
          <p:cNvPr id="25" name="Right Arrow 24"/>
          <p:cNvSpPr/>
          <p:nvPr/>
        </p:nvSpPr>
        <p:spPr>
          <a:xfrm rot="5400000">
            <a:off x="7706960" y="5484838"/>
            <a:ext cx="225543" cy="157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grpSp>
        <p:nvGrpSpPr>
          <p:cNvPr id="26" name="Group 25"/>
          <p:cNvGrpSpPr/>
          <p:nvPr/>
        </p:nvGrpSpPr>
        <p:grpSpPr>
          <a:xfrm>
            <a:off x="5910182" y="4358939"/>
            <a:ext cx="828772" cy="324000"/>
            <a:chOff x="836346" y="3977025"/>
            <a:chExt cx="828772" cy="324000"/>
          </a:xfrm>
        </p:grpSpPr>
        <p:sp>
          <p:nvSpPr>
            <p:cNvPr id="27" name="Line 13"/>
            <p:cNvSpPr>
              <a:spLocks noChangeShapeType="1"/>
            </p:cNvSpPr>
            <p:nvPr/>
          </p:nvSpPr>
          <p:spPr bwMode="auto">
            <a:xfrm>
              <a:off x="1217941" y="4015439"/>
              <a:ext cx="0" cy="247173"/>
            </a:xfrm>
            <a:prstGeom prst="line">
              <a:avLst/>
            </a:prstGeom>
            <a:noFill/>
            <a:ln w="9525">
              <a:noFill/>
              <a:round/>
              <a:headEnd/>
              <a:tailEnd type="triangle" w="med" len="med"/>
            </a:ln>
          </p:spPr>
          <p:txBody>
            <a:bodyPr lIns="91438" tIns="45718" rIns="91438" bIns="45718"/>
            <a:lstStyle/>
            <a:p>
              <a:pPr algn="ctr">
                <a:defRPr/>
              </a:pPr>
              <a:endParaRPr lang="en-GB" dirty="0">
                <a:solidFill>
                  <a:prstClr val="black"/>
                </a:solidFill>
                <a:cs typeface="Arial Narrow"/>
              </a:endParaRPr>
            </a:p>
          </p:txBody>
        </p:sp>
        <p:sp>
          <p:nvSpPr>
            <p:cNvPr id="28" name="Rectangle 68"/>
            <p:cNvSpPr>
              <a:spLocks noChangeArrowheads="1"/>
            </p:cNvSpPr>
            <p:nvPr/>
          </p:nvSpPr>
          <p:spPr bwMode="auto">
            <a:xfrm>
              <a:off x="836346" y="3977025"/>
              <a:ext cx="828772" cy="324000"/>
            </a:xfrm>
            <a:prstGeom prst="rect">
              <a:avLst/>
            </a:prstGeom>
            <a:solidFill>
              <a:schemeClr val="tx2">
                <a:lumMod val="40000"/>
                <a:lumOff val="60000"/>
              </a:schemeClr>
            </a:solidFill>
            <a:ln w="6350" cmpd="sng" algn="ctr">
              <a:noFill/>
              <a:miter lim="800000"/>
              <a:headEnd/>
              <a:tailEnd/>
            </a:ln>
          </p:spPr>
          <p:txBody>
            <a:bodyPr wrap="none" lIns="91438" tIns="45718" rIns="91438" bIns="45718" anchor="ctr"/>
            <a:lstStyle/>
            <a:p>
              <a:pPr algn="ctr">
                <a:defRPr/>
              </a:pPr>
              <a:endParaRPr lang="en-US" sz="1400" dirty="0">
                <a:solidFill>
                  <a:prstClr val="black"/>
                </a:solidFill>
                <a:cs typeface="Arial Narrow"/>
              </a:endParaRPr>
            </a:p>
          </p:txBody>
        </p:sp>
        <p:sp>
          <p:nvSpPr>
            <p:cNvPr id="29" name="Right Arrow 28"/>
            <p:cNvSpPr/>
            <p:nvPr/>
          </p:nvSpPr>
          <p:spPr>
            <a:xfrm rot="5400000">
              <a:off x="1137818" y="4059302"/>
              <a:ext cx="225543" cy="157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grpSp>
      <p:grpSp>
        <p:nvGrpSpPr>
          <p:cNvPr id="30" name="Group 29"/>
          <p:cNvGrpSpPr/>
          <p:nvPr/>
        </p:nvGrpSpPr>
        <p:grpSpPr>
          <a:xfrm>
            <a:off x="7360170" y="4350975"/>
            <a:ext cx="827006" cy="324000"/>
            <a:chOff x="838113" y="3618174"/>
            <a:chExt cx="827006" cy="324000"/>
          </a:xfrm>
        </p:grpSpPr>
        <p:sp>
          <p:nvSpPr>
            <p:cNvPr id="31" name="Rectangle 68"/>
            <p:cNvSpPr>
              <a:spLocks noChangeArrowheads="1"/>
            </p:cNvSpPr>
            <p:nvPr/>
          </p:nvSpPr>
          <p:spPr bwMode="auto">
            <a:xfrm>
              <a:off x="838113" y="3618174"/>
              <a:ext cx="827006" cy="324000"/>
            </a:xfrm>
            <a:prstGeom prst="rect">
              <a:avLst/>
            </a:prstGeom>
            <a:solidFill>
              <a:schemeClr val="accent1"/>
            </a:solidFill>
            <a:ln w="6350" cmpd="sng" algn="ctr">
              <a:noFill/>
              <a:miter lim="800000"/>
              <a:headEnd/>
              <a:tailEnd/>
            </a:ln>
          </p:spPr>
          <p:txBody>
            <a:bodyPr wrap="none" lIns="91438" tIns="45718" rIns="91438" bIns="45718" anchor="ctr"/>
            <a:lstStyle/>
            <a:p>
              <a:pPr algn="ctr">
                <a:defRPr/>
              </a:pPr>
              <a:endParaRPr lang="en-US" sz="1400" dirty="0">
                <a:solidFill>
                  <a:prstClr val="black"/>
                </a:solidFill>
                <a:cs typeface="Arial Narrow"/>
              </a:endParaRPr>
            </a:p>
          </p:txBody>
        </p:sp>
        <p:sp>
          <p:nvSpPr>
            <p:cNvPr id="32" name="Right Arrow 31"/>
            <p:cNvSpPr/>
            <p:nvPr/>
          </p:nvSpPr>
          <p:spPr>
            <a:xfrm rot="16200000">
              <a:off x="1137972" y="3700451"/>
              <a:ext cx="225544" cy="1577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grpSp>
      <p:sp>
        <p:nvSpPr>
          <p:cNvPr id="33" name="Rectangle 68"/>
          <p:cNvSpPr>
            <a:spLocks noChangeArrowheads="1"/>
          </p:cNvSpPr>
          <p:nvPr/>
        </p:nvSpPr>
        <p:spPr bwMode="auto">
          <a:xfrm>
            <a:off x="6823459" y="3315986"/>
            <a:ext cx="578929" cy="324327"/>
          </a:xfrm>
          <a:prstGeom prst="rect">
            <a:avLst/>
          </a:prstGeom>
          <a:solidFill>
            <a:schemeClr val="bg1"/>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34" name="Text Box 17"/>
          <p:cNvSpPr txBox="1">
            <a:spLocks noChangeArrowheads="1"/>
          </p:cNvSpPr>
          <p:nvPr/>
        </p:nvSpPr>
        <p:spPr bwMode="auto">
          <a:xfrm>
            <a:off x="7575101" y="3675154"/>
            <a:ext cx="184309" cy="202883"/>
          </a:xfrm>
          <a:prstGeom prst="rect">
            <a:avLst/>
          </a:prstGeom>
          <a:noFill/>
          <a:ln w="9525">
            <a:noFill/>
            <a:miter lim="800000"/>
            <a:headEnd/>
            <a:tailEnd/>
          </a:ln>
        </p:spPr>
        <p:txBody>
          <a:bodyPr wrap="none" lIns="91438" tIns="45718" rIns="91438" bIns="45718">
            <a:spAutoFit/>
          </a:bodyPr>
          <a:lstStyle/>
          <a:p>
            <a:pPr algn="ctr">
              <a:defRPr/>
            </a:pPr>
            <a:endParaRPr lang="en-US" sz="700" dirty="0">
              <a:solidFill>
                <a:prstClr val="black"/>
              </a:solidFill>
              <a:cs typeface="Arial Narrow"/>
            </a:endParaRPr>
          </a:p>
        </p:txBody>
      </p:sp>
      <p:sp>
        <p:nvSpPr>
          <p:cNvPr id="35" name="Rectangle 68"/>
          <p:cNvSpPr>
            <a:spLocks noChangeArrowheads="1"/>
          </p:cNvSpPr>
          <p:nvPr/>
        </p:nvSpPr>
        <p:spPr bwMode="auto">
          <a:xfrm>
            <a:off x="5891129" y="3315986"/>
            <a:ext cx="847825" cy="324000"/>
          </a:xfrm>
          <a:prstGeom prst="rect">
            <a:avLst/>
          </a:prstGeom>
          <a:solidFill>
            <a:schemeClr val="accent1"/>
          </a:solidFill>
          <a:ln w="6350" cmpd="sng" algn="ctr">
            <a:noFill/>
            <a:miter lim="800000"/>
            <a:headEnd/>
            <a:tailEnd/>
          </a:ln>
        </p:spPr>
        <p:txBody>
          <a:bodyPr wrap="none" lIns="91438" tIns="45718" rIns="91438" bIns="45718" anchor="ctr"/>
          <a:lstStyle/>
          <a:p>
            <a:pPr algn="ctr">
              <a:defRPr/>
            </a:pPr>
            <a:endParaRPr lang="en-US" sz="1400" dirty="0">
              <a:solidFill>
                <a:prstClr val="black"/>
              </a:solidFill>
              <a:cs typeface="Arial Narrow"/>
            </a:endParaRPr>
          </a:p>
        </p:txBody>
      </p:sp>
      <p:sp>
        <p:nvSpPr>
          <p:cNvPr id="36" name="TextBox 35"/>
          <p:cNvSpPr txBox="1"/>
          <p:nvPr/>
        </p:nvSpPr>
        <p:spPr>
          <a:xfrm>
            <a:off x="5598380" y="3097308"/>
            <a:ext cx="396259" cy="261606"/>
          </a:xfrm>
          <a:prstGeom prst="rect">
            <a:avLst/>
          </a:prstGeom>
          <a:noFill/>
          <a:ln>
            <a:noFill/>
          </a:ln>
        </p:spPr>
        <p:txBody>
          <a:bodyPr wrap="none" lIns="91438" tIns="45718" rIns="91438" bIns="45718">
            <a:spAutoFit/>
          </a:bodyPr>
          <a:lstStyle/>
          <a:p>
            <a:pPr algn="ctr">
              <a:defRPr/>
            </a:pPr>
            <a:r>
              <a:rPr lang="en-US" sz="1100" dirty="0" smtClean="0">
                <a:solidFill>
                  <a:prstClr val="black"/>
                </a:solidFill>
                <a:latin typeface="Times" pitchFamily="18" charset="0"/>
                <a:cs typeface="Times" pitchFamily="18" charset="0"/>
              </a:rPr>
              <a:t>703</a:t>
            </a:r>
            <a:endParaRPr lang="en-US" sz="1100" dirty="0">
              <a:solidFill>
                <a:prstClr val="black"/>
              </a:solidFill>
              <a:latin typeface="Times" pitchFamily="18" charset="0"/>
              <a:cs typeface="Times" pitchFamily="18" charset="0"/>
            </a:endParaRPr>
          </a:p>
        </p:txBody>
      </p:sp>
      <p:sp>
        <p:nvSpPr>
          <p:cNvPr id="37" name="TextBox 36"/>
          <p:cNvSpPr txBox="1"/>
          <p:nvPr/>
        </p:nvSpPr>
        <p:spPr>
          <a:xfrm>
            <a:off x="7999979" y="3097308"/>
            <a:ext cx="396258" cy="261606"/>
          </a:xfrm>
          <a:prstGeom prst="rect">
            <a:avLst/>
          </a:prstGeom>
          <a:noFill/>
          <a:ln>
            <a:noFill/>
          </a:ln>
        </p:spPr>
        <p:txBody>
          <a:bodyPr wrap="none" lIns="91438" tIns="45718" rIns="91438" bIns="45718">
            <a:spAutoFit/>
          </a:bodyPr>
          <a:lstStyle/>
          <a:p>
            <a:pPr algn="ctr">
              <a:defRPr/>
            </a:pPr>
            <a:r>
              <a:rPr lang="en-US" sz="1100" dirty="0" smtClean="0">
                <a:solidFill>
                  <a:prstClr val="black"/>
                </a:solidFill>
                <a:latin typeface="Times" pitchFamily="18" charset="0"/>
                <a:cs typeface="Times" pitchFamily="18" charset="0"/>
              </a:rPr>
              <a:t>788</a:t>
            </a:r>
            <a:endParaRPr lang="en-US" sz="1100" dirty="0">
              <a:solidFill>
                <a:prstClr val="black"/>
              </a:solidFill>
              <a:latin typeface="Times" pitchFamily="18" charset="0"/>
              <a:cs typeface="Times" pitchFamily="18" charset="0"/>
            </a:endParaRPr>
          </a:p>
        </p:txBody>
      </p:sp>
      <p:sp>
        <p:nvSpPr>
          <p:cNvPr id="38" name="Line 13"/>
          <p:cNvSpPr>
            <a:spLocks noChangeShapeType="1"/>
          </p:cNvSpPr>
          <p:nvPr/>
        </p:nvSpPr>
        <p:spPr bwMode="auto">
          <a:xfrm>
            <a:off x="7776555" y="3354400"/>
            <a:ext cx="0" cy="247173"/>
          </a:xfrm>
          <a:prstGeom prst="line">
            <a:avLst/>
          </a:prstGeom>
          <a:noFill/>
          <a:ln w="9525">
            <a:noFill/>
            <a:round/>
            <a:headEnd/>
            <a:tailEnd type="triangle" w="med" len="med"/>
          </a:ln>
        </p:spPr>
        <p:txBody>
          <a:bodyPr lIns="91438" tIns="45718" rIns="91438" bIns="45718"/>
          <a:lstStyle/>
          <a:p>
            <a:pPr algn="ctr">
              <a:defRPr/>
            </a:pPr>
            <a:endParaRPr lang="en-GB" dirty="0">
              <a:solidFill>
                <a:prstClr val="black"/>
              </a:solidFill>
              <a:cs typeface="Arial Narrow"/>
            </a:endParaRPr>
          </a:p>
        </p:txBody>
      </p:sp>
      <p:sp>
        <p:nvSpPr>
          <p:cNvPr id="39" name="TextBox 38"/>
          <p:cNvSpPr txBox="1"/>
          <p:nvPr/>
        </p:nvSpPr>
        <p:spPr>
          <a:xfrm>
            <a:off x="5786186" y="3638097"/>
            <a:ext cx="2616042" cy="276995"/>
          </a:xfrm>
          <a:prstGeom prst="rect">
            <a:avLst/>
          </a:prstGeom>
          <a:noFill/>
          <a:ln>
            <a:noFill/>
          </a:ln>
        </p:spPr>
        <p:txBody>
          <a:bodyPr wrap="square" lIns="91438" tIns="45718" rIns="91438" bIns="45718">
            <a:spAutoFit/>
          </a:bodyPr>
          <a:lstStyle/>
          <a:p>
            <a:pPr algn="ctr">
              <a:defRPr/>
            </a:pPr>
            <a:r>
              <a:rPr lang="en-GB" sz="1200" dirty="0" smtClean="0">
                <a:solidFill>
                  <a:prstClr val="black"/>
                </a:solidFill>
                <a:cs typeface="Arial Narrow"/>
              </a:rPr>
              <a:t>The 700 band: </a:t>
            </a:r>
            <a:r>
              <a:rPr lang="en-GB" sz="1200" dirty="0" smtClean="0">
                <a:solidFill>
                  <a:prstClr val="black"/>
                </a:solidFill>
                <a:cs typeface="Arial Narrow"/>
              </a:rPr>
              <a:t>2x30 </a:t>
            </a:r>
            <a:r>
              <a:rPr lang="en-GB" sz="1200" dirty="0" smtClean="0">
                <a:solidFill>
                  <a:prstClr val="black"/>
                </a:solidFill>
                <a:cs typeface="Arial Narrow"/>
              </a:rPr>
              <a:t>MHz</a:t>
            </a:r>
            <a:endParaRPr lang="en-GB" sz="1200" dirty="0">
              <a:solidFill>
                <a:prstClr val="black"/>
              </a:solidFill>
              <a:cs typeface="Arial Narrow"/>
            </a:endParaRPr>
          </a:p>
        </p:txBody>
      </p:sp>
      <p:sp>
        <p:nvSpPr>
          <p:cNvPr id="40" name="Rectangle 68"/>
          <p:cNvSpPr>
            <a:spLocks noChangeArrowheads="1"/>
          </p:cNvSpPr>
          <p:nvPr/>
        </p:nvSpPr>
        <p:spPr bwMode="auto">
          <a:xfrm>
            <a:off x="7360171" y="3315986"/>
            <a:ext cx="827006" cy="324000"/>
          </a:xfrm>
          <a:prstGeom prst="rect">
            <a:avLst/>
          </a:prstGeom>
          <a:solidFill>
            <a:schemeClr val="tx2">
              <a:lumMod val="40000"/>
              <a:lumOff val="60000"/>
            </a:schemeClr>
          </a:solidFill>
          <a:ln w="6350" cmpd="sng" algn="ctr">
            <a:noFill/>
            <a:miter lim="800000"/>
            <a:headEnd/>
            <a:tailEnd/>
          </a:ln>
        </p:spPr>
        <p:txBody>
          <a:bodyPr wrap="none" lIns="91438" tIns="45718" rIns="91438" bIns="45718" anchor="ctr"/>
          <a:lstStyle/>
          <a:p>
            <a:pPr algn="ctr">
              <a:defRPr/>
            </a:pPr>
            <a:endParaRPr lang="en-US" sz="1400" dirty="0">
              <a:solidFill>
                <a:prstClr val="black"/>
              </a:solidFill>
              <a:cs typeface="Arial Narrow"/>
            </a:endParaRPr>
          </a:p>
        </p:txBody>
      </p:sp>
      <p:sp>
        <p:nvSpPr>
          <p:cNvPr id="41" name="TextBox 40"/>
          <p:cNvSpPr txBox="1"/>
          <p:nvPr/>
        </p:nvSpPr>
        <p:spPr>
          <a:xfrm>
            <a:off x="6806427" y="3288094"/>
            <a:ext cx="433914" cy="369328"/>
          </a:xfrm>
          <a:prstGeom prst="rect">
            <a:avLst/>
          </a:prstGeom>
          <a:noFill/>
          <a:ln>
            <a:noFill/>
          </a:ln>
        </p:spPr>
        <p:txBody>
          <a:bodyPr wrap="square" lIns="91438" tIns="45718" rIns="91438" bIns="45718">
            <a:spAutoFit/>
          </a:bodyPr>
          <a:lstStyle/>
          <a:p>
            <a:pPr algn="ctr">
              <a:defRPr/>
            </a:pPr>
            <a:r>
              <a:rPr lang="en-GB" sz="900" dirty="0" smtClean="0">
                <a:solidFill>
                  <a:prstClr val="black"/>
                </a:solidFill>
                <a:latin typeface="Times"/>
                <a:cs typeface="Times"/>
              </a:rPr>
              <a:t>25</a:t>
            </a:r>
            <a:endParaRPr lang="en-GB" sz="900" dirty="0" smtClean="0">
              <a:solidFill>
                <a:prstClr val="black"/>
              </a:solidFill>
              <a:latin typeface="Times"/>
              <a:cs typeface="Times"/>
            </a:endParaRPr>
          </a:p>
          <a:p>
            <a:pPr algn="ctr">
              <a:defRPr/>
            </a:pPr>
            <a:r>
              <a:rPr lang="en-GB" sz="900" dirty="0" smtClean="0">
                <a:solidFill>
                  <a:prstClr val="black"/>
                </a:solidFill>
                <a:latin typeface="Times"/>
                <a:cs typeface="Times"/>
              </a:rPr>
              <a:t>MHz</a:t>
            </a:r>
            <a:endParaRPr lang="en-GB" sz="900" dirty="0">
              <a:solidFill>
                <a:prstClr val="black"/>
              </a:solidFill>
              <a:latin typeface="Times"/>
              <a:cs typeface="Times"/>
            </a:endParaRPr>
          </a:p>
        </p:txBody>
      </p:sp>
      <p:sp>
        <p:nvSpPr>
          <p:cNvPr id="42" name="TextBox 41"/>
          <p:cNvSpPr txBox="1"/>
          <p:nvPr/>
        </p:nvSpPr>
        <p:spPr>
          <a:xfrm>
            <a:off x="6618306" y="3097308"/>
            <a:ext cx="396258" cy="261606"/>
          </a:xfrm>
          <a:prstGeom prst="rect">
            <a:avLst/>
          </a:prstGeom>
          <a:noFill/>
          <a:ln>
            <a:noFill/>
          </a:ln>
        </p:spPr>
        <p:txBody>
          <a:bodyPr wrap="none" lIns="91438" tIns="45718" rIns="91438" bIns="45718">
            <a:spAutoFit/>
          </a:bodyPr>
          <a:lstStyle/>
          <a:p>
            <a:pPr algn="ctr">
              <a:defRPr/>
            </a:pPr>
            <a:r>
              <a:rPr lang="en-US" sz="1100" dirty="0" smtClean="0">
                <a:solidFill>
                  <a:prstClr val="black"/>
                </a:solidFill>
                <a:latin typeface="Times" pitchFamily="18" charset="0"/>
                <a:cs typeface="Times" pitchFamily="18" charset="0"/>
              </a:rPr>
              <a:t>733</a:t>
            </a:r>
            <a:endParaRPr lang="en-US" sz="1100" dirty="0">
              <a:solidFill>
                <a:prstClr val="black"/>
              </a:solidFill>
              <a:latin typeface="Times" pitchFamily="18" charset="0"/>
              <a:cs typeface="Times" pitchFamily="18" charset="0"/>
            </a:endParaRPr>
          </a:p>
        </p:txBody>
      </p:sp>
      <p:sp>
        <p:nvSpPr>
          <p:cNvPr id="43" name="TextBox 42"/>
          <p:cNvSpPr txBox="1"/>
          <p:nvPr/>
        </p:nvSpPr>
        <p:spPr>
          <a:xfrm>
            <a:off x="7205263" y="3097308"/>
            <a:ext cx="396258" cy="261606"/>
          </a:xfrm>
          <a:prstGeom prst="rect">
            <a:avLst/>
          </a:prstGeom>
          <a:noFill/>
          <a:ln>
            <a:noFill/>
          </a:ln>
        </p:spPr>
        <p:txBody>
          <a:bodyPr wrap="none" lIns="91438" tIns="45718" rIns="91438" bIns="45718">
            <a:spAutoFit/>
          </a:bodyPr>
          <a:lstStyle/>
          <a:p>
            <a:pPr algn="ctr">
              <a:defRPr/>
            </a:pPr>
            <a:r>
              <a:rPr lang="en-US" sz="1100" dirty="0" smtClean="0">
                <a:solidFill>
                  <a:prstClr val="black"/>
                </a:solidFill>
                <a:latin typeface="Times" pitchFamily="18" charset="0"/>
                <a:cs typeface="Times" pitchFamily="18" charset="0"/>
              </a:rPr>
              <a:t>758</a:t>
            </a:r>
            <a:endParaRPr lang="en-US" sz="1100" dirty="0">
              <a:solidFill>
                <a:prstClr val="black"/>
              </a:solidFill>
              <a:latin typeface="Times" pitchFamily="18" charset="0"/>
              <a:cs typeface="Times" pitchFamily="18" charset="0"/>
            </a:endParaRPr>
          </a:p>
        </p:txBody>
      </p:sp>
      <p:sp>
        <p:nvSpPr>
          <p:cNvPr id="44" name="Right Arrow 43"/>
          <p:cNvSpPr/>
          <p:nvPr/>
        </p:nvSpPr>
        <p:spPr>
          <a:xfrm rot="5400000">
            <a:off x="7766282" y="3398263"/>
            <a:ext cx="225543" cy="157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sp>
        <p:nvSpPr>
          <p:cNvPr id="45" name="Right Arrow 44"/>
          <p:cNvSpPr/>
          <p:nvPr/>
        </p:nvSpPr>
        <p:spPr>
          <a:xfrm rot="16200000">
            <a:off x="6187646" y="3398263"/>
            <a:ext cx="225544" cy="1577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sp>
        <p:nvSpPr>
          <p:cNvPr id="46" name="Rounded Rectangle 45"/>
          <p:cNvSpPr/>
          <p:nvPr/>
        </p:nvSpPr>
        <p:spPr>
          <a:xfrm>
            <a:off x="5511986" y="3097308"/>
            <a:ext cx="2980996" cy="817784"/>
          </a:xfrm>
          <a:prstGeom prst="roundRect">
            <a:avLst/>
          </a:prstGeom>
          <a:solidFill>
            <a:srgbClr val="DE002B">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endParaRPr lang="en-US" sz="1400" dirty="0" smtClean="0">
              <a:latin typeface="Frutiger 47LightCn"/>
              <a:cs typeface="Frutiger 47LightCn"/>
            </a:endParaRPr>
          </a:p>
        </p:txBody>
      </p:sp>
      <p:sp>
        <p:nvSpPr>
          <p:cNvPr id="47" name="TextBox 46"/>
          <p:cNvSpPr txBox="1"/>
          <p:nvPr/>
        </p:nvSpPr>
        <p:spPr>
          <a:xfrm>
            <a:off x="5522760" y="2936178"/>
            <a:ext cx="1744979" cy="184666"/>
          </a:xfrm>
          <a:prstGeom prst="rect">
            <a:avLst/>
          </a:prstGeom>
        </p:spPr>
        <p:txBody>
          <a:bodyPr wrap="none" tIns="0" rIns="0" bIns="0" rtlCol="0" anchor="ctr" anchorCtr="0">
            <a:spAutoFit/>
          </a:bodyPr>
          <a:lstStyle/>
          <a:p>
            <a:pPr algn="ctr"/>
            <a:r>
              <a:rPr lang="en-US" sz="1200" b="1" i="0" spc="0" dirty="0" smtClean="0">
                <a:solidFill>
                  <a:srgbClr val="DE002B"/>
                </a:solidFill>
                <a:latin typeface="Arial Narrow Bold"/>
                <a:cs typeface="Arial Narrow Bold"/>
              </a:rPr>
              <a:t>TO BE CONFIRMED IN 2015</a:t>
            </a:r>
            <a:endParaRPr lang="en-US" sz="1200" b="1" i="0" spc="0" dirty="0" smtClean="0">
              <a:solidFill>
                <a:srgbClr val="DE002B"/>
              </a:solidFill>
              <a:latin typeface="Arial Narrow Bold"/>
              <a:cs typeface="Arial Narrow Bold"/>
            </a:endParaRPr>
          </a:p>
        </p:txBody>
      </p:sp>
      <p:sp>
        <p:nvSpPr>
          <p:cNvPr id="48" name="Rectangle 47"/>
          <p:cNvSpPr/>
          <p:nvPr>
            <p:custDataLst>
              <p:tags r:id="rId1"/>
            </p:custDataLst>
          </p:nvPr>
        </p:nvSpPr>
        <p:spPr>
          <a:xfrm>
            <a:off x="501865" y="2529307"/>
            <a:ext cx="4401587" cy="1080000"/>
          </a:xfrm>
          <a:prstGeom prst="rect">
            <a:avLst/>
          </a:prstGeom>
          <a:solidFill>
            <a:schemeClr val="accent6">
              <a:lumMod val="75000"/>
            </a:schemeClr>
          </a:solidFill>
          <a:ln>
            <a:noFill/>
          </a:ln>
          <a:effectLst/>
        </p:spPr>
        <p:style>
          <a:lnRef idx="1">
            <a:schemeClr val="accent3"/>
          </a:lnRef>
          <a:fillRef idx="2">
            <a:schemeClr val="accent3"/>
          </a:fillRef>
          <a:effectRef idx="1">
            <a:schemeClr val="accent3"/>
          </a:effectRef>
          <a:fontRef idx="minor">
            <a:schemeClr val="dk1"/>
          </a:fontRef>
        </p:style>
        <p:txBody>
          <a:bodyPr lIns="180000" rIns="180000" anchor="ctr" anchorCtr="0"/>
          <a:lstStyle/>
          <a:p>
            <a:pPr>
              <a:defRPr/>
            </a:pPr>
            <a:r>
              <a:rPr lang="en-GB" sz="1600" b="1" dirty="0" smtClean="0">
                <a:solidFill>
                  <a:prstClr val="white"/>
                </a:solidFill>
                <a:latin typeface="Arial Narrow Bold"/>
                <a:cs typeface="Arial Narrow Bold"/>
              </a:rPr>
              <a:t>Ideal </a:t>
            </a:r>
            <a:r>
              <a:rPr lang="en-GB" sz="1600" b="1" dirty="0">
                <a:solidFill>
                  <a:prstClr val="white"/>
                </a:solidFill>
                <a:latin typeface="Arial Narrow Bold"/>
                <a:cs typeface="Arial Narrow Bold"/>
              </a:rPr>
              <a:t>for the deployment of mobile broadband over large </a:t>
            </a:r>
            <a:r>
              <a:rPr lang="en-GB" sz="1600" b="1" dirty="0" smtClean="0">
                <a:solidFill>
                  <a:prstClr val="white"/>
                </a:solidFill>
                <a:latin typeface="Arial Narrow Bold"/>
                <a:cs typeface="Arial Narrow Bold"/>
              </a:rPr>
              <a:t>areas, especially in </a:t>
            </a:r>
            <a:r>
              <a:rPr lang="en-GB" sz="1600" b="1" dirty="0">
                <a:solidFill>
                  <a:prstClr val="white"/>
                </a:solidFill>
                <a:latin typeface="Arial Narrow Bold"/>
                <a:cs typeface="Arial Narrow Bold"/>
              </a:rPr>
              <a:t>rural </a:t>
            </a:r>
            <a:r>
              <a:rPr lang="en-GB" sz="1600" b="1" dirty="0" smtClean="0">
                <a:solidFill>
                  <a:prstClr val="white"/>
                </a:solidFill>
                <a:latin typeface="Arial Narrow Bold"/>
                <a:cs typeface="Arial Narrow Bold"/>
              </a:rPr>
              <a:t>areas</a:t>
            </a:r>
            <a:endParaRPr lang="en-GB" sz="1600" b="1" dirty="0">
              <a:solidFill>
                <a:prstClr val="white"/>
              </a:solidFill>
              <a:latin typeface="Arial Narrow Bold"/>
              <a:cs typeface="Arial Narrow Bold"/>
            </a:endParaRPr>
          </a:p>
        </p:txBody>
      </p:sp>
      <p:sp>
        <p:nvSpPr>
          <p:cNvPr id="49" name="Rectangle 48"/>
          <p:cNvSpPr/>
          <p:nvPr>
            <p:custDataLst>
              <p:tags r:id="rId2"/>
            </p:custDataLst>
          </p:nvPr>
        </p:nvSpPr>
        <p:spPr>
          <a:xfrm>
            <a:off x="501864" y="3812716"/>
            <a:ext cx="4401587" cy="1080000"/>
          </a:xfrm>
          <a:prstGeom prst="rect">
            <a:avLst/>
          </a:prstGeom>
          <a:solidFill>
            <a:schemeClr val="accent5"/>
          </a:solidFill>
          <a:ln>
            <a:noFill/>
          </a:ln>
          <a:effectLst/>
        </p:spPr>
        <p:style>
          <a:lnRef idx="1">
            <a:schemeClr val="accent3"/>
          </a:lnRef>
          <a:fillRef idx="2">
            <a:schemeClr val="accent3"/>
          </a:fillRef>
          <a:effectRef idx="1">
            <a:schemeClr val="accent3"/>
          </a:effectRef>
          <a:fontRef idx="minor">
            <a:schemeClr val="dk1"/>
          </a:fontRef>
        </p:style>
        <p:txBody>
          <a:bodyPr lIns="180000" rIns="180000" anchor="ctr" anchorCtr="0"/>
          <a:lstStyle/>
          <a:p>
            <a:pPr algn="ctr">
              <a:defRPr/>
            </a:pPr>
            <a:endParaRPr lang="en-GB" sz="1600" b="1" dirty="0" smtClean="0">
              <a:solidFill>
                <a:prstClr val="white"/>
              </a:solidFill>
              <a:latin typeface="Arial Narrow Bold"/>
              <a:cs typeface="Arial Narrow Bold"/>
            </a:endParaRPr>
          </a:p>
          <a:p>
            <a:pPr>
              <a:defRPr/>
            </a:pPr>
            <a:r>
              <a:rPr lang="en-GB" sz="1600" b="1" dirty="0">
                <a:solidFill>
                  <a:prstClr val="white"/>
                </a:solidFill>
                <a:latin typeface="Arial Narrow Bold"/>
                <a:cs typeface="Arial Narrow Bold"/>
              </a:rPr>
              <a:t>Improve saturation in urban areas and enhance building penetration </a:t>
            </a:r>
            <a:endParaRPr lang="en-GB" sz="1600" b="1" dirty="0" smtClean="0">
              <a:solidFill>
                <a:prstClr val="white"/>
              </a:solidFill>
              <a:latin typeface="Arial Narrow Bold"/>
              <a:cs typeface="Arial Narrow Bold"/>
            </a:endParaRPr>
          </a:p>
          <a:p>
            <a:pPr algn="ctr">
              <a:defRPr/>
            </a:pPr>
            <a:endParaRPr lang="en-GB" sz="1600" b="1" dirty="0">
              <a:solidFill>
                <a:prstClr val="white"/>
              </a:solidFill>
              <a:latin typeface="Arial Narrow Bold"/>
              <a:cs typeface="Arial Narrow Bold"/>
            </a:endParaRPr>
          </a:p>
        </p:txBody>
      </p:sp>
      <p:sp>
        <p:nvSpPr>
          <p:cNvPr id="50" name="Rectangle 49"/>
          <p:cNvSpPr/>
          <p:nvPr>
            <p:custDataLst>
              <p:tags r:id="rId3"/>
            </p:custDataLst>
          </p:nvPr>
        </p:nvSpPr>
        <p:spPr>
          <a:xfrm>
            <a:off x="501865" y="5096123"/>
            <a:ext cx="4401587" cy="1080000"/>
          </a:xfrm>
          <a:prstGeom prst="rect">
            <a:avLst/>
          </a:prstGeom>
          <a:solidFill>
            <a:schemeClr val="tx2"/>
          </a:solidFill>
          <a:ln>
            <a:noFill/>
          </a:ln>
          <a:effectLst/>
        </p:spPr>
        <p:style>
          <a:lnRef idx="1">
            <a:schemeClr val="accent3"/>
          </a:lnRef>
          <a:fillRef idx="2">
            <a:schemeClr val="accent3"/>
          </a:fillRef>
          <a:effectRef idx="1">
            <a:schemeClr val="accent3"/>
          </a:effectRef>
          <a:fontRef idx="minor">
            <a:schemeClr val="dk1"/>
          </a:fontRef>
        </p:style>
        <p:txBody>
          <a:bodyPr lIns="180000" rIns="180000" anchor="ctr" anchorCtr="0"/>
          <a:lstStyle/>
          <a:p>
            <a:pPr algn="ctr">
              <a:defRPr/>
            </a:pPr>
            <a:endParaRPr lang="en-GB" sz="1600" b="1" dirty="0" smtClean="0">
              <a:solidFill>
                <a:prstClr val="white"/>
              </a:solidFill>
              <a:latin typeface="Arial Narrow Bold"/>
              <a:cs typeface="Arial Narrow Bold"/>
            </a:endParaRPr>
          </a:p>
          <a:p>
            <a:pPr>
              <a:defRPr/>
            </a:pPr>
            <a:r>
              <a:rPr lang="en-GB" sz="1600" b="1" dirty="0">
                <a:solidFill>
                  <a:prstClr val="white"/>
                </a:solidFill>
                <a:latin typeface="Arial Narrow Bold"/>
                <a:cs typeface="Arial Narrow Bold"/>
              </a:rPr>
              <a:t>The 700MHz band increasingly used across the globe for mobile broadband services</a:t>
            </a:r>
          </a:p>
          <a:p>
            <a:pPr algn="ctr">
              <a:defRPr/>
            </a:pPr>
            <a:endParaRPr lang="en-GB" sz="1600" b="1" dirty="0">
              <a:solidFill>
                <a:prstClr val="white"/>
              </a:solidFill>
              <a:latin typeface="Arial Narrow Bold"/>
              <a:cs typeface="Arial Narrow Bold"/>
            </a:endParaRPr>
          </a:p>
        </p:txBody>
      </p:sp>
    </p:spTree>
    <p:extLst>
      <p:ext uri="{BB962C8B-B14F-4D97-AF65-F5344CB8AC3E}">
        <p14:creationId xmlns:p14="http://schemas.microsoft.com/office/powerpoint/2010/main" val="280913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IDENTIFIED SPECTRUM BANDS</a:t>
            </a:r>
          </a:p>
        </p:txBody>
      </p:sp>
      <p:sp>
        <p:nvSpPr>
          <p:cNvPr id="4" name="Text Placeholder 3"/>
          <p:cNvSpPr>
            <a:spLocks noGrp="1"/>
          </p:cNvSpPr>
          <p:nvPr>
            <p:ph type="body" sz="quarter" idx="10"/>
          </p:nvPr>
        </p:nvSpPr>
        <p:spPr/>
        <p:txBody>
          <a:bodyPr/>
          <a:lstStyle/>
          <a:p>
            <a:r>
              <a:rPr lang="en-US" dirty="0"/>
              <a:t>High-frequencies shall be dedicated to offering additional capacity in urban areas</a:t>
            </a:r>
          </a:p>
        </p:txBody>
      </p:sp>
      <p:sp>
        <p:nvSpPr>
          <p:cNvPr id="5" name="Rectangle 68"/>
          <p:cNvSpPr>
            <a:spLocks noChangeArrowheads="1"/>
          </p:cNvSpPr>
          <p:nvPr/>
        </p:nvSpPr>
        <p:spPr bwMode="auto">
          <a:xfrm>
            <a:off x="6369256" y="5136330"/>
            <a:ext cx="1283150" cy="324326"/>
          </a:xfrm>
          <a:prstGeom prst="rect">
            <a:avLst/>
          </a:prstGeom>
          <a:pattFill prst="ltDnDiag">
            <a:fgClr>
              <a:schemeClr val="accent1"/>
            </a:fgClr>
            <a:bgClr>
              <a:schemeClr val="bg1"/>
            </a:bgClr>
          </a:pattFill>
          <a:ln w="6350" cmpd="sng" algn="ctr">
            <a:noFill/>
            <a:miter lim="800000"/>
            <a:headEnd/>
            <a:tailEnd/>
          </a:ln>
        </p:spPr>
        <p:txBody>
          <a:bodyPr wrap="none" lIns="91438" tIns="45718" rIns="91438" bIns="45718" anchor="ctr"/>
          <a:lstStyle/>
          <a:p>
            <a:pPr algn="ctr"/>
            <a:endParaRPr lang="en-US" sz="1200" dirty="0">
              <a:solidFill>
                <a:srgbClr val="000000"/>
              </a:solidFill>
              <a:latin typeface="Times"/>
              <a:cs typeface="Times"/>
            </a:endParaRPr>
          </a:p>
        </p:txBody>
      </p:sp>
      <p:sp>
        <p:nvSpPr>
          <p:cNvPr id="6" name="Rectangle 68"/>
          <p:cNvSpPr>
            <a:spLocks noChangeArrowheads="1"/>
          </p:cNvSpPr>
          <p:nvPr/>
        </p:nvSpPr>
        <p:spPr bwMode="auto">
          <a:xfrm>
            <a:off x="6514071" y="4159286"/>
            <a:ext cx="982200" cy="324327"/>
          </a:xfrm>
          <a:prstGeom prst="rect">
            <a:avLst/>
          </a:prstGeom>
          <a:solidFill>
            <a:schemeClr val="bg1"/>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7" name="Rectangle 68"/>
          <p:cNvSpPr>
            <a:spLocks noChangeArrowheads="1"/>
          </p:cNvSpPr>
          <p:nvPr/>
        </p:nvSpPr>
        <p:spPr bwMode="auto">
          <a:xfrm>
            <a:off x="6634718" y="3193556"/>
            <a:ext cx="760093" cy="324327"/>
          </a:xfrm>
          <a:prstGeom prst="rect">
            <a:avLst/>
          </a:prstGeom>
          <a:solidFill>
            <a:schemeClr val="bg1"/>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8" name="TextBox 7"/>
          <p:cNvSpPr txBox="1"/>
          <p:nvPr/>
        </p:nvSpPr>
        <p:spPr>
          <a:xfrm>
            <a:off x="6062405" y="2354789"/>
            <a:ext cx="1890432" cy="307773"/>
          </a:xfrm>
          <a:prstGeom prst="rect">
            <a:avLst/>
          </a:prstGeom>
          <a:noFill/>
        </p:spPr>
        <p:txBody>
          <a:bodyPr wrap="none" lIns="91438" tIns="45718" rIns="91438" bIns="45718">
            <a:spAutoFit/>
          </a:bodyPr>
          <a:lstStyle/>
          <a:p>
            <a:pPr algn="ctr">
              <a:defRPr/>
            </a:pPr>
            <a:r>
              <a:rPr lang="en-GB" sz="1400" b="1" dirty="0" smtClean="0">
                <a:solidFill>
                  <a:prstClr val="black"/>
                </a:solidFill>
                <a:cs typeface="Arial Narrow"/>
              </a:rPr>
              <a:t>Capacity Bands (&gt;1GHz)</a:t>
            </a:r>
            <a:endParaRPr lang="en-GB" sz="1400" b="1" dirty="0">
              <a:solidFill>
                <a:prstClr val="black"/>
              </a:solidFill>
              <a:cs typeface="Arial Narrow"/>
            </a:endParaRPr>
          </a:p>
        </p:txBody>
      </p:sp>
      <p:sp>
        <p:nvSpPr>
          <p:cNvPr id="9" name="Rectangle 68"/>
          <p:cNvSpPr>
            <a:spLocks noChangeArrowheads="1"/>
          </p:cNvSpPr>
          <p:nvPr/>
        </p:nvSpPr>
        <p:spPr bwMode="auto">
          <a:xfrm>
            <a:off x="5240273" y="4159287"/>
            <a:ext cx="1285875" cy="324327"/>
          </a:xfrm>
          <a:prstGeom prst="rect">
            <a:avLst/>
          </a:prstGeom>
          <a:solidFill>
            <a:schemeClr val="accent1"/>
          </a:solidFill>
          <a:ln w="6350" cmpd="sng" algn="ctr">
            <a:noFill/>
            <a:miter lim="800000"/>
            <a:headEnd/>
            <a:tailEnd/>
          </a:ln>
        </p:spPr>
        <p:txBody>
          <a:bodyPr wrap="none" lIns="91438" tIns="45718" rIns="91438" bIns="45718" anchor="ctr"/>
          <a:lstStyle/>
          <a:p>
            <a:pPr algn="ctr">
              <a:defRPr/>
            </a:pPr>
            <a:endParaRPr lang="en-US" sz="1400" dirty="0">
              <a:solidFill>
                <a:prstClr val="black"/>
              </a:solidFill>
              <a:latin typeface="Times"/>
              <a:cs typeface="Times"/>
            </a:endParaRPr>
          </a:p>
        </p:txBody>
      </p:sp>
      <p:sp>
        <p:nvSpPr>
          <p:cNvPr id="10" name="Rectangle 69"/>
          <p:cNvSpPr>
            <a:spLocks noChangeArrowheads="1"/>
          </p:cNvSpPr>
          <p:nvPr/>
        </p:nvSpPr>
        <p:spPr bwMode="auto">
          <a:xfrm>
            <a:off x="7496270" y="4159287"/>
            <a:ext cx="1285875" cy="324327"/>
          </a:xfrm>
          <a:prstGeom prst="rect">
            <a:avLst/>
          </a:prstGeom>
          <a:solidFill>
            <a:schemeClr val="tx2">
              <a:lumMod val="40000"/>
              <a:lumOff val="60000"/>
            </a:schemeClr>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11" name="TextBox 10"/>
          <p:cNvSpPr txBox="1"/>
          <p:nvPr/>
        </p:nvSpPr>
        <p:spPr>
          <a:xfrm>
            <a:off x="5006878" y="3927221"/>
            <a:ext cx="466790" cy="261606"/>
          </a:xfrm>
          <a:prstGeom prst="rect">
            <a:avLst/>
          </a:prstGeom>
          <a:noFill/>
          <a:ln>
            <a:noFill/>
          </a:ln>
        </p:spPr>
        <p:txBody>
          <a:bodyPr wrap="none" lIns="91438" tIns="45718" rIns="91438" bIns="45718">
            <a:spAutoFit/>
          </a:bodyPr>
          <a:lstStyle/>
          <a:p>
            <a:pPr algn="ctr">
              <a:defRPr/>
            </a:pPr>
            <a:r>
              <a:rPr lang="en-GB" sz="1100" dirty="0">
                <a:solidFill>
                  <a:prstClr val="black"/>
                </a:solidFill>
                <a:latin typeface="Times"/>
                <a:cs typeface="Times"/>
              </a:rPr>
              <a:t>1920</a:t>
            </a:r>
          </a:p>
        </p:txBody>
      </p:sp>
      <p:sp>
        <p:nvSpPr>
          <p:cNvPr id="12" name="TextBox 11"/>
          <p:cNvSpPr txBox="1"/>
          <p:nvPr/>
        </p:nvSpPr>
        <p:spPr>
          <a:xfrm>
            <a:off x="8541573" y="3927221"/>
            <a:ext cx="466790" cy="261606"/>
          </a:xfrm>
          <a:prstGeom prst="rect">
            <a:avLst/>
          </a:prstGeom>
          <a:noFill/>
          <a:ln>
            <a:noFill/>
          </a:ln>
        </p:spPr>
        <p:txBody>
          <a:bodyPr wrap="none" lIns="91438" tIns="45718" rIns="91438" bIns="45718">
            <a:spAutoFit/>
          </a:bodyPr>
          <a:lstStyle/>
          <a:p>
            <a:pPr algn="ctr">
              <a:defRPr/>
            </a:pPr>
            <a:r>
              <a:rPr lang="en-GB" sz="1100" dirty="0">
                <a:solidFill>
                  <a:prstClr val="black"/>
                </a:solidFill>
                <a:latin typeface="Times"/>
                <a:cs typeface="Times"/>
              </a:rPr>
              <a:t>2170</a:t>
            </a:r>
          </a:p>
        </p:txBody>
      </p:sp>
      <p:sp>
        <p:nvSpPr>
          <p:cNvPr id="13" name="TextBox 12"/>
          <p:cNvSpPr txBox="1"/>
          <p:nvPr/>
        </p:nvSpPr>
        <p:spPr>
          <a:xfrm>
            <a:off x="6699336" y="4141718"/>
            <a:ext cx="623746" cy="369328"/>
          </a:xfrm>
          <a:prstGeom prst="rect">
            <a:avLst/>
          </a:prstGeom>
          <a:noFill/>
          <a:ln>
            <a:noFill/>
          </a:ln>
        </p:spPr>
        <p:txBody>
          <a:bodyPr wrap="square" lIns="91438" tIns="45718" rIns="91438" bIns="45718">
            <a:spAutoFit/>
          </a:bodyPr>
          <a:lstStyle/>
          <a:p>
            <a:pPr algn="ctr">
              <a:defRPr/>
            </a:pPr>
            <a:r>
              <a:rPr lang="en-GB" sz="900" dirty="0">
                <a:solidFill>
                  <a:prstClr val="black"/>
                </a:solidFill>
                <a:latin typeface="Times"/>
                <a:cs typeface="Times"/>
              </a:rPr>
              <a:t>30</a:t>
            </a:r>
          </a:p>
          <a:p>
            <a:pPr algn="ctr">
              <a:defRPr/>
            </a:pPr>
            <a:r>
              <a:rPr lang="en-GB" sz="900" dirty="0">
                <a:solidFill>
                  <a:prstClr val="black"/>
                </a:solidFill>
                <a:latin typeface="Times"/>
                <a:cs typeface="Times"/>
              </a:rPr>
              <a:t>MHz</a:t>
            </a:r>
          </a:p>
        </p:txBody>
      </p:sp>
      <p:sp>
        <p:nvSpPr>
          <p:cNvPr id="14" name="TextBox 13"/>
          <p:cNvSpPr txBox="1"/>
          <p:nvPr/>
        </p:nvSpPr>
        <p:spPr>
          <a:xfrm>
            <a:off x="5240273" y="4496347"/>
            <a:ext cx="3541871" cy="276995"/>
          </a:xfrm>
          <a:prstGeom prst="rect">
            <a:avLst/>
          </a:prstGeom>
          <a:noFill/>
          <a:ln>
            <a:noFill/>
          </a:ln>
        </p:spPr>
        <p:txBody>
          <a:bodyPr wrap="square" lIns="91438" tIns="45718" rIns="91438" bIns="45718">
            <a:spAutoFit/>
          </a:bodyPr>
          <a:lstStyle/>
          <a:p>
            <a:pPr algn="ctr">
              <a:defRPr/>
            </a:pPr>
            <a:r>
              <a:rPr lang="en-GB" sz="1200" dirty="0" smtClean="0">
                <a:solidFill>
                  <a:prstClr val="black"/>
                </a:solidFill>
                <a:cs typeface="Arial Narrow"/>
              </a:rPr>
              <a:t>The 2100 band: 2x60 MHz</a:t>
            </a:r>
            <a:endParaRPr lang="en-GB" sz="1200" dirty="0">
              <a:solidFill>
                <a:prstClr val="black"/>
              </a:solidFill>
              <a:cs typeface="Arial Narrow"/>
            </a:endParaRPr>
          </a:p>
        </p:txBody>
      </p:sp>
      <p:sp>
        <p:nvSpPr>
          <p:cNvPr id="15" name="TextBox 14"/>
          <p:cNvSpPr txBox="1"/>
          <p:nvPr/>
        </p:nvSpPr>
        <p:spPr>
          <a:xfrm>
            <a:off x="6288019" y="3927221"/>
            <a:ext cx="466790" cy="261606"/>
          </a:xfrm>
          <a:prstGeom prst="rect">
            <a:avLst/>
          </a:prstGeom>
          <a:noFill/>
          <a:ln>
            <a:noFill/>
          </a:ln>
        </p:spPr>
        <p:txBody>
          <a:bodyPr wrap="none" lIns="91438" tIns="45718" rIns="91438" bIns="45718">
            <a:spAutoFit/>
          </a:bodyPr>
          <a:lstStyle/>
          <a:p>
            <a:pPr algn="ctr">
              <a:defRPr/>
            </a:pPr>
            <a:r>
              <a:rPr lang="en-GB" sz="1100" dirty="0" smtClean="0">
                <a:solidFill>
                  <a:prstClr val="black"/>
                </a:solidFill>
                <a:latin typeface="Times"/>
                <a:cs typeface="Times"/>
              </a:rPr>
              <a:t>1980</a:t>
            </a:r>
            <a:endParaRPr lang="en-GB" sz="1100" dirty="0">
              <a:solidFill>
                <a:prstClr val="black"/>
              </a:solidFill>
              <a:latin typeface="Times"/>
              <a:cs typeface="Times"/>
            </a:endParaRPr>
          </a:p>
        </p:txBody>
      </p:sp>
      <p:sp>
        <p:nvSpPr>
          <p:cNvPr id="16" name="TextBox 15"/>
          <p:cNvSpPr txBox="1"/>
          <p:nvPr/>
        </p:nvSpPr>
        <p:spPr>
          <a:xfrm>
            <a:off x="7262875" y="3927221"/>
            <a:ext cx="466790" cy="261606"/>
          </a:xfrm>
          <a:prstGeom prst="rect">
            <a:avLst/>
          </a:prstGeom>
          <a:noFill/>
          <a:ln>
            <a:noFill/>
          </a:ln>
        </p:spPr>
        <p:txBody>
          <a:bodyPr wrap="none" lIns="91438" tIns="45718" rIns="91438" bIns="45718">
            <a:spAutoFit/>
          </a:bodyPr>
          <a:lstStyle/>
          <a:p>
            <a:pPr algn="ctr">
              <a:defRPr/>
            </a:pPr>
            <a:r>
              <a:rPr lang="en-GB" sz="1100" dirty="0" smtClean="0">
                <a:solidFill>
                  <a:prstClr val="black"/>
                </a:solidFill>
                <a:latin typeface="Times"/>
                <a:cs typeface="Times"/>
              </a:rPr>
              <a:t>2110</a:t>
            </a:r>
            <a:endParaRPr lang="en-GB" sz="1100" dirty="0">
              <a:solidFill>
                <a:prstClr val="black"/>
              </a:solidFill>
              <a:latin typeface="Times"/>
              <a:cs typeface="Times"/>
            </a:endParaRPr>
          </a:p>
        </p:txBody>
      </p:sp>
      <p:sp>
        <p:nvSpPr>
          <p:cNvPr id="17" name="Rectangle 68"/>
          <p:cNvSpPr>
            <a:spLocks noChangeArrowheads="1"/>
          </p:cNvSpPr>
          <p:nvPr/>
        </p:nvSpPr>
        <p:spPr bwMode="auto">
          <a:xfrm>
            <a:off x="5134530" y="3193556"/>
            <a:ext cx="1500188" cy="324327"/>
          </a:xfrm>
          <a:prstGeom prst="rect">
            <a:avLst/>
          </a:prstGeom>
          <a:solidFill>
            <a:schemeClr val="accent1"/>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18" name="Rectangle 69"/>
          <p:cNvSpPr>
            <a:spLocks noChangeArrowheads="1"/>
          </p:cNvSpPr>
          <p:nvPr/>
        </p:nvSpPr>
        <p:spPr bwMode="auto">
          <a:xfrm>
            <a:off x="7394812" y="3193556"/>
            <a:ext cx="1485900" cy="324327"/>
          </a:xfrm>
          <a:prstGeom prst="rect">
            <a:avLst/>
          </a:prstGeom>
          <a:solidFill>
            <a:schemeClr val="tx2">
              <a:lumMod val="40000"/>
              <a:lumOff val="60000"/>
            </a:schemeClr>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19" name="TextBox 18"/>
          <p:cNvSpPr txBox="1"/>
          <p:nvPr/>
        </p:nvSpPr>
        <p:spPr>
          <a:xfrm>
            <a:off x="6699336" y="3175987"/>
            <a:ext cx="604252" cy="369328"/>
          </a:xfrm>
          <a:prstGeom prst="rect">
            <a:avLst/>
          </a:prstGeom>
          <a:noFill/>
          <a:ln>
            <a:noFill/>
          </a:ln>
        </p:spPr>
        <p:txBody>
          <a:bodyPr wrap="square" lIns="91438" tIns="45718" rIns="91438" bIns="45718">
            <a:spAutoFit/>
          </a:bodyPr>
          <a:lstStyle/>
          <a:p>
            <a:pPr algn="ctr">
              <a:defRPr/>
            </a:pPr>
            <a:r>
              <a:rPr lang="en-GB" sz="900" dirty="0">
                <a:solidFill>
                  <a:prstClr val="black"/>
                </a:solidFill>
                <a:latin typeface="Times"/>
                <a:cs typeface="Times"/>
              </a:rPr>
              <a:t>20</a:t>
            </a:r>
          </a:p>
          <a:p>
            <a:pPr algn="ctr">
              <a:defRPr/>
            </a:pPr>
            <a:r>
              <a:rPr lang="en-GB" sz="900" dirty="0">
                <a:solidFill>
                  <a:prstClr val="black"/>
                </a:solidFill>
                <a:latin typeface="Times"/>
                <a:cs typeface="Times"/>
              </a:rPr>
              <a:t>MHz</a:t>
            </a:r>
          </a:p>
        </p:txBody>
      </p:sp>
      <p:sp>
        <p:nvSpPr>
          <p:cNvPr id="20" name="TextBox 19"/>
          <p:cNvSpPr txBox="1"/>
          <p:nvPr/>
        </p:nvSpPr>
        <p:spPr>
          <a:xfrm>
            <a:off x="4901135" y="2964881"/>
            <a:ext cx="466790" cy="261606"/>
          </a:xfrm>
          <a:prstGeom prst="rect">
            <a:avLst/>
          </a:prstGeom>
          <a:noFill/>
          <a:ln>
            <a:noFill/>
          </a:ln>
        </p:spPr>
        <p:txBody>
          <a:bodyPr wrap="none" lIns="91438" tIns="45718" rIns="91438" bIns="45718">
            <a:spAutoFit/>
          </a:bodyPr>
          <a:lstStyle/>
          <a:p>
            <a:pPr algn="ctr">
              <a:defRPr/>
            </a:pPr>
            <a:r>
              <a:rPr lang="en-GB" sz="1100" dirty="0">
                <a:solidFill>
                  <a:prstClr val="black"/>
                </a:solidFill>
                <a:latin typeface="Times"/>
                <a:cs typeface="Times"/>
              </a:rPr>
              <a:t>1710</a:t>
            </a:r>
          </a:p>
        </p:txBody>
      </p:sp>
      <p:sp>
        <p:nvSpPr>
          <p:cNvPr id="21" name="TextBox 20"/>
          <p:cNvSpPr txBox="1"/>
          <p:nvPr/>
        </p:nvSpPr>
        <p:spPr>
          <a:xfrm>
            <a:off x="8647317" y="2964881"/>
            <a:ext cx="466790" cy="261606"/>
          </a:xfrm>
          <a:prstGeom prst="rect">
            <a:avLst/>
          </a:prstGeom>
          <a:noFill/>
          <a:ln>
            <a:noFill/>
          </a:ln>
        </p:spPr>
        <p:txBody>
          <a:bodyPr wrap="none" lIns="91438" tIns="45718" rIns="91438" bIns="45718">
            <a:spAutoFit/>
          </a:bodyPr>
          <a:lstStyle/>
          <a:p>
            <a:pPr algn="ctr">
              <a:defRPr/>
            </a:pPr>
            <a:r>
              <a:rPr lang="en-GB" sz="1100" dirty="0">
                <a:solidFill>
                  <a:prstClr val="black"/>
                </a:solidFill>
                <a:latin typeface="Times"/>
                <a:cs typeface="Times"/>
              </a:rPr>
              <a:t>1880</a:t>
            </a:r>
          </a:p>
        </p:txBody>
      </p:sp>
      <p:sp>
        <p:nvSpPr>
          <p:cNvPr id="22" name="TextBox 21"/>
          <p:cNvSpPr txBox="1"/>
          <p:nvPr/>
        </p:nvSpPr>
        <p:spPr>
          <a:xfrm>
            <a:off x="5134530" y="3529112"/>
            <a:ext cx="3746181" cy="276995"/>
          </a:xfrm>
          <a:prstGeom prst="rect">
            <a:avLst/>
          </a:prstGeom>
          <a:noFill/>
          <a:ln>
            <a:noFill/>
          </a:ln>
        </p:spPr>
        <p:txBody>
          <a:bodyPr wrap="square" lIns="91438" tIns="45718" rIns="91438" bIns="45718">
            <a:spAutoFit/>
          </a:bodyPr>
          <a:lstStyle/>
          <a:p>
            <a:pPr algn="ctr">
              <a:defRPr/>
            </a:pPr>
            <a:r>
              <a:rPr lang="en-GB" sz="1200" dirty="0" smtClean="0">
                <a:solidFill>
                  <a:prstClr val="black"/>
                </a:solidFill>
                <a:cs typeface="Arial Narrow"/>
              </a:rPr>
              <a:t>The1800 band: 2x75 MHz</a:t>
            </a:r>
            <a:endParaRPr lang="en-GB" sz="1200" dirty="0">
              <a:solidFill>
                <a:prstClr val="black"/>
              </a:solidFill>
              <a:cs typeface="Arial Narrow"/>
            </a:endParaRPr>
          </a:p>
        </p:txBody>
      </p:sp>
      <p:sp>
        <p:nvSpPr>
          <p:cNvPr id="23" name="TextBox 22"/>
          <p:cNvSpPr txBox="1"/>
          <p:nvPr/>
        </p:nvSpPr>
        <p:spPr>
          <a:xfrm>
            <a:off x="6388163" y="2964881"/>
            <a:ext cx="466790" cy="261606"/>
          </a:xfrm>
          <a:prstGeom prst="rect">
            <a:avLst/>
          </a:prstGeom>
          <a:noFill/>
          <a:ln>
            <a:noFill/>
          </a:ln>
        </p:spPr>
        <p:txBody>
          <a:bodyPr wrap="none" lIns="91438" tIns="45718" rIns="91438" bIns="45718">
            <a:spAutoFit/>
          </a:bodyPr>
          <a:lstStyle/>
          <a:p>
            <a:pPr algn="ctr">
              <a:defRPr/>
            </a:pPr>
            <a:r>
              <a:rPr lang="en-GB" sz="1100" dirty="0" smtClean="0">
                <a:solidFill>
                  <a:prstClr val="black"/>
                </a:solidFill>
                <a:latin typeface="Times"/>
                <a:cs typeface="Times"/>
              </a:rPr>
              <a:t>1785</a:t>
            </a:r>
            <a:endParaRPr lang="en-GB" sz="1100" dirty="0">
              <a:solidFill>
                <a:prstClr val="black"/>
              </a:solidFill>
              <a:latin typeface="Times"/>
              <a:cs typeface="Times"/>
            </a:endParaRPr>
          </a:p>
        </p:txBody>
      </p:sp>
      <p:sp>
        <p:nvSpPr>
          <p:cNvPr id="24" name="TextBox 23"/>
          <p:cNvSpPr txBox="1"/>
          <p:nvPr/>
        </p:nvSpPr>
        <p:spPr>
          <a:xfrm>
            <a:off x="7161417" y="2964881"/>
            <a:ext cx="466790" cy="261606"/>
          </a:xfrm>
          <a:prstGeom prst="rect">
            <a:avLst/>
          </a:prstGeom>
          <a:noFill/>
          <a:ln>
            <a:noFill/>
          </a:ln>
        </p:spPr>
        <p:txBody>
          <a:bodyPr wrap="none" lIns="91438" tIns="45718" rIns="91438" bIns="45718">
            <a:spAutoFit/>
          </a:bodyPr>
          <a:lstStyle/>
          <a:p>
            <a:pPr algn="ctr">
              <a:defRPr/>
            </a:pPr>
            <a:r>
              <a:rPr lang="en-GB" sz="1100" dirty="0" smtClean="0">
                <a:solidFill>
                  <a:prstClr val="black"/>
                </a:solidFill>
                <a:latin typeface="Times"/>
                <a:cs typeface="Times"/>
              </a:rPr>
              <a:t>1805</a:t>
            </a:r>
            <a:endParaRPr lang="en-GB" sz="1100" dirty="0">
              <a:solidFill>
                <a:prstClr val="black"/>
              </a:solidFill>
              <a:latin typeface="Times"/>
              <a:cs typeface="Times"/>
            </a:endParaRPr>
          </a:p>
        </p:txBody>
      </p:sp>
      <p:sp>
        <p:nvSpPr>
          <p:cNvPr id="25" name="Rectangle 68"/>
          <p:cNvSpPr>
            <a:spLocks noChangeArrowheads="1"/>
          </p:cNvSpPr>
          <p:nvPr/>
        </p:nvSpPr>
        <p:spPr bwMode="auto">
          <a:xfrm>
            <a:off x="5070999" y="5136330"/>
            <a:ext cx="1440180" cy="324326"/>
          </a:xfrm>
          <a:prstGeom prst="rect">
            <a:avLst/>
          </a:prstGeom>
          <a:solidFill>
            <a:schemeClr val="accent1"/>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26" name="Rectangle 69"/>
          <p:cNvSpPr>
            <a:spLocks noChangeArrowheads="1"/>
          </p:cNvSpPr>
          <p:nvPr/>
        </p:nvSpPr>
        <p:spPr bwMode="auto">
          <a:xfrm>
            <a:off x="7507592" y="5137044"/>
            <a:ext cx="1445820" cy="322898"/>
          </a:xfrm>
          <a:prstGeom prst="rect">
            <a:avLst/>
          </a:prstGeom>
          <a:solidFill>
            <a:schemeClr val="tx2">
              <a:lumMod val="40000"/>
              <a:lumOff val="60000"/>
            </a:schemeClr>
          </a:solidFill>
          <a:ln w="6350" cmpd="sng" algn="ctr">
            <a:noFill/>
            <a:miter lim="800000"/>
            <a:headEnd/>
            <a:tailEnd/>
          </a:ln>
        </p:spPr>
        <p:txBody>
          <a:bodyPr wrap="none" lIns="91438" tIns="45718" rIns="91438" bIns="45718" anchor="ctr"/>
          <a:lstStyle/>
          <a:p>
            <a:pPr algn="ctr"/>
            <a:endParaRPr lang="en-US" sz="1400" dirty="0">
              <a:solidFill>
                <a:prstClr val="black"/>
              </a:solidFill>
              <a:latin typeface="Times"/>
              <a:cs typeface="Times"/>
            </a:endParaRPr>
          </a:p>
        </p:txBody>
      </p:sp>
      <p:sp>
        <p:nvSpPr>
          <p:cNvPr id="27" name="TextBox 26"/>
          <p:cNvSpPr txBox="1"/>
          <p:nvPr/>
        </p:nvSpPr>
        <p:spPr>
          <a:xfrm>
            <a:off x="4838768" y="4916454"/>
            <a:ext cx="466790" cy="261606"/>
          </a:xfrm>
          <a:prstGeom prst="rect">
            <a:avLst/>
          </a:prstGeom>
          <a:noFill/>
          <a:ln>
            <a:noFill/>
          </a:ln>
        </p:spPr>
        <p:txBody>
          <a:bodyPr wrap="none" lIns="91438" tIns="45718" rIns="91438" bIns="45718">
            <a:spAutoFit/>
          </a:bodyPr>
          <a:lstStyle/>
          <a:p>
            <a:pPr algn="ctr">
              <a:defRPr/>
            </a:pPr>
            <a:r>
              <a:rPr lang="en-GB" sz="1100" dirty="0">
                <a:solidFill>
                  <a:prstClr val="black"/>
                </a:solidFill>
                <a:latin typeface="Times"/>
                <a:cs typeface="Times"/>
              </a:rPr>
              <a:t>2500</a:t>
            </a:r>
          </a:p>
        </p:txBody>
      </p:sp>
      <p:sp>
        <p:nvSpPr>
          <p:cNvPr id="28" name="TextBox 27"/>
          <p:cNvSpPr txBox="1"/>
          <p:nvPr/>
        </p:nvSpPr>
        <p:spPr>
          <a:xfrm>
            <a:off x="8709684" y="4916454"/>
            <a:ext cx="466790" cy="261606"/>
          </a:xfrm>
          <a:prstGeom prst="rect">
            <a:avLst/>
          </a:prstGeom>
          <a:noFill/>
          <a:ln>
            <a:noFill/>
          </a:ln>
        </p:spPr>
        <p:txBody>
          <a:bodyPr wrap="none" lIns="91438" tIns="45718" rIns="91438" bIns="45718">
            <a:spAutoFit/>
          </a:bodyPr>
          <a:lstStyle/>
          <a:p>
            <a:pPr algn="ctr">
              <a:defRPr/>
            </a:pPr>
            <a:r>
              <a:rPr lang="en-GB" sz="1100" dirty="0">
                <a:solidFill>
                  <a:prstClr val="black"/>
                </a:solidFill>
                <a:latin typeface="Times"/>
                <a:cs typeface="Times"/>
              </a:rPr>
              <a:t>2690</a:t>
            </a:r>
          </a:p>
        </p:txBody>
      </p:sp>
      <p:sp>
        <p:nvSpPr>
          <p:cNvPr id="29" name="TextBox 28"/>
          <p:cNvSpPr txBox="1"/>
          <p:nvPr/>
        </p:nvSpPr>
        <p:spPr>
          <a:xfrm>
            <a:off x="5070998" y="5465094"/>
            <a:ext cx="3882413" cy="276995"/>
          </a:xfrm>
          <a:prstGeom prst="rect">
            <a:avLst/>
          </a:prstGeom>
          <a:noFill/>
          <a:ln>
            <a:noFill/>
          </a:ln>
        </p:spPr>
        <p:txBody>
          <a:bodyPr wrap="square" lIns="91438" tIns="45718" rIns="91438" bIns="45718">
            <a:spAutoFit/>
          </a:bodyPr>
          <a:lstStyle/>
          <a:p>
            <a:pPr algn="ctr">
              <a:defRPr/>
            </a:pPr>
            <a:r>
              <a:rPr lang="en-GB" sz="1200" dirty="0" smtClean="0">
                <a:solidFill>
                  <a:prstClr val="black"/>
                </a:solidFill>
                <a:cs typeface="Arial Narrow"/>
              </a:rPr>
              <a:t>The 2600 band: 2x70 MHz with 50 MHz unpaired TDD</a:t>
            </a:r>
            <a:endParaRPr lang="en-GB" sz="1200" dirty="0">
              <a:solidFill>
                <a:prstClr val="black"/>
              </a:solidFill>
              <a:cs typeface="Arial Narrow"/>
            </a:endParaRPr>
          </a:p>
        </p:txBody>
      </p:sp>
      <p:sp>
        <p:nvSpPr>
          <p:cNvPr id="30" name="TextBox 29"/>
          <p:cNvSpPr txBox="1"/>
          <p:nvPr/>
        </p:nvSpPr>
        <p:spPr>
          <a:xfrm>
            <a:off x="6289003" y="4916454"/>
            <a:ext cx="466790" cy="261606"/>
          </a:xfrm>
          <a:prstGeom prst="rect">
            <a:avLst/>
          </a:prstGeom>
          <a:noFill/>
          <a:ln>
            <a:noFill/>
          </a:ln>
        </p:spPr>
        <p:txBody>
          <a:bodyPr wrap="none" lIns="91438" tIns="45718" rIns="91438" bIns="45718">
            <a:spAutoFit/>
          </a:bodyPr>
          <a:lstStyle/>
          <a:p>
            <a:pPr algn="ctr">
              <a:defRPr/>
            </a:pPr>
            <a:r>
              <a:rPr lang="en-GB" sz="1100" dirty="0" smtClean="0">
                <a:solidFill>
                  <a:prstClr val="black"/>
                </a:solidFill>
                <a:latin typeface="Times"/>
                <a:cs typeface="Times"/>
              </a:rPr>
              <a:t>2570</a:t>
            </a:r>
            <a:endParaRPr lang="en-GB" sz="1100" dirty="0">
              <a:solidFill>
                <a:prstClr val="black"/>
              </a:solidFill>
              <a:latin typeface="Times"/>
              <a:cs typeface="Times"/>
            </a:endParaRPr>
          </a:p>
        </p:txBody>
      </p:sp>
      <p:sp>
        <p:nvSpPr>
          <p:cNvPr id="31" name="TextBox 30"/>
          <p:cNvSpPr txBox="1"/>
          <p:nvPr/>
        </p:nvSpPr>
        <p:spPr>
          <a:xfrm>
            <a:off x="7285599" y="4916454"/>
            <a:ext cx="466790" cy="261606"/>
          </a:xfrm>
          <a:prstGeom prst="rect">
            <a:avLst/>
          </a:prstGeom>
          <a:noFill/>
          <a:ln>
            <a:noFill/>
          </a:ln>
        </p:spPr>
        <p:txBody>
          <a:bodyPr wrap="none" lIns="91438" tIns="45718" rIns="91438" bIns="45718">
            <a:spAutoFit/>
          </a:bodyPr>
          <a:lstStyle/>
          <a:p>
            <a:pPr algn="ctr">
              <a:defRPr/>
            </a:pPr>
            <a:r>
              <a:rPr lang="en-GB" sz="1100" dirty="0" smtClean="0">
                <a:solidFill>
                  <a:prstClr val="black"/>
                </a:solidFill>
                <a:latin typeface="Times"/>
                <a:cs typeface="Times"/>
              </a:rPr>
              <a:t>2620</a:t>
            </a:r>
            <a:endParaRPr lang="en-GB" sz="1100" dirty="0">
              <a:solidFill>
                <a:prstClr val="black"/>
              </a:solidFill>
              <a:latin typeface="Times"/>
              <a:cs typeface="Times"/>
            </a:endParaRPr>
          </a:p>
        </p:txBody>
      </p:sp>
      <p:sp>
        <p:nvSpPr>
          <p:cNvPr id="32" name="TextBox 31"/>
          <p:cNvSpPr txBox="1"/>
          <p:nvPr/>
        </p:nvSpPr>
        <p:spPr>
          <a:xfrm>
            <a:off x="6696120" y="5182896"/>
            <a:ext cx="623746" cy="230828"/>
          </a:xfrm>
          <a:prstGeom prst="rect">
            <a:avLst/>
          </a:prstGeom>
          <a:noFill/>
          <a:ln>
            <a:noFill/>
          </a:ln>
        </p:spPr>
        <p:txBody>
          <a:bodyPr wrap="square" lIns="91438" tIns="45718" rIns="91438" bIns="45718">
            <a:spAutoFit/>
          </a:bodyPr>
          <a:lstStyle/>
          <a:p>
            <a:pPr algn="ctr">
              <a:defRPr/>
            </a:pPr>
            <a:r>
              <a:rPr lang="en-GB" sz="900" dirty="0">
                <a:solidFill>
                  <a:prstClr val="black"/>
                </a:solidFill>
                <a:latin typeface="Times"/>
                <a:cs typeface="Times"/>
              </a:rPr>
              <a:t>TDD</a:t>
            </a:r>
          </a:p>
        </p:txBody>
      </p:sp>
      <p:sp>
        <p:nvSpPr>
          <p:cNvPr id="33" name="Right Arrow 32"/>
          <p:cNvSpPr/>
          <p:nvPr/>
        </p:nvSpPr>
        <p:spPr>
          <a:xfrm rot="5400000">
            <a:off x="7987656" y="3288388"/>
            <a:ext cx="225543" cy="157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sp>
        <p:nvSpPr>
          <p:cNvPr id="34" name="Right Arrow 33"/>
          <p:cNvSpPr/>
          <p:nvPr/>
        </p:nvSpPr>
        <p:spPr>
          <a:xfrm rot="16200000">
            <a:off x="5746134" y="3265328"/>
            <a:ext cx="225544" cy="1577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sp>
        <p:nvSpPr>
          <p:cNvPr id="35" name="Right Arrow 34"/>
          <p:cNvSpPr/>
          <p:nvPr/>
        </p:nvSpPr>
        <p:spPr>
          <a:xfrm rot="5400000">
            <a:off x="8026882" y="4240378"/>
            <a:ext cx="225543" cy="157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sp>
        <p:nvSpPr>
          <p:cNvPr id="36" name="Right Arrow 35"/>
          <p:cNvSpPr/>
          <p:nvPr/>
        </p:nvSpPr>
        <p:spPr>
          <a:xfrm rot="16200000">
            <a:off x="5746135" y="4240378"/>
            <a:ext cx="225544" cy="1577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sp>
        <p:nvSpPr>
          <p:cNvPr id="37" name="Right Arrow 36"/>
          <p:cNvSpPr/>
          <p:nvPr/>
        </p:nvSpPr>
        <p:spPr>
          <a:xfrm rot="16200000">
            <a:off x="5619629" y="5222090"/>
            <a:ext cx="225544" cy="15772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sp>
        <p:nvSpPr>
          <p:cNvPr id="38" name="Right Arrow 37"/>
          <p:cNvSpPr/>
          <p:nvPr/>
        </p:nvSpPr>
        <p:spPr>
          <a:xfrm rot="5400000">
            <a:off x="8105743" y="5224649"/>
            <a:ext cx="225543" cy="157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100">
              <a:solidFill>
                <a:srgbClr val="000000"/>
              </a:solidFill>
              <a:latin typeface="Times"/>
              <a:cs typeface="Times"/>
              <a:sym typeface="Arial" pitchFamily="34" charset="0"/>
            </a:endParaRPr>
          </a:p>
        </p:txBody>
      </p:sp>
      <p:sp>
        <p:nvSpPr>
          <p:cNvPr id="39" name="Rectangle 38"/>
          <p:cNvSpPr/>
          <p:nvPr>
            <p:custDataLst>
              <p:tags r:id="rId1"/>
            </p:custDataLst>
          </p:nvPr>
        </p:nvSpPr>
        <p:spPr>
          <a:xfrm>
            <a:off x="501865" y="2529307"/>
            <a:ext cx="4401587" cy="1080000"/>
          </a:xfrm>
          <a:prstGeom prst="rect">
            <a:avLst/>
          </a:prstGeom>
          <a:solidFill>
            <a:schemeClr val="accent6">
              <a:lumMod val="75000"/>
            </a:schemeClr>
          </a:solidFill>
          <a:ln>
            <a:noFill/>
          </a:ln>
          <a:effectLst/>
        </p:spPr>
        <p:style>
          <a:lnRef idx="1">
            <a:schemeClr val="accent3"/>
          </a:lnRef>
          <a:fillRef idx="2">
            <a:schemeClr val="accent3"/>
          </a:fillRef>
          <a:effectRef idx="1">
            <a:schemeClr val="accent3"/>
          </a:effectRef>
          <a:fontRef idx="minor">
            <a:schemeClr val="dk1"/>
          </a:fontRef>
        </p:style>
        <p:txBody>
          <a:bodyPr lIns="180000" rIns="180000" anchor="ctr" anchorCtr="0"/>
          <a:lstStyle/>
          <a:p>
            <a:pPr>
              <a:defRPr/>
            </a:pPr>
            <a:r>
              <a:rPr lang="en-GB" sz="1600" b="1" dirty="0">
                <a:solidFill>
                  <a:prstClr val="white"/>
                </a:solidFill>
                <a:latin typeface="Arial Narrow Bold"/>
                <a:cs typeface="Arial Narrow Bold"/>
              </a:rPr>
              <a:t>Limited coverage as the radio signals are weakened or even stopped by obstacles such as buildings </a:t>
            </a:r>
          </a:p>
        </p:txBody>
      </p:sp>
      <p:sp>
        <p:nvSpPr>
          <p:cNvPr id="40" name="Rectangle 39"/>
          <p:cNvSpPr/>
          <p:nvPr>
            <p:custDataLst>
              <p:tags r:id="rId2"/>
            </p:custDataLst>
          </p:nvPr>
        </p:nvSpPr>
        <p:spPr>
          <a:xfrm>
            <a:off x="501864" y="3812716"/>
            <a:ext cx="4401587" cy="1080000"/>
          </a:xfrm>
          <a:prstGeom prst="rect">
            <a:avLst/>
          </a:prstGeom>
          <a:solidFill>
            <a:schemeClr val="accent5"/>
          </a:solidFill>
          <a:ln>
            <a:noFill/>
          </a:ln>
          <a:effectLst/>
        </p:spPr>
        <p:style>
          <a:lnRef idx="1">
            <a:schemeClr val="accent3"/>
          </a:lnRef>
          <a:fillRef idx="2">
            <a:schemeClr val="accent3"/>
          </a:fillRef>
          <a:effectRef idx="1">
            <a:schemeClr val="accent3"/>
          </a:effectRef>
          <a:fontRef idx="minor">
            <a:schemeClr val="dk1"/>
          </a:fontRef>
        </p:style>
        <p:txBody>
          <a:bodyPr lIns="180000" rIns="180000" anchor="ctr" anchorCtr="0"/>
          <a:lstStyle/>
          <a:p>
            <a:pPr>
              <a:defRPr/>
            </a:pPr>
            <a:r>
              <a:rPr lang="en-GB" sz="1600" b="1" dirty="0" smtClean="0">
                <a:solidFill>
                  <a:prstClr val="white"/>
                </a:solidFill>
                <a:latin typeface="Arial Narrow Bold"/>
                <a:cs typeface="Arial Narrow Bold"/>
              </a:rPr>
              <a:t>Strong </a:t>
            </a:r>
            <a:r>
              <a:rPr lang="en-GB" sz="1600" b="1" dirty="0">
                <a:solidFill>
                  <a:prstClr val="white"/>
                </a:solidFill>
                <a:latin typeface="Arial Narrow Bold"/>
                <a:cs typeface="Arial Narrow Bold"/>
              </a:rPr>
              <a:t>capacity capabilities due to greater availability of this spectrum </a:t>
            </a:r>
          </a:p>
        </p:txBody>
      </p:sp>
      <p:sp>
        <p:nvSpPr>
          <p:cNvPr id="41" name="Rectangle 40"/>
          <p:cNvSpPr/>
          <p:nvPr>
            <p:custDataLst>
              <p:tags r:id="rId3"/>
            </p:custDataLst>
          </p:nvPr>
        </p:nvSpPr>
        <p:spPr>
          <a:xfrm>
            <a:off x="501865" y="5096123"/>
            <a:ext cx="4401587" cy="1080000"/>
          </a:xfrm>
          <a:prstGeom prst="rect">
            <a:avLst/>
          </a:prstGeom>
          <a:solidFill>
            <a:schemeClr val="tx2"/>
          </a:solidFill>
          <a:ln>
            <a:noFill/>
          </a:ln>
          <a:effectLst/>
        </p:spPr>
        <p:style>
          <a:lnRef idx="1">
            <a:schemeClr val="accent3"/>
          </a:lnRef>
          <a:fillRef idx="2">
            <a:schemeClr val="accent3"/>
          </a:fillRef>
          <a:effectRef idx="1">
            <a:schemeClr val="accent3"/>
          </a:effectRef>
          <a:fontRef idx="minor">
            <a:schemeClr val="dk1"/>
          </a:fontRef>
        </p:style>
        <p:txBody>
          <a:bodyPr lIns="180000" rIns="180000" anchor="ctr" anchorCtr="0"/>
          <a:lstStyle/>
          <a:p>
            <a:pPr>
              <a:defRPr/>
            </a:pPr>
            <a:r>
              <a:rPr lang="en-GB" sz="1600" b="1" dirty="0">
                <a:solidFill>
                  <a:prstClr val="white"/>
                </a:solidFill>
                <a:latin typeface="Arial Narrow Bold"/>
                <a:cs typeface="Arial Narrow Bold"/>
              </a:rPr>
              <a:t>Create broad frequency bands allowing more information to be carried </a:t>
            </a:r>
          </a:p>
        </p:txBody>
      </p:sp>
    </p:spTree>
    <p:extLst>
      <p:ext uri="{BB962C8B-B14F-4D97-AF65-F5344CB8AC3E}">
        <p14:creationId xmlns:p14="http://schemas.microsoft.com/office/powerpoint/2010/main" val="21117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Releasing additional spectrum </a:t>
            </a:r>
            <a:endParaRPr lang="en-US" dirty="0"/>
          </a:p>
        </p:txBody>
      </p:sp>
      <p:sp>
        <p:nvSpPr>
          <p:cNvPr id="3" name="Content Placeholder 2"/>
          <p:cNvSpPr>
            <a:spLocks noGrp="1"/>
          </p:cNvSpPr>
          <p:nvPr>
            <p:ph idx="1"/>
          </p:nvPr>
        </p:nvSpPr>
        <p:spPr>
          <a:xfrm>
            <a:off x="400500" y="1420369"/>
            <a:ext cx="7956820" cy="1165200"/>
          </a:xfrm>
        </p:spPr>
        <p:txBody>
          <a:bodyPr/>
          <a:lstStyle/>
          <a:p>
            <a:pPr marL="0" indent="0">
              <a:buNone/>
            </a:pPr>
            <a:r>
              <a:rPr lang="en-US" dirty="0"/>
              <a:t>Governments in the Arab States can avoid this spectrum </a:t>
            </a:r>
            <a:r>
              <a:rPr lang="en-US" dirty="0" smtClean="0"/>
              <a:t>scarcity:</a:t>
            </a:r>
          </a:p>
          <a:p>
            <a:r>
              <a:rPr lang="en-US" dirty="0"/>
              <a:t>B</a:t>
            </a:r>
            <a:r>
              <a:rPr lang="en-US" dirty="0" smtClean="0"/>
              <a:t>y </a:t>
            </a:r>
            <a:r>
              <a:rPr lang="en-US" b="1" dirty="0">
                <a:solidFill>
                  <a:srgbClr val="FF0000"/>
                </a:solidFill>
              </a:rPr>
              <a:t>releasing </a:t>
            </a:r>
            <a:r>
              <a:rPr lang="en-US" b="1" dirty="0" err="1">
                <a:solidFill>
                  <a:srgbClr val="FF0000"/>
                </a:solidFill>
              </a:rPr>
              <a:t>harmonised</a:t>
            </a:r>
            <a:r>
              <a:rPr lang="en-US" b="1" dirty="0">
                <a:solidFill>
                  <a:srgbClr val="FF0000"/>
                </a:solidFill>
              </a:rPr>
              <a:t> </a:t>
            </a:r>
            <a:r>
              <a:rPr lang="en-US" dirty="0"/>
              <a:t>spectrum </a:t>
            </a:r>
            <a:r>
              <a:rPr lang="en-US" dirty="0" smtClean="0"/>
              <a:t>in </a:t>
            </a:r>
            <a:r>
              <a:rPr lang="en-US" dirty="0"/>
              <a:t>the Digital Dividend bands (700MHz and 800MHz</a:t>
            </a:r>
            <a:r>
              <a:rPr lang="en-US" dirty="0" smtClean="0"/>
              <a:t>) </a:t>
            </a:r>
          </a:p>
          <a:p>
            <a:r>
              <a:rPr lang="en-US" dirty="0" smtClean="0"/>
              <a:t>By promoting </a:t>
            </a:r>
            <a:r>
              <a:rPr lang="en-US" dirty="0"/>
              <a:t>spectrum </a:t>
            </a:r>
            <a:r>
              <a:rPr lang="en-US" dirty="0" err="1"/>
              <a:t>liberalisation</a:t>
            </a:r>
            <a:r>
              <a:rPr lang="en-US" dirty="0"/>
              <a:t> by </a:t>
            </a:r>
            <a:r>
              <a:rPr lang="en-US" b="1" dirty="0" err="1">
                <a:solidFill>
                  <a:srgbClr val="FF0000"/>
                </a:solidFill>
              </a:rPr>
              <a:t>refarming</a:t>
            </a:r>
            <a:r>
              <a:rPr lang="en-US" b="1" dirty="0">
                <a:solidFill>
                  <a:srgbClr val="FF0000"/>
                </a:solidFill>
              </a:rPr>
              <a:t> </a:t>
            </a:r>
            <a:r>
              <a:rPr lang="en-US" dirty="0"/>
              <a:t>the 1.8GHz </a:t>
            </a:r>
            <a:r>
              <a:rPr lang="en-US" dirty="0" smtClean="0"/>
              <a:t>band</a:t>
            </a:r>
          </a:p>
          <a:p>
            <a:r>
              <a:rPr lang="en-US" dirty="0" smtClean="0"/>
              <a:t>By promoting </a:t>
            </a:r>
            <a:r>
              <a:rPr lang="en-US" b="1" dirty="0">
                <a:solidFill>
                  <a:srgbClr val="FF0000"/>
                </a:solidFill>
              </a:rPr>
              <a:t>further release </a:t>
            </a:r>
            <a:r>
              <a:rPr lang="en-US" dirty="0"/>
              <a:t>of the 2.6GHz </a:t>
            </a:r>
            <a:r>
              <a:rPr lang="en-US" dirty="0" smtClean="0"/>
              <a:t>band </a:t>
            </a:r>
            <a:endParaRPr lang="en-US" dirty="0"/>
          </a:p>
          <a:p>
            <a:endParaRPr lang="en-US" dirty="0"/>
          </a:p>
          <a:p>
            <a:endParaRPr lang="en-US" dirty="0"/>
          </a:p>
          <a:p>
            <a:endParaRPr lang="en-US" dirty="0"/>
          </a:p>
        </p:txBody>
      </p:sp>
      <p:sp>
        <p:nvSpPr>
          <p:cNvPr id="6" name="Rectangle 5"/>
          <p:cNvSpPr/>
          <p:nvPr/>
        </p:nvSpPr>
        <p:spPr>
          <a:xfrm>
            <a:off x="4372155" y="2693885"/>
            <a:ext cx="4867636" cy="276999"/>
          </a:xfrm>
          <a:prstGeom prst="rect">
            <a:avLst/>
          </a:prstGeom>
        </p:spPr>
        <p:txBody>
          <a:bodyPr wrap="square">
            <a:spAutoFit/>
          </a:bodyPr>
          <a:lstStyle/>
          <a:p>
            <a:r>
              <a:rPr lang="en-US" b="1" baseline="30000" dirty="0"/>
              <a:t>Impact on mobile broadband connections in the Middle East and North Africa </a:t>
            </a:r>
            <a:endParaRPr lang="en-US" b="1" dirty="0"/>
          </a:p>
        </p:txBody>
      </p:sp>
      <p:pic>
        <p:nvPicPr>
          <p:cNvPr id="7" name="Picture 6"/>
          <p:cNvPicPr>
            <a:picLocks noChangeAspect="1"/>
          </p:cNvPicPr>
          <p:nvPr/>
        </p:nvPicPr>
        <p:blipFill>
          <a:blip r:embed="rId2"/>
          <a:stretch>
            <a:fillRect/>
          </a:stretch>
        </p:blipFill>
        <p:spPr>
          <a:xfrm>
            <a:off x="4394051" y="2891504"/>
            <a:ext cx="4703699" cy="2183605"/>
          </a:xfrm>
          <a:prstGeom prst="rect">
            <a:avLst/>
          </a:prstGeom>
        </p:spPr>
      </p:pic>
      <p:sp>
        <p:nvSpPr>
          <p:cNvPr id="8" name="Content Placeholder 2"/>
          <p:cNvSpPr txBox="1">
            <a:spLocks/>
          </p:cNvSpPr>
          <p:nvPr/>
        </p:nvSpPr>
        <p:spPr>
          <a:xfrm>
            <a:off x="4599293" y="5266167"/>
            <a:ext cx="4399257" cy="1391996"/>
          </a:xfrm>
          <a:prstGeom prst="rect">
            <a:avLst/>
          </a:prstGeom>
        </p:spPr>
        <p:txBody>
          <a:bodyPr vert="horz" wrap="square" lIns="0" tIns="0" rIns="0" bIns="0" rtlCol="0" anchor="t" anchorCtr="0">
            <a:noAutofit/>
          </a:bodyPr>
          <a:lstStyle>
            <a:lvl1pPr marL="360000" indent="-360000" algn="l" defTabSz="457200" rtl="0" eaLnBrk="1" latinLnBrk="0" hangingPunct="1">
              <a:spcBef>
                <a:spcPts val="0"/>
              </a:spcBef>
              <a:buClr>
                <a:srgbClr val="DE002B"/>
              </a:buClr>
              <a:buFont typeface="Wingdings" charset="2"/>
              <a:buChar char="§"/>
              <a:defRPr sz="1800" b="0" i="0" kern="1200" spc="0">
                <a:solidFill>
                  <a:schemeClr val="tx1"/>
                </a:solidFill>
                <a:latin typeface="Arial Narrow"/>
                <a:ea typeface="+mn-ea"/>
                <a:cs typeface="Arial Narrow"/>
              </a:defRPr>
            </a:lvl1pPr>
            <a:lvl2pPr marL="0" indent="-285750" algn="l" defTabSz="457200" rtl="0" eaLnBrk="1" latinLnBrk="0" hangingPunct="1">
              <a:spcBef>
                <a:spcPts val="0"/>
              </a:spcBef>
              <a:buClr>
                <a:srgbClr val="DE002B"/>
              </a:buClr>
              <a:buFont typeface="Wingdings" charset="2"/>
              <a:buChar char="§"/>
              <a:defRPr sz="2800" b="0" i="0" kern="1200">
                <a:solidFill>
                  <a:schemeClr val="tx1"/>
                </a:solidFill>
                <a:latin typeface="Frutiger 47LightCn"/>
                <a:ea typeface="+mn-ea"/>
                <a:cs typeface="Frutiger 47LightCn"/>
              </a:defRPr>
            </a:lvl2pPr>
            <a:lvl3pPr marL="0" indent="-228600" algn="l" defTabSz="457200" rtl="0" eaLnBrk="1" latinLnBrk="0" hangingPunct="1">
              <a:spcBef>
                <a:spcPts val="0"/>
              </a:spcBef>
              <a:buClr>
                <a:srgbClr val="DE002B"/>
              </a:buClr>
              <a:buFont typeface="Wingdings" charset="2"/>
              <a:buChar char="§"/>
              <a:defRPr sz="2400" b="0" i="0" kern="1200">
                <a:solidFill>
                  <a:schemeClr val="tx1"/>
                </a:solidFill>
                <a:latin typeface="Frutiger 47LightCn"/>
                <a:ea typeface="+mn-ea"/>
                <a:cs typeface="Frutiger 47LightCn"/>
              </a:defRPr>
            </a:lvl3pPr>
            <a:lvl4pPr marL="0" indent="-228600" algn="l" defTabSz="457200" rtl="0" eaLnBrk="1" latinLnBrk="0" hangingPunct="1">
              <a:spcBef>
                <a:spcPts val="0"/>
              </a:spcBef>
              <a:buClr>
                <a:srgbClr val="DE002B"/>
              </a:buClr>
              <a:buFont typeface="Wingdings" charset="2"/>
              <a:buChar char="§"/>
              <a:defRPr sz="2000" b="0" i="0" kern="1200">
                <a:solidFill>
                  <a:schemeClr val="tx1"/>
                </a:solidFill>
                <a:latin typeface="Frutiger 47LightCn"/>
                <a:ea typeface="+mn-ea"/>
                <a:cs typeface="Frutiger 47LightCn"/>
              </a:defRPr>
            </a:lvl4pPr>
            <a:lvl5pPr marL="0" indent="-228600" algn="l" defTabSz="457200" rtl="0" eaLnBrk="1" latinLnBrk="0" hangingPunct="1">
              <a:spcBef>
                <a:spcPts val="0"/>
              </a:spcBef>
              <a:buClr>
                <a:srgbClr val="DE002B"/>
              </a:buClr>
              <a:buFont typeface="Wingdings" charset="2"/>
              <a:buChar char="§"/>
              <a:defRPr sz="2000" b="0" i="0" kern="1200">
                <a:solidFill>
                  <a:schemeClr val="tx1"/>
                </a:solidFill>
                <a:latin typeface="Frutiger 47LightCn"/>
                <a:ea typeface="+mn-ea"/>
                <a:cs typeface="Frutiger 47LightC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The impacts can be estimated for 2015–2025 </a:t>
            </a:r>
          </a:p>
          <a:p>
            <a:r>
              <a:rPr lang="en-US" dirty="0" smtClean="0"/>
              <a:t>In </a:t>
            </a:r>
            <a:r>
              <a:rPr lang="en-US" b="1" dirty="0" smtClean="0">
                <a:solidFill>
                  <a:srgbClr val="FF0000"/>
                </a:solidFill>
              </a:rPr>
              <a:t>North Africa </a:t>
            </a:r>
            <a:r>
              <a:rPr lang="en-US" dirty="0" smtClean="0"/>
              <a:t>an average increase in GDP per capita growth of </a:t>
            </a:r>
            <a:r>
              <a:rPr lang="en-US" b="1" dirty="0" smtClean="0">
                <a:solidFill>
                  <a:srgbClr val="FF0000"/>
                </a:solidFill>
              </a:rPr>
              <a:t>4.4% </a:t>
            </a:r>
            <a:r>
              <a:rPr lang="en-US" dirty="0" smtClean="0"/>
              <a:t>is forecasted</a:t>
            </a:r>
          </a:p>
          <a:p>
            <a:r>
              <a:rPr lang="en-US" dirty="0" smtClean="0"/>
              <a:t>The </a:t>
            </a:r>
            <a:r>
              <a:rPr lang="en-US" b="1" dirty="0" smtClean="0">
                <a:solidFill>
                  <a:srgbClr val="FF0000"/>
                </a:solidFill>
              </a:rPr>
              <a:t>Middle East </a:t>
            </a:r>
            <a:r>
              <a:rPr lang="en-US" dirty="0" smtClean="0"/>
              <a:t>would see an increase of </a:t>
            </a:r>
            <a:r>
              <a:rPr lang="en-US" b="1" dirty="0" smtClean="0">
                <a:solidFill>
                  <a:srgbClr val="FF0000"/>
                </a:solidFill>
              </a:rPr>
              <a:t>2.5%</a:t>
            </a:r>
            <a:r>
              <a:rPr lang="en-US" dirty="0" smtClean="0"/>
              <a:t> </a:t>
            </a:r>
          </a:p>
          <a:p>
            <a:endParaRPr lang="en-US" dirty="0" smtClean="0"/>
          </a:p>
          <a:p>
            <a:endParaRPr lang="en-US" dirty="0" smtClean="0"/>
          </a:p>
          <a:p>
            <a:endParaRPr lang="en-US" dirty="0" smtClean="0"/>
          </a:p>
          <a:p>
            <a:endParaRPr lang="en-US" dirty="0" smtClean="0"/>
          </a:p>
          <a:p>
            <a:endParaRPr lang="en-US" dirty="0"/>
          </a:p>
        </p:txBody>
      </p:sp>
      <p:sp>
        <p:nvSpPr>
          <p:cNvPr id="9" name="Content Placeholder 2"/>
          <p:cNvSpPr txBox="1">
            <a:spLocks/>
          </p:cNvSpPr>
          <p:nvPr/>
        </p:nvSpPr>
        <p:spPr>
          <a:xfrm>
            <a:off x="34020" y="5288847"/>
            <a:ext cx="4115128" cy="1031955"/>
          </a:xfrm>
          <a:prstGeom prst="rect">
            <a:avLst/>
          </a:prstGeom>
        </p:spPr>
        <p:txBody>
          <a:bodyPr vert="horz" wrap="square" lIns="0" tIns="0" rIns="0" bIns="0" rtlCol="0" anchor="t" anchorCtr="0">
            <a:noAutofit/>
          </a:bodyPr>
          <a:lstStyle>
            <a:lvl1pPr marL="360000" indent="-360000" algn="l" defTabSz="457200" rtl="0" eaLnBrk="1" latinLnBrk="0" hangingPunct="1">
              <a:spcBef>
                <a:spcPts val="0"/>
              </a:spcBef>
              <a:buClr>
                <a:srgbClr val="DE002B"/>
              </a:buClr>
              <a:buFont typeface="Wingdings" charset="2"/>
              <a:buChar char="§"/>
              <a:defRPr sz="1800" b="0" i="0" kern="1200" spc="0">
                <a:solidFill>
                  <a:schemeClr val="tx1"/>
                </a:solidFill>
                <a:latin typeface="Arial Narrow"/>
                <a:ea typeface="+mn-ea"/>
                <a:cs typeface="Arial Narrow"/>
              </a:defRPr>
            </a:lvl1pPr>
            <a:lvl2pPr marL="0" indent="-285750" algn="l" defTabSz="457200" rtl="0" eaLnBrk="1" latinLnBrk="0" hangingPunct="1">
              <a:spcBef>
                <a:spcPts val="0"/>
              </a:spcBef>
              <a:buClr>
                <a:srgbClr val="DE002B"/>
              </a:buClr>
              <a:buFont typeface="Wingdings" charset="2"/>
              <a:buChar char="§"/>
              <a:defRPr sz="2800" b="0" i="0" kern="1200">
                <a:solidFill>
                  <a:schemeClr val="tx1"/>
                </a:solidFill>
                <a:latin typeface="Frutiger 47LightCn"/>
                <a:ea typeface="+mn-ea"/>
                <a:cs typeface="Frutiger 47LightCn"/>
              </a:defRPr>
            </a:lvl2pPr>
            <a:lvl3pPr marL="0" indent="-228600" algn="l" defTabSz="457200" rtl="0" eaLnBrk="1" latinLnBrk="0" hangingPunct="1">
              <a:spcBef>
                <a:spcPts val="0"/>
              </a:spcBef>
              <a:buClr>
                <a:srgbClr val="DE002B"/>
              </a:buClr>
              <a:buFont typeface="Wingdings" charset="2"/>
              <a:buChar char="§"/>
              <a:defRPr sz="2400" b="0" i="0" kern="1200">
                <a:solidFill>
                  <a:schemeClr val="tx1"/>
                </a:solidFill>
                <a:latin typeface="Frutiger 47LightCn"/>
                <a:ea typeface="+mn-ea"/>
                <a:cs typeface="Frutiger 47LightCn"/>
              </a:defRPr>
            </a:lvl3pPr>
            <a:lvl4pPr marL="0" indent="-228600" algn="l" defTabSz="457200" rtl="0" eaLnBrk="1" latinLnBrk="0" hangingPunct="1">
              <a:spcBef>
                <a:spcPts val="0"/>
              </a:spcBef>
              <a:buClr>
                <a:srgbClr val="DE002B"/>
              </a:buClr>
              <a:buFont typeface="Wingdings" charset="2"/>
              <a:buChar char="§"/>
              <a:defRPr sz="2000" b="0" i="0" kern="1200">
                <a:solidFill>
                  <a:schemeClr val="tx1"/>
                </a:solidFill>
                <a:latin typeface="Frutiger 47LightCn"/>
                <a:ea typeface="+mn-ea"/>
                <a:cs typeface="Frutiger 47LightCn"/>
              </a:defRPr>
            </a:lvl4pPr>
            <a:lvl5pPr marL="0" indent="-228600" algn="l" defTabSz="457200" rtl="0" eaLnBrk="1" latinLnBrk="0" hangingPunct="1">
              <a:spcBef>
                <a:spcPts val="0"/>
              </a:spcBef>
              <a:buClr>
                <a:srgbClr val="DE002B"/>
              </a:buClr>
              <a:buFont typeface="Wingdings" charset="2"/>
              <a:buChar char="§"/>
              <a:defRPr sz="2000" b="0" i="0" kern="1200">
                <a:solidFill>
                  <a:schemeClr val="tx1"/>
                </a:solidFill>
                <a:latin typeface="Frutiger 47LightCn"/>
                <a:ea typeface="+mn-ea"/>
                <a:cs typeface="Frutiger 47LightC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If spectrum were made available in a </a:t>
            </a:r>
            <a:r>
              <a:rPr lang="en-US" dirty="0" err="1" smtClean="0"/>
              <a:t>harmonised</a:t>
            </a:r>
            <a:r>
              <a:rPr lang="en-US" dirty="0" smtClean="0"/>
              <a:t> manner, data consumption could </a:t>
            </a:r>
            <a:r>
              <a:rPr lang="en-US" b="1" dirty="0" smtClean="0">
                <a:solidFill>
                  <a:srgbClr val="FF0000"/>
                </a:solidFill>
              </a:rPr>
              <a:t>grow 25-fold</a:t>
            </a:r>
            <a:r>
              <a:rPr lang="en-US" dirty="0" smtClean="0"/>
              <a:t> between 2015 and 2025 </a:t>
            </a:r>
            <a:endParaRPr lang="en-US" dirty="0"/>
          </a:p>
        </p:txBody>
      </p:sp>
      <p:sp>
        <p:nvSpPr>
          <p:cNvPr id="10" name="Rectangle 9"/>
          <p:cNvSpPr/>
          <p:nvPr/>
        </p:nvSpPr>
        <p:spPr>
          <a:xfrm>
            <a:off x="97776" y="2696725"/>
            <a:ext cx="3959663" cy="276999"/>
          </a:xfrm>
          <a:prstGeom prst="rect">
            <a:avLst/>
          </a:prstGeom>
        </p:spPr>
        <p:txBody>
          <a:bodyPr wrap="none">
            <a:spAutoFit/>
          </a:bodyPr>
          <a:lstStyle/>
          <a:p>
            <a:r>
              <a:rPr lang="en-US" b="1" baseline="30000" dirty="0" smtClean="0"/>
              <a:t>Traffic </a:t>
            </a:r>
            <a:r>
              <a:rPr lang="en-US" b="1" baseline="30000" dirty="0"/>
              <a:t>projections for the Arab States </a:t>
            </a:r>
            <a:r>
              <a:rPr lang="en-US" b="1" baseline="30000" dirty="0" smtClean="0"/>
              <a:t>with </a:t>
            </a:r>
            <a:r>
              <a:rPr lang="en-US" b="1" baseline="30000" dirty="0"/>
              <a:t>additional spectrum </a:t>
            </a:r>
            <a:endParaRPr lang="en-US" b="1" dirty="0"/>
          </a:p>
        </p:txBody>
      </p:sp>
      <p:pic>
        <p:nvPicPr>
          <p:cNvPr id="11" name="Picture 10"/>
          <p:cNvPicPr>
            <a:picLocks noChangeAspect="1"/>
          </p:cNvPicPr>
          <p:nvPr/>
        </p:nvPicPr>
        <p:blipFill>
          <a:blip r:embed="rId3"/>
          <a:stretch>
            <a:fillRect/>
          </a:stretch>
        </p:blipFill>
        <p:spPr>
          <a:xfrm>
            <a:off x="101451" y="2894343"/>
            <a:ext cx="3931845" cy="2180765"/>
          </a:xfrm>
          <a:prstGeom prst="rect">
            <a:avLst/>
          </a:prstGeom>
        </p:spPr>
      </p:pic>
      <p:sp>
        <p:nvSpPr>
          <p:cNvPr id="12" name="TextBox 11"/>
          <p:cNvSpPr txBox="1"/>
          <p:nvPr/>
        </p:nvSpPr>
        <p:spPr>
          <a:xfrm>
            <a:off x="8081138" y="5023796"/>
            <a:ext cx="937232" cy="235962"/>
          </a:xfrm>
          <a:prstGeom prst="rect">
            <a:avLst/>
          </a:prstGeom>
          <a:noFill/>
        </p:spPr>
        <p:txBody>
          <a:bodyPr wrap="none" rtlCol="0">
            <a:spAutoFit/>
          </a:bodyPr>
          <a:lstStyle/>
          <a:p>
            <a:r>
              <a:rPr lang="en-US" sz="1400" b="1" baseline="30000" dirty="0"/>
              <a:t>Source: </a:t>
            </a:r>
            <a:r>
              <a:rPr lang="en-US" sz="1400" b="1" baseline="30000" dirty="0" smtClean="0"/>
              <a:t>Deloitte</a:t>
            </a:r>
            <a:endParaRPr lang="en-US" sz="1400" b="1" baseline="30000" dirty="0"/>
          </a:p>
        </p:txBody>
      </p:sp>
      <p:sp>
        <p:nvSpPr>
          <p:cNvPr id="13" name="TextBox 12"/>
          <p:cNvSpPr txBox="1"/>
          <p:nvPr/>
        </p:nvSpPr>
        <p:spPr>
          <a:xfrm>
            <a:off x="3000928" y="5001116"/>
            <a:ext cx="937232" cy="235962"/>
          </a:xfrm>
          <a:prstGeom prst="rect">
            <a:avLst/>
          </a:prstGeom>
          <a:noFill/>
        </p:spPr>
        <p:txBody>
          <a:bodyPr wrap="none" rtlCol="0">
            <a:spAutoFit/>
          </a:bodyPr>
          <a:lstStyle/>
          <a:p>
            <a:r>
              <a:rPr lang="en-US" sz="1400" b="1" baseline="30000" dirty="0"/>
              <a:t>Source: </a:t>
            </a:r>
            <a:r>
              <a:rPr lang="en-US" sz="1400" b="1" baseline="30000" dirty="0" smtClean="0"/>
              <a:t>Deloitte</a:t>
            </a:r>
            <a:endParaRPr lang="en-US" sz="1400" b="1" baseline="30000" dirty="0"/>
          </a:p>
        </p:txBody>
      </p:sp>
    </p:spTree>
    <p:extLst>
      <p:ext uri="{BB962C8B-B14F-4D97-AF65-F5344CB8AC3E}">
        <p14:creationId xmlns:p14="http://schemas.microsoft.com/office/powerpoint/2010/main" val="240078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321249" y="1243217"/>
            <a:ext cx="8517249" cy="4745091"/>
          </a:xfrm>
        </p:spPr>
        <p:txBody>
          <a:bodyPr/>
          <a:lstStyle/>
          <a:p>
            <a:pPr marL="0" indent="0">
              <a:lnSpc>
                <a:spcPct val="114000"/>
              </a:lnSpc>
              <a:buNone/>
            </a:pPr>
            <a:r>
              <a:rPr lang="en-GB" b="1" dirty="0">
                <a:solidFill>
                  <a:srgbClr val="FF0000"/>
                </a:solidFill>
              </a:rPr>
              <a:t>Data demand continues to grow</a:t>
            </a:r>
          </a:p>
          <a:p>
            <a:pPr>
              <a:lnSpc>
                <a:spcPct val="114000"/>
              </a:lnSpc>
            </a:pPr>
            <a:r>
              <a:rPr lang="en-GB" sz="1600" dirty="0" smtClean="0"/>
              <a:t>Making additional </a:t>
            </a:r>
            <a:r>
              <a:rPr lang="en-GB" sz="1600" dirty="0"/>
              <a:t>spectrum </a:t>
            </a:r>
            <a:r>
              <a:rPr lang="en-GB" sz="1600" dirty="0" smtClean="0"/>
              <a:t>available to the service that offers the greatest benefits </a:t>
            </a:r>
            <a:r>
              <a:rPr lang="en-GB" sz="1600" dirty="0"/>
              <a:t>to </a:t>
            </a:r>
            <a:r>
              <a:rPr lang="en-GB" sz="1600" dirty="0" smtClean="0"/>
              <a:t>society</a:t>
            </a:r>
            <a:endParaRPr lang="en-GB" sz="1600" dirty="0"/>
          </a:p>
          <a:p>
            <a:pPr>
              <a:lnSpc>
                <a:spcPct val="114000"/>
              </a:lnSpc>
            </a:pPr>
            <a:r>
              <a:rPr lang="en-GB" sz="1600" dirty="0"/>
              <a:t>Facilitating international harmonisation </a:t>
            </a:r>
            <a:r>
              <a:rPr lang="en-GB" sz="1600" dirty="0" smtClean="0"/>
              <a:t>to </a:t>
            </a:r>
            <a:r>
              <a:rPr lang="en-GB" sz="1600" dirty="0"/>
              <a:t>support roaming and </a:t>
            </a:r>
            <a:r>
              <a:rPr lang="en-GB" sz="1600" dirty="0" smtClean="0"/>
              <a:t>scale </a:t>
            </a:r>
            <a:r>
              <a:rPr lang="en-GB" sz="1600" dirty="0"/>
              <a:t>economies </a:t>
            </a:r>
            <a:r>
              <a:rPr lang="en-GB" sz="1600" dirty="0" smtClean="0"/>
              <a:t>that </a:t>
            </a:r>
            <a:r>
              <a:rPr lang="en-GB" sz="1600" dirty="0"/>
              <a:t>lower the cost of </a:t>
            </a:r>
            <a:r>
              <a:rPr lang="en-GB" sz="1600" dirty="0" smtClean="0"/>
              <a:t>equipment</a:t>
            </a:r>
            <a:endParaRPr lang="en-GB" b="1" dirty="0" smtClean="0">
              <a:solidFill>
                <a:srgbClr val="C00000"/>
              </a:solidFill>
            </a:endParaRPr>
          </a:p>
          <a:p>
            <a:pPr marL="0" indent="0">
              <a:lnSpc>
                <a:spcPct val="114000"/>
              </a:lnSpc>
              <a:buNone/>
            </a:pPr>
            <a:endParaRPr lang="en-GB" sz="900" b="1" dirty="0" smtClean="0">
              <a:solidFill>
                <a:srgbClr val="FF0000"/>
              </a:solidFill>
            </a:endParaRPr>
          </a:p>
          <a:p>
            <a:pPr marL="0" indent="0">
              <a:lnSpc>
                <a:spcPct val="114000"/>
              </a:lnSpc>
              <a:buNone/>
            </a:pPr>
            <a:r>
              <a:rPr lang="en-GB" b="1" dirty="0" smtClean="0">
                <a:solidFill>
                  <a:srgbClr val="FF0000"/>
                </a:solidFill>
              </a:rPr>
              <a:t>Licensing </a:t>
            </a:r>
            <a:r>
              <a:rPr lang="en-GB" b="1" dirty="0">
                <a:solidFill>
                  <a:srgbClr val="FF0000"/>
                </a:solidFill>
              </a:rPr>
              <a:t>issues are critical</a:t>
            </a:r>
          </a:p>
          <a:p>
            <a:pPr>
              <a:lnSpc>
                <a:spcPct val="114000"/>
              </a:lnSpc>
            </a:pPr>
            <a:r>
              <a:rPr lang="en-GB" sz="1600" dirty="0"/>
              <a:t>Removing unnecessary restrictions on the use of </a:t>
            </a:r>
            <a:r>
              <a:rPr lang="en-GB" sz="1600" dirty="0" smtClean="0"/>
              <a:t>spectrum, including </a:t>
            </a:r>
            <a:r>
              <a:rPr lang="en-GB" sz="1600" dirty="0"/>
              <a:t>allowing for new </a:t>
            </a:r>
            <a:r>
              <a:rPr lang="en-GB" sz="1600" dirty="0" smtClean="0"/>
              <a:t>mobile </a:t>
            </a:r>
            <a:r>
              <a:rPr lang="en-GB" sz="1600" dirty="0" smtClean="0"/>
              <a:t>technologies</a:t>
            </a:r>
            <a:endParaRPr lang="en-GB" sz="1600" dirty="0"/>
          </a:p>
          <a:p>
            <a:pPr>
              <a:lnSpc>
                <a:spcPct val="114000"/>
              </a:lnSpc>
            </a:pPr>
            <a:r>
              <a:rPr lang="en-GB" sz="1600" dirty="0"/>
              <a:t>Ensuring a fair and predictable licensing </a:t>
            </a:r>
            <a:r>
              <a:rPr lang="en-GB" sz="1600" dirty="0" smtClean="0"/>
              <a:t>environment, which </a:t>
            </a:r>
            <a:r>
              <a:rPr lang="en-GB" sz="1600" dirty="0"/>
              <a:t>facilitates the investments required to take full advantage of a country’s spectrum </a:t>
            </a:r>
            <a:r>
              <a:rPr lang="en-GB" sz="1600" dirty="0" smtClean="0"/>
              <a:t>resources</a:t>
            </a:r>
            <a:endParaRPr lang="en-US" b="1" dirty="0" smtClean="0">
              <a:solidFill>
                <a:srgbClr val="C00000"/>
              </a:solidFill>
            </a:endParaRPr>
          </a:p>
          <a:p>
            <a:pPr marL="0" indent="0">
              <a:lnSpc>
                <a:spcPct val="114000"/>
              </a:lnSpc>
              <a:buNone/>
            </a:pPr>
            <a:endParaRPr lang="en-US" sz="900" b="1" dirty="0" smtClean="0">
              <a:solidFill>
                <a:srgbClr val="FF0000"/>
              </a:solidFill>
            </a:endParaRPr>
          </a:p>
          <a:p>
            <a:pPr marL="0" indent="0">
              <a:lnSpc>
                <a:spcPct val="114000"/>
              </a:lnSpc>
              <a:buNone/>
            </a:pPr>
            <a:r>
              <a:rPr lang="en-US" b="1" dirty="0" smtClean="0">
                <a:solidFill>
                  <a:srgbClr val="FF0000"/>
                </a:solidFill>
              </a:rPr>
              <a:t>Benefits </a:t>
            </a:r>
            <a:r>
              <a:rPr lang="en-US" b="1" dirty="0">
                <a:solidFill>
                  <a:srgbClr val="FF0000"/>
                </a:solidFill>
              </a:rPr>
              <a:t>from Additional Spectrum for Mobile </a:t>
            </a:r>
            <a:r>
              <a:rPr lang="en-US" b="1" dirty="0">
                <a:solidFill>
                  <a:srgbClr val="FF0000"/>
                </a:solidFill>
              </a:rPr>
              <a:t>Broadband</a:t>
            </a:r>
          </a:p>
          <a:p>
            <a:pPr>
              <a:lnSpc>
                <a:spcPct val="114000"/>
              </a:lnSpc>
            </a:pPr>
            <a:r>
              <a:rPr lang="en-GB" sz="1600" dirty="0" smtClean="0"/>
              <a:t>Maximising </a:t>
            </a:r>
            <a:r>
              <a:rPr lang="en-GB" sz="1600" dirty="0"/>
              <a:t>the benefit of bands below 1GHz to deliver mobile </a:t>
            </a:r>
            <a:r>
              <a:rPr lang="en-GB" sz="1600" dirty="0" smtClean="0"/>
              <a:t>broadband</a:t>
            </a:r>
          </a:p>
          <a:p>
            <a:pPr>
              <a:lnSpc>
                <a:spcPct val="114000"/>
              </a:lnSpc>
            </a:pPr>
            <a:endParaRPr lang="en-GB" sz="1600" dirty="0"/>
          </a:p>
          <a:p>
            <a:pPr>
              <a:lnSpc>
                <a:spcPct val="114000"/>
              </a:lnSpc>
            </a:pPr>
            <a:endParaRPr lang="en-GB" sz="1600" dirty="0" smtClean="0"/>
          </a:p>
          <a:p>
            <a:pPr>
              <a:lnSpc>
                <a:spcPct val="114000"/>
              </a:lnSpc>
            </a:pPr>
            <a:endParaRPr lang="en-GB" sz="1600" dirty="0"/>
          </a:p>
          <a:p>
            <a:pPr>
              <a:lnSpc>
                <a:spcPct val="114000"/>
              </a:lnSpc>
            </a:pPr>
            <a:endParaRPr lang="en-GB" sz="1600" dirty="0" smtClean="0"/>
          </a:p>
          <a:p>
            <a:pPr marL="0" indent="0">
              <a:lnSpc>
                <a:spcPct val="114000"/>
              </a:lnSpc>
              <a:buNone/>
            </a:pPr>
            <a:endParaRPr lang="en-GB" sz="1100" dirty="0"/>
          </a:p>
          <a:p>
            <a:pPr>
              <a:lnSpc>
                <a:spcPct val="114000"/>
              </a:lnSpc>
            </a:pPr>
            <a:endParaRPr lang="en-GB" sz="1200" dirty="0" smtClean="0"/>
          </a:p>
          <a:p>
            <a:pPr>
              <a:lnSpc>
                <a:spcPct val="114000"/>
              </a:lnSpc>
            </a:pPr>
            <a:r>
              <a:rPr lang="en-GB" sz="1600" dirty="0"/>
              <a:t>Complemented for capacity with 1800 MHz, 2.3 GHz and 2.6 </a:t>
            </a:r>
            <a:r>
              <a:rPr lang="en-GB" sz="1600" dirty="0" smtClean="0"/>
              <a:t>GHz</a:t>
            </a:r>
            <a:endParaRPr lang="en-GB" sz="1600" dirty="0"/>
          </a:p>
        </p:txBody>
      </p:sp>
      <p:grpSp>
        <p:nvGrpSpPr>
          <p:cNvPr id="5" name="Group 4"/>
          <p:cNvGrpSpPr/>
          <p:nvPr/>
        </p:nvGrpSpPr>
        <p:grpSpPr>
          <a:xfrm>
            <a:off x="1065051" y="4487266"/>
            <a:ext cx="7332629" cy="1512168"/>
            <a:chOff x="911779" y="4005064"/>
            <a:chExt cx="7332629" cy="1512168"/>
          </a:xfrm>
        </p:grpSpPr>
        <p:grpSp>
          <p:nvGrpSpPr>
            <p:cNvPr id="6" name="Group 5"/>
            <p:cNvGrpSpPr/>
            <p:nvPr/>
          </p:nvGrpSpPr>
          <p:grpSpPr>
            <a:xfrm>
              <a:off x="911779" y="4005064"/>
              <a:ext cx="7332629" cy="852939"/>
              <a:chOff x="839771" y="3656181"/>
              <a:chExt cx="7332629" cy="852939"/>
            </a:xfrm>
          </p:grpSpPr>
          <p:grpSp>
            <p:nvGrpSpPr>
              <p:cNvPr id="13" name="Group 12"/>
              <p:cNvGrpSpPr/>
              <p:nvPr/>
            </p:nvGrpSpPr>
            <p:grpSpPr>
              <a:xfrm>
                <a:off x="839771" y="3656181"/>
                <a:ext cx="7332629" cy="852939"/>
                <a:chOff x="539552" y="2463552"/>
                <a:chExt cx="7332629" cy="852939"/>
              </a:xfrm>
            </p:grpSpPr>
            <p:grpSp>
              <p:nvGrpSpPr>
                <p:cNvPr id="15" name="Group 14"/>
                <p:cNvGrpSpPr/>
                <p:nvPr/>
              </p:nvGrpSpPr>
              <p:grpSpPr>
                <a:xfrm>
                  <a:off x="539552" y="2463552"/>
                  <a:ext cx="7332629" cy="852939"/>
                  <a:chOff x="539552" y="2463552"/>
                  <a:chExt cx="7332629" cy="852939"/>
                </a:xfrm>
              </p:grpSpPr>
              <p:sp>
                <p:nvSpPr>
                  <p:cNvPr id="22" name="Rectangle 15"/>
                  <p:cNvSpPr>
                    <a:spLocks noChangeArrowheads="1"/>
                  </p:cNvSpPr>
                  <p:nvPr/>
                </p:nvSpPr>
                <p:spPr bwMode="auto">
                  <a:xfrm>
                    <a:off x="722116" y="2463552"/>
                    <a:ext cx="840804" cy="533400"/>
                  </a:xfrm>
                  <a:prstGeom prst="rect">
                    <a:avLst/>
                  </a:prstGeom>
                  <a:solidFill>
                    <a:srgbClr val="C0C0C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46800" rIns="54000" bIns="46800" anchor="ctr"/>
                  <a:lstStyle/>
                  <a:p>
                    <a:pPr algn="ctr">
                      <a:spcBef>
                        <a:spcPct val="50000"/>
                      </a:spcBef>
                    </a:pPr>
                    <a:endParaRPr lang="en-GB" sz="1200" dirty="0">
                      <a:latin typeface="Verdana" pitchFamily="34" charset="0"/>
                    </a:endParaRPr>
                  </a:p>
                </p:txBody>
              </p:sp>
              <p:sp>
                <p:nvSpPr>
                  <p:cNvPr id="23" name="Rectangle 15"/>
                  <p:cNvSpPr>
                    <a:spLocks noChangeArrowheads="1"/>
                  </p:cNvSpPr>
                  <p:nvPr/>
                </p:nvSpPr>
                <p:spPr bwMode="auto">
                  <a:xfrm>
                    <a:off x="4309294" y="2463552"/>
                    <a:ext cx="840804" cy="533400"/>
                  </a:xfrm>
                  <a:prstGeom prst="rect">
                    <a:avLst/>
                  </a:prstGeom>
                  <a:solidFill>
                    <a:srgbClr val="C0C0C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46800" rIns="54000" bIns="46800" anchor="ctr"/>
                  <a:lstStyle/>
                  <a:p>
                    <a:pPr algn="ctr">
                      <a:spcBef>
                        <a:spcPct val="50000"/>
                      </a:spcBef>
                    </a:pPr>
                    <a:endParaRPr lang="en-GB" sz="1200" dirty="0">
                      <a:latin typeface="Verdana" pitchFamily="34" charset="0"/>
                    </a:endParaRPr>
                  </a:p>
                </p:txBody>
              </p:sp>
              <p:sp>
                <p:nvSpPr>
                  <p:cNvPr id="24" name="Rectangle 15"/>
                  <p:cNvSpPr>
                    <a:spLocks noChangeArrowheads="1"/>
                  </p:cNvSpPr>
                  <p:nvPr/>
                </p:nvSpPr>
                <p:spPr bwMode="auto">
                  <a:xfrm>
                    <a:off x="5591994" y="2463552"/>
                    <a:ext cx="693538" cy="533400"/>
                  </a:xfrm>
                  <a:prstGeom prst="rect">
                    <a:avLst/>
                  </a:prstGeom>
                  <a:solidFill>
                    <a:srgbClr val="C0C0C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46800" rIns="54000" bIns="46800" anchor="ctr"/>
                  <a:lstStyle/>
                  <a:p>
                    <a:pPr algn="ctr">
                      <a:spcBef>
                        <a:spcPct val="50000"/>
                      </a:spcBef>
                    </a:pPr>
                    <a:endParaRPr lang="en-GB" sz="1200" dirty="0">
                      <a:latin typeface="Verdana" pitchFamily="34" charset="0"/>
                    </a:endParaRPr>
                  </a:p>
                </p:txBody>
              </p:sp>
              <p:sp>
                <p:nvSpPr>
                  <p:cNvPr id="25" name="Rectangle 10"/>
                  <p:cNvSpPr>
                    <a:spLocks noChangeArrowheads="1"/>
                  </p:cNvSpPr>
                  <p:nvPr/>
                </p:nvSpPr>
                <p:spPr bwMode="auto">
                  <a:xfrm>
                    <a:off x="2248211" y="2463552"/>
                    <a:ext cx="840803" cy="533400"/>
                  </a:xfrm>
                  <a:prstGeom prst="rect">
                    <a:avLst/>
                  </a:prstGeom>
                  <a:solidFill>
                    <a:srgbClr val="E3CAB3"/>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46800" rIns="54000" bIns="46800" anchor="ctr"/>
                  <a:lstStyle/>
                  <a:p>
                    <a:endParaRPr lang="en-GB"/>
                  </a:p>
                </p:txBody>
              </p:sp>
              <p:sp>
                <p:nvSpPr>
                  <p:cNvPr id="26" name="Rectangle 10"/>
                  <p:cNvSpPr>
                    <a:spLocks noChangeArrowheads="1"/>
                  </p:cNvSpPr>
                  <p:nvPr/>
                </p:nvSpPr>
                <p:spPr bwMode="auto">
                  <a:xfrm>
                    <a:off x="3182169" y="2463552"/>
                    <a:ext cx="840803" cy="533400"/>
                  </a:xfrm>
                  <a:prstGeom prst="rect">
                    <a:avLst/>
                  </a:prstGeom>
                  <a:solidFill>
                    <a:srgbClr val="E3CAB3"/>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46800" rIns="54000" bIns="46800" anchor="ctr"/>
                  <a:lstStyle/>
                  <a:p>
                    <a:endParaRPr lang="en-GB"/>
                  </a:p>
                </p:txBody>
              </p:sp>
              <p:sp>
                <p:nvSpPr>
                  <p:cNvPr id="27" name="Rectangle 10"/>
                  <p:cNvSpPr>
                    <a:spLocks noChangeArrowheads="1"/>
                  </p:cNvSpPr>
                  <p:nvPr/>
                </p:nvSpPr>
                <p:spPr bwMode="auto">
                  <a:xfrm>
                    <a:off x="6544204" y="2463552"/>
                    <a:ext cx="676565" cy="533400"/>
                  </a:xfrm>
                  <a:prstGeom prst="rect">
                    <a:avLst/>
                  </a:prstGeom>
                  <a:solidFill>
                    <a:srgbClr val="E3CAB3"/>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46800" rIns="54000" bIns="46800" anchor="ctr"/>
                  <a:lstStyle/>
                  <a:p>
                    <a:endParaRPr lang="en-GB"/>
                  </a:p>
                </p:txBody>
              </p:sp>
              <p:sp>
                <p:nvSpPr>
                  <p:cNvPr id="28" name="Line 6"/>
                  <p:cNvSpPr>
                    <a:spLocks noChangeShapeType="1"/>
                  </p:cNvSpPr>
                  <p:nvPr/>
                </p:nvSpPr>
                <p:spPr bwMode="auto">
                  <a:xfrm rot="21474359" flipV="1">
                    <a:off x="4390827" y="3039492"/>
                    <a:ext cx="0" cy="2603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GB" sz="1100"/>
                  </a:p>
                </p:txBody>
              </p:sp>
              <p:sp>
                <p:nvSpPr>
                  <p:cNvPr id="29" name="Line 7"/>
                  <p:cNvSpPr>
                    <a:spLocks noChangeShapeType="1"/>
                  </p:cNvSpPr>
                  <p:nvPr/>
                </p:nvSpPr>
                <p:spPr bwMode="auto">
                  <a:xfrm rot="21467932">
                    <a:off x="5576689" y="3039492"/>
                    <a:ext cx="0" cy="2476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GB" sz="1100"/>
                  </a:p>
                </p:txBody>
              </p:sp>
              <p:sp>
                <p:nvSpPr>
                  <p:cNvPr id="30" name="Text Box 10"/>
                  <p:cNvSpPr txBox="1">
                    <a:spLocks noChangeArrowheads="1"/>
                  </p:cNvSpPr>
                  <p:nvPr/>
                </p:nvSpPr>
                <p:spPr bwMode="auto">
                  <a:xfrm>
                    <a:off x="5364088" y="3039492"/>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a:latin typeface="Verdana" pitchFamily="34" charset="0"/>
                      </a:rPr>
                      <a:t>880</a:t>
                    </a:r>
                  </a:p>
                </p:txBody>
              </p:sp>
              <p:sp>
                <p:nvSpPr>
                  <p:cNvPr id="31" name="Text Box 11"/>
                  <p:cNvSpPr txBox="1">
                    <a:spLocks noChangeArrowheads="1"/>
                  </p:cNvSpPr>
                  <p:nvPr/>
                </p:nvSpPr>
                <p:spPr bwMode="auto">
                  <a:xfrm>
                    <a:off x="6003727" y="3039492"/>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a:latin typeface="Verdana" pitchFamily="34" charset="0"/>
                      </a:rPr>
                      <a:t>915</a:t>
                    </a:r>
                  </a:p>
                </p:txBody>
              </p:sp>
              <p:sp>
                <p:nvSpPr>
                  <p:cNvPr id="32" name="Text Box 13"/>
                  <p:cNvSpPr txBox="1">
                    <a:spLocks noChangeArrowheads="1"/>
                  </p:cNvSpPr>
                  <p:nvPr/>
                </p:nvSpPr>
                <p:spPr bwMode="auto">
                  <a:xfrm>
                    <a:off x="6422286" y="3039492"/>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a:latin typeface="Verdana" pitchFamily="34" charset="0"/>
                      </a:rPr>
                      <a:t>925</a:t>
                    </a:r>
                  </a:p>
                </p:txBody>
              </p:sp>
              <p:sp>
                <p:nvSpPr>
                  <p:cNvPr id="33" name="Text Box 15"/>
                  <p:cNvSpPr txBox="1">
                    <a:spLocks noChangeArrowheads="1"/>
                  </p:cNvSpPr>
                  <p:nvPr/>
                </p:nvSpPr>
                <p:spPr bwMode="auto">
                  <a:xfrm>
                    <a:off x="7070358" y="3039492"/>
                    <a:ext cx="8018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smtClean="0">
                        <a:latin typeface="Verdana" pitchFamily="34" charset="0"/>
                      </a:rPr>
                      <a:t>960 MHz</a:t>
                    </a:r>
                    <a:endParaRPr lang="en-US" sz="1100" dirty="0">
                      <a:latin typeface="Verdana" pitchFamily="34" charset="0"/>
                    </a:endParaRPr>
                  </a:p>
                </p:txBody>
              </p:sp>
              <p:sp>
                <p:nvSpPr>
                  <p:cNvPr id="34" name="Text Box 29"/>
                  <p:cNvSpPr txBox="1">
                    <a:spLocks noChangeArrowheads="1"/>
                  </p:cNvSpPr>
                  <p:nvPr/>
                </p:nvSpPr>
                <p:spPr bwMode="auto">
                  <a:xfrm>
                    <a:off x="3074789" y="3039492"/>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a:latin typeface="Verdana" pitchFamily="34" charset="0"/>
                      </a:rPr>
                      <a:t>791</a:t>
                    </a:r>
                  </a:p>
                </p:txBody>
              </p:sp>
              <p:sp>
                <p:nvSpPr>
                  <p:cNvPr id="35" name="Text Box 30"/>
                  <p:cNvSpPr txBox="1">
                    <a:spLocks noChangeArrowheads="1"/>
                  </p:cNvSpPr>
                  <p:nvPr/>
                </p:nvSpPr>
                <p:spPr bwMode="auto">
                  <a:xfrm>
                    <a:off x="4932040" y="3039492"/>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a:latin typeface="Verdana" pitchFamily="34" charset="0"/>
                      </a:rPr>
                      <a:t>862</a:t>
                    </a:r>
                  </a:p>
                </p:txBody>
              </p:sp>
              <p:sp>
                <p:nvSpPr>
                  <p:cNvPr id="36" name="Text Box 80"/>
                  <p:cNvSpPr txBox="1">
                    <a:spLocks noChangeArrowheads="1"/>
                  </p:cNvSpPr>
                  <p:nvPr/>
                </p:nvSpPr>
                <p:spPr bwMode="auto">
                  <a:xfrm>
                    <a:off x="4115027" y="3039492"/>
                    <a:ext cx="528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200" dirty="0">
                        <a:latin typeface="Verdana" pitchFamily="34" charset="0"/>
                      </a:rPr>
                      <a:t>832</a:t>
                    </a:r>
                  </a:p>
                </p:txBody>
              </p:sp>
              <p:sp>
                <p:nvSpPr>
                  <p:cNvPr id="37" name="Text Box 81"/>
                  <p:cNvSpPr txBox="1">
                    <a:spLocks noChangeArrowheads="1"/>
                  </p:cNvSpPr>
                  <p:nvPr/>
                </p:nvSpPr>
                <p:spPr bwMode="auto">
                  <a:xfrm>
                    <a:off x="3757990" y="3039492"/>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a:latin typeface="Verdana" pitchFamily="34" charset="0"/>
                      </a:rPr>
                      <a:t>821</a:t>
                    </a:r>
                  </a:p>
                </p:txBody>
              </p:sp>
              <p:sp>
                <p:nvSpPr>
                  <p:cNvPr id="38" name="Text Box 57"/>
                  <p:cNvSpPr txBox="1">
                    <a:spLocks noChangeArrowheads="1"/>
                  </p:cNvSpPr>
                  <p:nvPr/>
                </p:nvSpPr>
                <p:spPr bwMode="auto">
                  <a:xfrm>
                    <a:off x="2720777" y="3039492"/>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a:latin typeface="Verdana" pitchFamily="34" charset="0"/>
                      </a:rPr>
                      <a:t>788</a:t>
                    </a:r>
                  </a:p>
                </p:txBody>
              </p:sp>
              <p:sp>
                <p:nvSpPr>
                  <p:cNvPr id="39" name="Text Box 75"/>
                  <p:cNvSpPr txBox="1">
                    <a:spLocks noChangeArrowheads="1"/>
                  </p:cNvSpPr>
                  <p:nvPr/>
                </p:nvSpPr>
                <p:spPr bwMode="auto">
                  <a:xfrm>
                    <a:off x="539552" y="3039492"/>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a:latin typeface="Verdana" pitchFamily="34" charset="0"/>
                      </a:rPr>
                      <a:t>703</a:t>
                    </a:r>
                  </a:p>
                </p:txBody>
              </p:sp>
              <p:sp>
                <p:nvSpPr>
                  <p:cNvPr id="40" name="Text Box 75"/>
                  <p:cNvSpPr txBox="1">
                    <a:spLocks noChangeArrowheads="1"/>
                  </p:cNvSpPr>
                  <p:nvPr/>
                </p:nvSpPr>
                <p:spPr bwMode="auto">
                  <a:xfrm>
                    <a:off x="1309718" y="3023374"/>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smtClean="0">
                        <a:latin typeface="Verdana" pitchFamily="34" charset="0"/>
                      </a:rPr>
                      <a:t>733</a:t>
                    </a:r>
                    <a:endParaRPr lang="en-US" sz="1100" dirty="0">
                      <a:latin typeface="Verdana" pitchFamily="34" charset="0"/>
                    </a:endParaRPr>
                  </a:p>
                </p:txBody>
              </p:sp>
              <p:sp>
                <p:nvSpPr>
                  <p:cNvPr id="41" name="Text Box 57"/>
                  <p:cNvSpPr txBox="1">
                    <a:spLocks noChangeArrowheads="1"/>
                  </p:cNvSpPr>
                  <p:nvPr/>
                </p:nvSpPr>
                <p:spPr bwMode="auto">
                  <a:xfrm>
                    <a:off x="2051720" y="3023374"/>
                    <a:ext cx="4539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50000"/>
                      </a:spcBef>
                      <a:defRPr sz="2000">
                        <a:solidFill>
                          <a:schemeClr val="tx1"/>
                        </a:solidFill>
                        <a:latin typeface="Arial" pitchFamily="34" charset="0"/>
                      </a:defRPr>
                    </a:lvl1pPr>
                    <a:lvl2pPr marL="37931725" indent="-37474525" algn="l">
                      <a:spcBef>
                        <a:spcPct val="50000"/>
                      </a:spcBef>
                      <a:defRPr sz="2000">
                        <a:solidFill>
                          <a:schemeClr val="tx1"/>
                        </a:solidFill>
                        <a:latin typeface="Arial" pitchFamily="34" charset="0"/>
                      </a:defRPr>
                    </a:lvl2pPr>
                    <a:lvl3pPr>
                      <a:spcBef>
                        <a:spcPct val="50000"/>
                      </a:spcBef>
                      <a:defRPr sz="2000">
                        <a:solidFill>
                          <a:schemeClr val="tx1"/>
                        </a:solidFill>
                        <a:latin typeface="Arial" pitchFamily="34" charset="0"/>
                      </a:defRPr>
                    </a:lvl3pPr>
                    <a:lvl4pPr>
                      <a:spcBef>
                        <a:spcPct val="50000"/>
                      </a:spcBef>
                      <a:defRPr sz="2000">
                        <a:solidFill>
                          <a:schemeClr val="tx1"/>
                        </a:solidFill>
                        <a:latin typeface="Arial" pitchFamily="34" charset="0"/>
                      </a:defRPr>
                    </a:lvl4pPr>
                    <a:lvl5pPr>
                      <a:spcBef>
                        <a:spcPct val="50000"/>
                      </a:spcBef>
                      <a:defRPr sz="2000">
                        <a:solidFill>
                          <a:schemeClr val="tx1"/>
                        </a:solidFill>
                        <a:latin typeface="Arial" pitchFamily="34" charset="0"/>
                      </a:defRPr>
                    </a:lvl5pPr>
                    <a:lvl6pPr marL="457200" fontAlgn="base">
                      <a:spcBef>
                        <a:spcPct val="50000"/>
                      </a:spcBef>
                      <a:spcAft>
                        <a:spcPct val="0"/>
                      </a:spcAft>
                      <a:defRPr sz="2000">
                        <a:solidFill>
                          <a:schemeClr val="tx1"/>
                        </a:solidFill>
                        <a:latin typeface="Arial" pitchFamily="34" charset="0"/>
                      </a:defRPr>
                    </a:lvl6pPr>
                    <a:lvl7pPr marL="914400" fontAlgn="base">
                      <a:spcBef>
                        <a:spcPct val="50000"/>
                      </a:spcBef>
                      <a:spcAft>
                        <a:spcPct val="0"/>
                      </a:spcAft>
                      <a:defRPr sz="2000">
                        <a:solidFill>
                          <a:schemeClr val="tx1"/>
                        </a:solidFill>
                        <a:latin typeface="Arial" pitchFamily="34" charset="0"/>
                      </a:defRPr>
                    </a:lvl7pPr>
                    <a:lvl8pPr marL="1371600" fontAlgn="base">
                      <a:spcBef>
                        <a:spcPct val="50000"/>
                      </a:spcBef>
                      <a:spcAft>
                        <a:spcPct val="0"/>
                      </a:spcAft>
                      <a:defRPr sz="2000">
                        <a:solidFill>
                          <a:schemeClr val="tx1"/>
                        </a:solidFill>
                        <a:latin typeface="Arial" pitchFamily="34" charset="0"/>
                      </a:defRPr>
                    </a:lvl8pPr>
                    <a:lvl9pPr marL="1828800" fontAlgn="base">
                      <a:spcBef>
                        <a:spcPct val="50000"/>
                      </a:spcBef>
                      <a:spcAft>
                        <a:spcPct val="0"/>
                      </a:spcAft>
                      <a:defRPr sz="2000">
                        <a:solidFill>
                          <a:schemeClr val="tx1"/>
                        </a:solidFill>
                        <a:latin typeface="Arial" pitchFamily="34" charset="0"/>
                      </a:defRPr>
                    </a:lvl9pPr>
                  </a:lstStyle>
                  <a:p>
                    <a:pPr eaLnBrk="0" hangingPunct="0">
                      <a:spcBef>
                        <a:spcPct val="0"/>
                      </a:spcBef>
                    </a:pPr>
                    <a:r>
                      <a:rPr lang="en-US" sz="1100" dirty="0" smtClean="0">
                        <a:latin typeface="Verdana" pitchFamily="34" charset="0"/>
                      </a:rPr>
                      <a:t>758</a:t>
                    </a:r>
                    <a:endParaRPr lang="en-US" sz="1100" dirty="0">
                      <a:latin typeface="Verdana" pitchFamily="34" charset="0"/>
                    </a:endParaRPr>
                  </a:p>
                </p:txBody>
              </p:sp>
            </p:grpSp>
            <p:sp>
              <p:nvSpPr>
                <p:cNvPr id="16" name="Right Arrow 15"/>
                <p:cNvSpPr/>
                <p:nvPr/>
              </p:nvSpPr>
              <p:spPr>
                <a:xfrm rot="16200000">
                  <a:off x="999093" y="2629954"/>
                  <a:ext cx="286849" cy="20059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ight Arrow 16"/>
                <p:cNvSpPr/>
                <p:nvPr/>
              </p:nvSpPr>
              <p:spPr>
                <a:xfrm rot="16200000">
                  <a:off x="4619895" y="2629953"/>
                  <a:ext cx="286849" cy="20059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ight Arrow 17"/>
                <p:cNvSpPr/>
                <p:nvPr/>
              </p:nvSpPr>
              <p:spPr>
                <a:xfrm rot="16200000">
                  <a:off x="5810520" y="2629954"/>
                  <a:ext cx="286849" cy="20059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ight Arrow 18"/>
                <p:cNvSpPr/>
                <p:nvPr/>
              </p:nvSpPr>
              <p:spPr>
                <a:xfrm rot="5400000">
                  <a:off x="2571740" y="2629955"/>
                  <a:ext cx="286849" cy="20059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ight Arrow 19"/>
                <p:cNvSpPr/>
                <p:nvPr/>
              </p:nvSpPr>
              <p:spPr>
                <a:xfrm rot="5400000">
                  <a:off x="3453366" y="2629956"/>
                  <a:ext cx="286849" cy="20059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ight Arrow 20"/>
                <p:cNvSpPr/>
                <p:nvPr/>
              </p:nvSpPr>
              <p:spPr>
                <a:xfrm rot="5400000">
                  <a:off x="6771474" y="2629957"/>
                  <a:ext cx="286849" cy="20059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4" name="Rectangle 13"/>
              <p:cNvSpPr/>
              <p:nvPr/>
            </p:nvSpPr>
            <p:spPr>
              <a:xfrm>
                <a:off x="899592" y="3656181"/>
                <a:ext cx="6621396"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 name="Left Brace 6"/>
            <p:cNvSpPr/>
            <p:nvPr/>
          </p:nvSpPr>
          <p:spPr>
            <a:xfrm rot="16200000">
              <a:off x="2050102" y="3716896"/>
              <a:ext cx="416617" cy="2577127"/>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Left Brace 7"/>
            <p:cNvSpPr/>
            <p:nvPr/>
          </p:nvSpPr>
          <p:spPr>
            <a:xfrm rot="16200000">
              <a:off x="4339262" y="4037210"/>
              <a:ext cx="416617" cy="1967364"/>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1719695" y="5196477"/>
              <a:ext cx="1058303" cy="307777"/>
            </a:xfrm>
            <a:prstGeom prst="rect">
              <a:avLst/>
            </a:prstGeom>
            <a:noFill/>
          </p:spPr>
          <p:txBody>
            <a:bodyPr wrap="none" rtlCol="0">
              <a:spAutoFit/>
            </a:bodyPr>
            <a:lstStyle/>
            <a:p>
              <a:pPr algn="ctr"/>
              <a:r>
                <a:rPr lang="en-GB" sz="1400" b="1" dirty="0" smtClean="0">
                  <a:latin typeface="Verdana" pitchFamily="34" charset="0"/>
                </a:rPr>
                <a:t>700 MHz</a:t>
              </a:r>
              <a:endParaRPr lang="en-GB" sz="1400" b="1" dirty="0">
                <a:latin typeface="Verdana" pitchFamily="34" charset="0"/>
              </a:endParaRPr>
            </a:p>
          </p:txBody>
        </p:sp>
        <p:sp>
          <p:nvSpPr>
            <p:cNvPr id="10" name="TextBox 9"/>
            <p:cNvSpPr txBox="1"/>
            <p:nvPr/>
          </p:nvSpPr>
          <p:spPr>
            <a:xfrm>
              <a:off x="4023951" y="5196476"/>
              <a:ext cx="1058303" cy="307777"/>
            </a:xfrm>
            <a:prstGeom prst="rect">
              <a:avLst/>
            </a:prstGeom>
            <a:noFill/>
          </p:spPr>
          <p:txBody>
            <a:bodyPr wrap="none" rtlCol="0">
              <a:spAutoFit/>
            </a:bodyPr>
            <a:lstStyle/>
            <a:p>
              <a:pPr algn="ctr"/>
              <a:r>
                <a:rPr lang="en-GB" sz="1400" b="1" dirty="0" smtClean="0">
                  <a:latin typeface="Verdana" pitchFamily="34" charset="0"/>
                </a:rPr>
                <a:t>800 MHz</a:t>
              </a:r>
              <a:endParaRPr lang="en-GB" sz="1400" b="1" dirty="0">
                <a:latin typeface="Verdana" pitchFamily="34" charset="0"/>
              </a:endParaRPr>
            </a:p>
          </p:txBody>
        </p:sp>
        <p:sp>
          <p:nvSpPr>
            <p:cNvPr id="11" name="Left Brace 10"/>
            <p:cNvSpPr/>
            <p:nvPr/>
          </p:nvSpPr>
          <p:spPr>
            <a:xfrm rot="16200000">
              <a:off x="6601850" y="4235599"/>
              <a:ext cx="416617" cy="156567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p:cNvSpPr txBox="1"/>
            <p:nvPr/>
          </p:nvSpPr>
          <p:spPr>
            <a:xfrm>
              <a:off x="6300192" y="5209455"/>
              <a:ext cx="1058303" cy="307777"/>
            </a:xfrm>
            <a:prstGeom prst="rect">
              <a:avLst/>
            </a:prstGeom>
            <a:noFill/>
          </p:spPr>
          <p:txBody>
            <a:bodyPr wrap="none" rtlCol="0">
              <a:spAutoFit/>
            </a:bodyPr>
            <a:lstStyle/>
            <a:p>
              <a:pPr algn="ctr"/>
              <a:r>
                <a:rPr lang="en-GB" sz="1400" b="1" dirty="0">
                  <a:latin typeface="Verdana" pitchFamily="34" charset="0"/>
                </a:rPr>
                <a:t>9</a:t>
              </a:r>
              <a:r>
                <a:rPr lang="en-GB" sz="1400" b="1" dirty="0" smtClean="0">
                  <a:latin typeface="Verdana" pitchFamily="34" charset="0"/>
                </a:rPr>
                <a:t>00 MHz</a:t>
              </a:r>
              <a:endParaRPr lang="en-GB" sz="1400" b="1" dirty="0">
                <a:latin typeface="Verdana" pitchFamily="34" charset="0"/>
              </a:endParaRPr>
            </a:p>
          </p:txBody>
        </p:sp>
      </p:grpSp>
    </p:spTree>
    <p:extLst>
      <p:ext uri="{BB962C8B-B14F-4D97-AF65-F5344CB8AC3E}">
        <p14:creationId xmlns:p14="http://schemas.microsoft.com/office/powerpoint/2010/main" val="167304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pc="0" dirty="0" smtClean="0"/>
              <a:t>GSMA RESOURCES</a:t>
            </a:r>
            <a:endParaRPr lang="en-US" spc="0" dirty="0"/>
          </a:p>
        </p:txBody>
      </p:sp>
      <p:sp>
        <p:nvSpPr>
          <p:cNvPr id="7" name="Content Placeholder 6"/>
          <p:cNvSpPr>
            <a:spLocks noGrp="1"/>
          </p:cNvSpPr>
          <p:nvPr>
            <p:ph idx="1"/>
          </p:nvPr>
        </p:nvSpPr>
        <p:spPr>
          <a:xfrm>
            <a:off x="457200" y="1600201"/>
            <a:ext cx="6567714" cy="3390172"/>
          </a:xfrm>
        </p:spPr>
        <p:txBody>
          <a:bodyPr numCol="2" spcCol="360000"/>
          <a:lstStyle/>
          <a:p>
            <a:pPr marL="0" indent="0">
              <a:lnSpc>
                <a:spcPct val="114000"/>
              </a:lnSpc>
              <a:spcBef>
                <a:spcPts val="900"/>
              </a:spcBef>
              <a:buClr>
                <a:schemeClr val="accent1"/>
              </a:buClr>
              <a:buNone/>
            </a:pPr>
            <a:r>
              <a:rPr lang="en-GB" sz="1800" b="1" dirty="0" smtClean="0">
                <a:solidFill>
                  <a:schemeClr val="accent1"/>
                </a:solidFill>
              </a:rPr>
              <a:t>Digital Dividend Toolkit</a:t>
            </a:r>
            <a:r>
              <a:rPr lang="en-GB" sz="1400" dirty="0">
                <a:solidFill>
                  <a:schemeClr val="accent1"/>
                </a:solidFill>
              </a:rPr>
              <a:t/>
            </a:r>
            <a:br>
              <a:rPr lang="en-GB" sz="1400" dirty="0">
                <a:solidFill>
                  <a:schemeClr val="accent1"/>
                </a:solidFill>
              </a:rPr>
            </a:br>
            <a:r>
              <a:rPr lang="en-GB" sz="1200" b="1" dirty="0" smtClean="0"/>
              <a:t>www.gsma.com/digitaldividendtoolkit</a:t>
            </a:r>
            <a:r>
              <a:rPr lang="en-GB" sz="1400" dirty="0"/>
              <a:t/>
            </a:r>
            <a:br>
              <a:rPr lang="en-GB" sz="1400" dirty="0"/>
            </a:br>
            <a:r>
              <a:rPr lang="en-GB" sz="1400" dirty="0" smtClean="0"/>
              <a:t>An online resource offering the </a:t>
            </a:r>
            <a:r>
              <a:rPr lang="en-GB" sz="1400" dirty="0"/>
              <a:t>latest policies, perspectives and best </a:t>
            </a:r>
            <a:r>
              <a:rPr lang="en-GB" sz="1400" dirty="0" smtClean="0"/>
              <a:t>practices for securing and implementing Digital Dividend spectrum </a:t>
            </a:r>
            <a:br>
              <a:rPr lang="en-GB" sz="1400" dirty="0" smtClean="0"/>
            </a:br>
            <a:r>
              <a:rPr lang="en-GB" sz="1400" dirty="0" smtClean="0"/>
              <a:t>for mobile broadband. </a:t>
            </a:r>
            <a:endParaRPr lang="en-GB" sz="1400" dirty="0"/>
          </a:p>
          <a:p>
            <a:pPr marL="0" indent="0">
              <a:lnSpc>
                <a:spcPct val="114000"/>
              </a:lnSpc>
              <a:spcBef>
                <a:spcPts val="900"/>
              </a:spcBef>
              <a:buClr>
                <a:schemeClr val="accent1"/>
              </a:buClr>
              <a:buNone/>
            </a:pPr>
            <a:r>
              <a:rPr lang="en-GB" sz="1800" b="1" dirty="0" smtClean="0">
                <a:solidFill>
                  <a:srgbClr val="DE002B"/>
                </a:solidFill>
              </a:rPr>
              <a:t>Digital Switchover Guide</a:t>
            </a:r>
            <a:r>
              <a:rPr lang="en-GB" sz="1400" dirty="0">
                <a:solidFill>
                  <a:srgbClr val="DE002B"/>
                </a:solidFill>
              </a:rPr>
              <a:t/>
            </a:r>
            <a:br>
              <a:rPr lang="en-GB" sz="1400" dirty="0">
                <a:solidFill>
                  <a:srgbClr val="DE002B"/>
                </a:solidFill>
              </a:rPr>
            </a:br>
            <a:r>
              <a:rPr lang="en-GB" sz="1200" b="1" dirty="0" smtClean="0"/>
              <a:t>www.gsma.com/spectrum/digital-switchover</a:t>
            </a:r>
            <a:r>
              <a:rPr lang="en-GB" sz="1400" dirty="0"/>
              <a:t/>
            </a:r>
            <a:br>
              <a:rPr lang="en-GB" sz="1400" dirty="0"/>
            </a:br>
            <a:r>
              <a:rPr lang="en-GB" sz="1400" dirty="0" smtClean="0"/>
              <a:t>An interactive tool that describes how to manage the conversion to digital television </a:t>
            </a:r>
            <a:br>
              <a:rPr lang="en-GB" sz="1400" dirty="0" smtClean="0"/>
            </a:br>
            <a:r>
              <a:rPr lang="en-GB" sz="1400" dirty="0" smtClean="0"/>
              <a:t>and release Digital Dividend spectrum </a:t>
            </a:r>
            <a:br>
              <a:rPr lang="en-GB" sz="1400" dirty="0" smtClean="0"/>
            </a:br>
            <a:r>
              <a:rPr lang="en-GB" sz="1400" dirty="0" smtClean="0"/>
              <a:t>for mobile.</a:t>
            </a:r>
          </a:p>
          <a:p>
            <a:pPr marL="0" indent="0">
              <a:lnSpc>
                <a:spcPct val="114000"/>
              </a:lnSpc>
              <a:spcBef>
                <a:spcPts val="900"/>
              </a:spcBef>
              <a:buClr>
                <a:schemeClr val="accent1"/>
              </a:buClr>
              <a:buNone/>
            </a:pPr>
            <a:r>
              <a:rPr lang="en-GB" sz="1800" b="1" dirty="0" smtClean="0">
                <a:solidFill>
                  <a:srgbClr val="DE002B"/>
                </a:solidFill>
              </a:rPr>
              <a:t>Mobile </a:t>
            </a:r>
            <a:r>
              <a:rPr lang="en-GB" sz="1800" b="1" dirty="0">
                <a:solidFill>
                  <a:srgbClr val="DE002B"/>
                </a:solidFill>
              </a:rPr>
              <a:t>Policy Handbook</a:t>
            </a:r>
            <a:r>
              <a:rPr lang="en-GB" sz="1400" dirty="0">
                <a:solidFill>
                  <a:srgbClr val="DE002B"/>
                </a:solidFill>
              </a:rPr>
              <a:t/>
            </a:r>
            <a:br>
              <a:rPr lang="en-GB" sz="1400" dirty="0">
                <a:solidFill>
                  <a:srgbClr val="DE002B"/>
                </a:solidFill>
              </a:rPr>
            </a:br>
            <a:r>
              <a:rPr lang="en-GB" sz="1200" b="1" dirty="0"/>
              <a:t>www.gsma.com/publicpolicy/handbook</a:t>
            </a:r>
            <a:r>
              <a:rPr lang="en-GB" sz="1200" dirty="0"/>
              <a:t> </a:t>
            </a:r>
            <a:r>
              <a:rPr lang="en-GB" sz="1400" dirty="0"/>
              <a:t/>
            </a:r>
            <a:br>
              <a:rPr lang="en-GB" sz="1400" dirty="0"/>
            </a:br>
            <a:r>
              <a:rPr lang="en-GB" sz="1400" dirty="0"/>
              <a:t>A portal to GSMA positions on mobile policy issues, including spectrum </a:t>
            </a:r>
            <a:r>
              <a:rPr lang="en-GB" sz="1400" dirty="0" smtClean="0"/>
              <a:t>management </a:t>
            </a:r>
            <a:r>
              <a:rPr lang="en-GB" sz="1400" dirty="0"/>
              <a:t>and licensing</a:t>
            </a:r>
            <a:r>
              <a:rPr lang="en-GB" sz="1400" dirty="0" smtClean="0"/>
              <a:t>.</a:t>
            </a:r>
          </a:p>
          <a:p>
            <a:pPr marL="0" indent="0">
              <a:lnSpc>
                <a:spcPct val="114000"/>
              </a:lnSpc>
              <a:spcBef>
                <a:spcPts val="900"/>
              </a:spcBef>
              <a:buClr>
                <a:schemeClr val="accent1"/>
              </a:buClr>
              <a:buNone/>
            </a:pPr>
            <a:r>
              <a:rPr lang="en-GB" sz="1800" b="1" dirty="0" smtClean="0">
                <a:solidFill>
                  <a:srgbClr val="DE002B"/>
                </a:solidFill>
              </a:rPr>
              <a:t>GSMA Spectrum Resources</a:t>
            </a:r>
            <a:r>
              <a:rPr lang="en-GB" sz="1400" dirty="0"/>
              <a:t/>
            </a:r>
            <a:br>
              <a:rPr lang="en-GB" sz="1400" dirty="0"/>
            </a:br>
            <a:r>
              <a:rPr lang="en-GB" sz="1200" b="1" dirty="0" smtClean="0"/>
              <a:t>www.gsma.com/spectrum/resources</a:t>
            </a:r>
            <a:r>
              <a:rPr lang="en-GB" sz="1400" dirty="0"/>
              <a:t/>
            </a:r>
            <a:br>
              <a:rPr lang="en-GB" sz="1400" dirty="0"/>
            </a:br>
            <a:r>
              <a:rPr lang="en-GB" sz="1400" dirty="0" smtClean="0"/>
              <a:t>Our library of research, reports, case studies and collateral.</a:t>
            </a:r>
            <a:endParaRPr lang="en-GB" sz="1400" dirty="0"/>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4736" y="1739911"/>
            <a:ext cx="1329713" cy="2299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8213" y="4187127"/>
            <a:ext cx="2296235" cy="160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5732" y="4051201"/>
            <a:ext cx="1690977" cy="1847193"/>
          </a:xfrm>
          <a:prstGeom prst="rect">
            <a:avLst/>
          </a:prstGeom>
        </p:spPr>
      </p:pic>
    </p:spTree>
    <p:extLst>
      <p:ext uri="{BB962C8B-B14F-4D97-AF65-F5344CB8AC3E}">
        <p14:creationId xmlns:p14="http://schemas.microsoft.com/office/powerpoint/2010/main" val="153984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70671"/>
            <a:ext cx="8229600" cy="1470025"/>
          </a:xfrm>
        </p:spPr>
        <p:txBody>
          <a:bodyPr/>
          <a:lstStyle/>
          <a:p>
            <a:r>
              <a:rPr lang="en-US" dirty="0"/>
              <a:t>THANK </a:t>
            </a:r>
            <a:r>
              <a:rPr lang="en-US" dirty="0" smtClean="0"/>
              <a:t>YOU</a:t>
            </a:r>
            <a:endParaRPr lang="en-US" dirty="0"/>
          </a:p>
        </p:txBody>
      </p:sp>
      <p:sp>
        <p:nvSpPr>
          <p:cNvPr id="4" name="Rectangle 3"/>
          <p:cNvSpPr/>
          <p:nvPr/>
        </p:nvSpPr>
        <p:spPr>
          <a:xfrm>
            <a:off x="3548270" y="5585791"/>
            <a:ext cx="2723321" cy="765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endParaRPr lang="en-GB" sz="1400" dirty="0" smtClean="0">
              <a:latin typeface="Frutiger 47LightCn"/>
              <a:cs typeface="Frutiger 47LightCn"/>
            </a:endParaRPr>
          </a:p>
        </p:txBody>
      </p:sp>
    </p:spTree>
    <p:extLst>
      <p:ext uri="{BB962C8B-B14F-4D97-AF65-F5344CB8AC3E}">
        <p14:creationId xmlns:p14="http://schemas.microsoft.com/office/powerpoint/2010/main" val="14481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0507579" y="6978316"/>
            <a:ext cx="914400" cy="914400"/>
          </a:xfrm>
          <a:prstGeom prst="rect">
            <a:avLst/>
          </a:prstGeom>
        </p:spPr>
        <p:txBody>
          <a:bodyPr vert="horz" wrap="none" lIns="0" tIns="0" rIns="0" bIns="0" rtlCol="0" anchor="ctr">
            <a:noAutofit/>
          </a:bodyPr>
          <a:lstStyle/>
          <a:p>
            <a:endParaRPr lang="en-US" sz="2400" dirty="0" smtClean="0">
              <a:solidFill>
                <a:prstClr val="black"/>
              </a:solidFill>
              <a:cs typeface="Arial Narrow"/>
            </a:endParaRPr>
          </a:p>
        </p:txBody>
      </p:sp>
      <p:sp>
        <p:nvSpPr>
          <p:cNvPr id="6" name="Title 2"/>
          <p:cNvSpPr txBox="1">
            <a:spLocks/>
          </p:cNvSpPr>
          <p:nvPr/>
        </p:nvSpPr>
        <p:spPr>
          <a:xfrm>
            <a:off x="457200" y="2193569"/>
            <a:ext cx="3548130" cy="1235431"/>
          </a:xfrm>
          <a:prstGeom prst="rect">
            <a:avLst/>
          </a:prstGeom>
        </p:spPr>
        <p:txBody>
          <a:bodyPr vert="horz" wrap="none" lIns="0" tIns="0" rIns="0" bIns="0" rtlCol="0" anchor="t" anchorCtr="0">
            <a:noAutofit/>
          </a:bodyPr>
          <a:lstStyle>
            <a:lvl1pPr marL="360000" indent="-360000" algn="l" defTabSz="457200" rtl="0" eaLnBrk="1" latinLnBrk="0" hangingPunct="1">
              <a:spcBef>
                <a:spcPts val="600"/>
              </a:spcBef>
              <a:buNone/>
              <a:defRPr sz="4400" b="0" i="0" kern="1200" spc="-150">
                <a:solidFill>
                  <a:schemeClr val="tx1"/>
                </a:solidFill>
                <a:latin typeface="Frutiger 67BoldCn"/>
                <a:ea typeface="+mj-ea"/>
                <a:cs typeface="Frutiger 67BoldCn"/>
              </a:defRPr>
            </a:lvl1pPr>
          </a:lstStyle>
          <a:p>
            <a:pPr marL="0">
              <a:lnSpc>
                <a:spcPct val="80000"/>
              </a:lnSpc>
            </a:pPr>
            <a:r>
              <a:rPr lang="en-GB" b="1" spc="0" dirty="0">
                <a:solidFill>
                  <a:srgbClr val="DE002B"/>
                </a:solidFill>
                <a:latin typeface="Arial Narrow Bold"/>
                <a:cs typeface="Arial Narrow Bold"/>
              </a:rPr>
              <a:t>GSMA </a:t>
            </a:r>
            <a:endParaRPr lang="en-GB" b="1" spc="0" dirty="0" smtClean="0">
              <a:solidFill>
                <a:srgbClr val="DE002B"/>
              </a:solidFill>
              <a:latin typeface="Arial Narrow Bold"/>
              <a:cs typeface="Arial Narrow Bold"/>
            </a:endParaRPr>
          </a:p>
          <a:p>
            <a:pPr marL="0">
              <a:lnSpc>
                <a:spcPct val="80000"/>
              </a:lnSpc>
            </a:pPr>
            <a:r>
              <a:rPr lang="en-GB" b="1" spc="0" dirty="0" smtClean="0">
                <a:solidFill>
                  <a:srgbClr val="DE002B"/>
                </a:solidFill>
                <a:latin typeface="Arial Narrow Bold"/>
                <a:cs typeface="Arial Narrow Bold"/>
              </a:rPr>
              <a:t>OVERVIEW</a:t>
            </a:r>
            <a:endParaRPr lang="en-US" b="1" spc="0" dirty="0">
              <a:solidFill>
                <a:srgbClr val="DE002B"/>
              </a:solidFill>
              <a:latin typeface="Arial Narrow Bold"/>
              <a:cs typeface="Arial Narrow Bold"/>
            </a:endParaRPr>
          </a:p>
        </p:txBody>
      </p:sp>
    </p:spTree>
    <p:extLst>
      <p:ext uri="{BB962C8B-B14F-4D97-AF65-F5344CB8AC3E}">
        <p14:creationId xmlns:p14="http://schemas.microsoft.com/office/powerpoint/2010/main" val="23327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pc="0" dirty="0" smtClean="0"/>
              <a:t>GSMA BY THE NUMBERS</a:t>
            </a:r>
            <a:endParaRPr lang="en-US" spc="0" dirty="0"/>
          </a:p>
        </p:txBody>
      </p:sp>
      <p:sp>
        <p:nvSpPr>
          <p:cNvPr id="6" name="TextBox 5"/>
          <p:cNvSpPr txBox="1"/>
          <p:nvPr/>
        </p:nvSpPr>
        <p:spPr>
          <a:xfrm>
            <a:off x="9461500" y="4136571"/>
            <a:ext cx="914400" cy="914400"/>
          </a:xfrm>
          <a:prstGeom prst="rect">
            <a:avLst/>
          </a:prstGeom>
        </p:spPr>
        <p:txBody>
          <a:bodyPr vert="horz" wrap="none" lIns="0" tIns="0" rIns="0" bIns="0" rtlCol="0" anchor="ctr">
            <a:noAutofit/>
          </a:bodyPr>
          <a:lstStyle/>
          <a:p>
            <a:endParaRPr lang="en-US" sz="2400" dirty="0" smtClean="0">
              <a:solidFill>
                <a:prstClr val="black"/>
              </a:solidFill>
              <a:cs typeface="Arial Narrow"/>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3744" b="13744"/>
          <a:stretch/>
        </p:blipFill>
        <p:spPr>
          <a:xfrm>
            <a:off x="76844" y="1372702"/>
            <a:ext cx="8833556" cy="4804040"/>
          </a:xfrm>
          <a:prstGeom prst="rect">
            <a:avLst/>
          </a:prstGeom>
        </p:spPr>
      </p:pic>
    </p:spTree>
    <p:extLst>
      <p:ext uri="{BB962C8B-B14F-4D97-AF65-F5344CB8AC3E}">
        <p14:creationId xmlns:p14="http://schemas.microsoft.com/office/powerpoint/2010/main" val="326241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pc="0" dirty="0" smtClean="0"/>
              <a:t>ENABLING A MOBILE FUTURE</a:t>
            </a:r>
            <a:endParaRPr lang="en-US" spc="0" dirty="0"/>
          </a:p>
        </p:txBody>
      </p:sp>
      <p:sp>
        <p:nvSpPr>
          <p:cNvPr id="14" name="Rectangle 13"/>
          <p:cNvSpPr/>
          <p:nvPr/>
        </p:nvSpPr>
        <p:spPr>
          <a:xfrm>
            <a:off x="309720" y="1584848"/>
            <a:ext cx="8146988" cy="6897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spcBef>
                <a:spcPts val="600"/>
              </a:spcBef>
            </a:pPr>
            <a:r>
              <a:rPr lang="en-US" sz="2400" dirty="0" smtClean="0">
                <a:solidFill>
                  <a:schemeClr val="tx1"/>
                </a:solidFill>
                <a:latin typeface="Arial Narrow"/>
                <a:cs typeface="Arial Narrow"/>
              </a:rPr>
              <a:t>ACCELERATING </a:t>
            </a:r>
            <a:r>
              <a:rPr lang="en-US" sz="2400" dirty="0">
                <a:solidFill>
                  <a:schemeClr val="tx1"/>
                </a:solidFill>
                <a:latin typeface="Arial Narrow"/>
                <a:cs typeface="Arial Narrow"/>
              </a:rPr>
              <a:t>MOBILE INNOVATION </a:t>
            </a:r>
            <a:br>
              <a:rPr lang="en-US" sz="2400" dirty="0">
                <a:solidFill>
                  <a:schemeClr val="tx1"/>
                </a:solidFill>
                <a:latin typeface="Arial Narrow"/>
                <a:cs typeface="Arial Narrow"/>
              </a:rPr>
            </a:br>
            <a:r>
              <a:rPr lang="en-US" sz="2400" dirty="0">
                <a:solidFill>
                  <a:schemeClr val="tx1"/>
                </a:solidFill>
                <a:latin typeface="Arial Narrow"/>
                <a:cs typeface="Arial Narrow"/>
              </a:rPr>
              <a:t>THROUGH GLOBAL INITIATIVES</a:t>
            </a:r>
          </a:p>
        </p:txBody>
      </p:sp>
      <p:sp>
        <p:nvSpPr>
          <p:cNvPr id="21" name="Rectangle 20"/>
          <p:cNvSpPr/>
          <p:nvPr/>
        </p:nvSpPr>
        <p:spPr>
          <a:xfrm>
            <a:off x="457201" y="2354804"/>
            <a:ext cx="2756875" cy="11501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spcBef>
                <a:spcPts val="600"/>
              </a:spcBef>
            </a:pPr>
            <a:r>
              <a:rPr lang="en-US" sz="1400" dirty="0">
                <a:solidFill>
                  <a:schemeClr val="bg1"/>
                </a:solidFill>
                <a:latin typeface="Arial Narrow Bold"/>
                <a:cs typeface="Arial Narrow Bold"/>
              </a:rPr>
              <a:t>CONNECTED LIVING</a:t>
            </a:r>
          </a:p>
          <a:p>
            <a:pPr algn="ctr">
              <a:spcBef>
                <a:spcPts val="300"/>
              </a:spcBef>
            </a:pPr>
            <a:r>
              <a:rPr lang="en-US" sz="1200" dirty="0" err="1">
                <a:solidFill>
                  <a:schemeClr val="bg1"/>
                </a:solidFill>
                <a:latin typeface="Arial Narrow"/>
                <a:cs typeface="Arial Narrow"/>
              </a:rPr>
              <a:t>Realising</a:t>
            </a:r>
            <a:r>
              <a:rPr lang="en-US" sz="1200" dirty="0">
                <a:solidFill>
                  <a:schemeClr val="bg1"/>
                </a:solidFill>
                <a:latin typeface="Arial Narrow"/>
                <a:cs typeface="Arial Narrow"/>
              </a:rPr>
              <a:t> the potential of connected </a:t>
            </a:r>
            <a:r>
              <a:rPr lang="en-US" sz="1200" dirty="0" smtClean="0">
                <a:solidFill>
                  <a:schemeClr val="bg1"/>
                </a:solidFill>
                <a:latin typeface="Arial Narrow"/>
                <a:cs typeface="Arial Narrow"/>
              </a:rPr>
              <a:t>devices across </a:t>
            </a:r>
            <a:r>
              <a:rPr lang="en-US" sz="1200" dirty="0">
                <a:solidFill>
                  <a:schemeClr val="bg1"/>
                </a:solidFill>
                <a:latin typeface="Arial Narrow"/>
                <a:cs typeface="Arial Narrow"/>
              </a:rPr>
              <a:t>many </a:t>
            </a:r>
            <a:r>
              <a:rPr lang="en-US" sz="1200" dirty="0" smtClean="0">
                <a:solidFill>
                  <a:schemeClr val="bg1"/>
                </a:solidFill>
                <a:latin typeface="Arial Narrow"/>
                <a:cs typeface="Arial Narrow"/>
              </a:rPr>
              <a:t>sectors </a:t>
            </a:r>
            <a:r>
              <a:rPr lang="en-US" sz="1200" dirty="0">
                <a:solidFill>
                  <a:schemeClr val="bg1"/>
                </a:solidFill>
                <a:latin typeface="Arial Narrow"/>
                <a:cs typeface="Arial Narrow"/>
              </a:rPr>
              <a:t>to improve lives</a:t>
            </a:r>
          </a:p>
        </p:txBody>
      </p:sp>
      <p:sp>
        <p:nvSpPr>
          <p:cNvPr id="22" name="Rectangle 21"/>
          <p:cNvSpPr/>
          <p:nvPr/>
        </p:nvSpPr>
        <p:spPr>
          <a:xfrm>
            <a:off x="4558979" y="2354804"/>
            <a:ext cx="2771987" cy="11501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spcBef>
                <a:spcPts val="600"/>
              </a:spcBef>
            </a:pPr>
            <a:r>
              <a:rPr lang="en-US" sz="1400" dirty="0">
                <a:solidFill>
                  <a:schemeClr val="bg1"/>
                </a:solidFill>
                <a:latin typeface="Arial Narrow Bold"/>
                <a:cs typeface="Arial Narrow Bold"/>
              </a:rPr>
              <a:t>FUTURE COMMUNICATIONS</a:t>
            </a:r>
          </a:p>
          <a:p>
            <a:pPr algn="ctr">
              <a:spcBef>
                <a:spcPts val="300"/>
              </a:spcBef>
            </a:pPr>
            <a:r>
              <a:rPr lang="en-US" sz="1200" dirty="0">
                <a:solidFill>
                  <a:schemeClr val="bg1"/>
                </a:solidFill>
                <a:latin typeface="Arial Narrow"/>
                <a:cs typeface="Arial Narrow"/>
              </a:rPr>
              <a:t>Creating an enhanced mobile experience via voice-over-IP, messaging and content-sharing applications</a:t>
            </a:r>
          </a:p>
        </p:txBody>
      </p:sp>
      <p:sp>
        <p:nvSpPr>
          <p:cNvPr id="24" name="Rectangle 23"/>
          <p:cNvSpPr/>
          <p:nvPr/>
        </p:nvSpPr>
        <p:spPr>
          <a:xfrm>
            <a:off x="1697281" y="3603247"/>
            <a:ext cx="2756874" cy="11501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spcBef>
                <a:spcPts val="600"/>
              </a:spcBef>
            </a:pPr>
            <a:r>
              <a:rPr lang="en-US" sz="1400" dirty="0">
                <a:solidFill>
                  <a:schemeClr val="bg1"/>
                </a:solidFill>
                <a:latin typeface="Arial Narrow Bold"/>
                <a:cs typeface="Arial Narrow Bold"/>
              </a:rPr>
              <a:t>MOBILE COMMERCE</a:t>
            </a:r>
          </a:p>
          <a:p>
            <a:pPr algn="ctr">
              <a:spcBef>
                <a:spcPts val="300"/>
              </a:spcBef>
            </a:pPr>
            <a:r>
              <a:rPr lang="en-US" sz="1200" dirty="0">
                <a:solidFill>
                  <a:schemeClr val="bg1"/>
                </a:solidFill>
                <a:latin typeface="Arial Narrow"/>
                <a:cs typeface="Arial Narrow"/>
              </a:rPr>
              <a:t>Enabling transactional services via contactless radio technology</a:t>
            </a:r>
          </a:p>
        </p:txBody>
      </p:sp>
      <p:sp>
        <p:nvSpPr>
          <p:cNvPr id="25" name="Rectangle 24"/>
          <p:cNvSpPr/>
          <p:nvPr/>
        </p:nvSpPr>
        <p:spPr>
          <a:xfrm>
            <a:off x="5832201" y="3603247"/>
            <a:ext cx="2771987" cy="115018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spcBef>
                <a:spcPts val="600"/>
              </a:spcBef>
            </a:pPr>
            <a:r>
              <a:rPr lang="en-US" sz="1400" dirty="0">
                <a:solidFill>
                  <a:schemeClr val="bg1"/>
                </a:solidFill>
                <a:latin typeface="Arial Narrow Bold"/>
                <a:cs typeface="Arial Narrow Bold"/>
              </a:rPr>
              <a:t>NETWORK </a:t>
            </a:r>
            <a:r>
              <a:rPr lang="en-US" sz="1400" dirty="0" smtClean="0">
                <a:solidFill>
                  <a:schemeClr val="bg1"/>
                </a:solidFill>
                <a:latin typeface="Arial Narrow Bold"/>
                <a:cs typeface="Arial Narrow Bold"/>
              </a:rPr>
              <a:t>API</a:t>
            </a:r>
            <a:r>
              <a:rPr lang="en-US" sz="1400" dirty="0">
                <a:solidFill>
                  <a:schemeClr val="bg1"/>
                </a:solidFill>
                <a:latin typeface="Arial Narrow Bold"/>
                <a:cs typeface="Arial Narrow Bold"/>
              </a:rPr>
              <a:t>s</a:t>
            </a:r>
          </a:p>
          <a:p>
            <a:pPr algn="ctr">
              <a:spcBef>
                <a:spcPts val="300"/>
              </a:spcBef>
            </a:pPr>
            <a:r>
              <a:rPr lang="en-US" sz="1200" dirty="0">
                <a:solidFill>
                  <a:schemeClr val="bg1"/>
                </a:solidFill>
                <a:latin typeface="Arial Narrow"/>
                <a:cs typeface="Arial Narrow"/>
              </a:rPr>
              <a:t>Developing interfaces to fully exploit mobile network capabilities</a:t>
            </a:r>
          </a:p>
        </p:txBody>
      </p:sp>
      <p:sp>
        <p:nvSpPr>
          <p:cNvPr id="26" name="Rectangle 25"/>
          <p:cNvSpPr/>
          <p:nvPr/>
        </p:nvSpPr>
        <p:spPr>
          <a:xfrm>
            <a:off x="4590791" y="4851690"/>
            <a:ext cx="2756875" cy="11501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spcBef>
                <a:spcPts val="600"/>
              </a:spcBef>
            </a:pPr>
            <a:r>
              <a:rPr lang="en-US" sz="1400" dirty="0">
                <a:solidFill>
                  <a:schemeClr val="bg1"/>
                </a:solidFill>
                <a:latin typeface="Arial Narrow Bold"/>
                <a:cs typeface="Arial Narrow Bold"/>
              </a:rPr>
              <a:t>SPECTRUM</a:t>
            </a:r>
          </a:p>
          <a:p>
            <a:pPr algn="ctr">
              <a:spcBef>
                <a:spcPts val="300"/>
              </a:spcBef>
            </a:pPr>
            <a:r>
              <a:rPr lang="en-US" sz="1200" dirty="0">
                <a:solidFill>
                  <a:schemeClr val="bg1"/>
                </a:solidFill>
                <a:latin typeface="Arial Narrow"/>
                <a:cs typeface="Arial Narrow"/>
              </a:rPr>
              <a:t>Promoting effective spectrum policy and delivery of mobile broadband</a:t>
            </a:r>
          </a:p>
        </p:txBody>
      </p:sp>
      <p:sp>
        <p:nvSpPr>
          <p:cNvPr id="27" name="Rectangle 26"/>
          <p:cNvSpPr/>
          <p:nvPr/>
        </p:nvSpPr>
        <p:spPr>
          <a:xfrm>
            <a:off x="457201" y="4851690"/>
            <a:ext cx="2771987" cy="115018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spcBef>
                <a:spcPts val="600"/>
              </a:spcBef>
            </a:pPr>
            <a:r>
              <a:rPr lang="en-US" sz="1400" dirty="0">
                <a:solidFill>
                  <a:schemeClr val="bg1"/>
                </a:solidFill>
                <a:latin typeface="Arial Narrow Bold"/>
                <a:cs typeface="Arial Narrow Bold"/>
              </a:rPr>
              <a:t>MOBILE IDENTITY</a:t>
            </a:r>
          </a:p>
          <a:p>
            <a:pPr algn="ctr">
              <a:spcBef>
                <a:spcPts val="300"/>
              </a:spcBef>
            </a:pPr>
            <a:r>
              <a:rPr lang="en-US" sz="1200" dirty="0">
                <a:solidFill>
                  <a:schemeClr val="bg1"/>
                </a:solidFill>
                <a:latin typeface="Arial Narrow"/>
                <a:cs typeface="Arial Narrow"/>
              </a:rPr>
              <a:t>Authenticating users securely </a:t>
            </a:r>
            <a:br>
              <a:rPr lang="en-US" sz="1200" dirty="0">
                <a:solidFill>
                  <a:schemeClr val="bg1"/>
                </a:solidFill>
                <a:latin typeface="Arial Narrow"/>
                <a:cs typeface="Arial Narrow"/>
              </a:rPr>
            </a:br>
            <a:r>
              <a:rPr lang="en-US" sz="1200" dirty="0">
                <a:solidFill>
                  <a:schemeClr val="bg1"/>
                </a:solidFill>
                <a:latin typeface="Arial Narrow"/>
                <a:cs typeface="Arial Narrow"/>
              </a:rPr>
              <a:t>and conveniently</a:t>
            </a:r>
          </a:p>
        </p:txBody>
      </p:sp>
      <p:pic>
        <p:nvPicPr>
          <p:cNvPr id="7" name="Picture 6" descr="shutterstock_78779071.jpg"/>
          <p:cNvPicPr>
            <a:picLocks noChangeAspect="1"/>
          </p:cNvPicPr>
          <p:nvPr/>
        </p:nvPicPr>
        <p:blipFill rotWithShape="1">
          <a:blip r:embed="rId3">
            <a:extLst>
              <a:ext uri="{28A0092B-C50C-407E-A947-70E740481C1C}">
                <a14:useLocalDpi xmlns:a14="http://schemas.microsoft.com/office/drawing/2010/main" val="0"/>
              </a:ext>
            </a:extLst>
          </a:blip>
          <a:srcRect l="20631" t="29291" r="47421" b="22672"/>
          <a:stretch/>
        </p:blipFill>
        <p:spPr>
          <a:xfrm>
            <a:off x="457200" y="3603247"/>
            <a:ext cx="1148662" cy="1152000"/>
          </a:xfrm>
          <a:prstGeom prst="rect">
            <a:avLst/>
          </a:prstGeom>
        </p:spPr>
      </p:pic>
      <p:pic>
        <p:nvPicPr>
          <p:cNvPr id="8" name="Picture 7" descr="shutterstock_94844608.jpg"/>
          <p:cNvPicPr>
            <a:picLocks noChangeAspect="1"/>
          </p:cNvPicPr>
          <p:nvPr/>
        </p:nvPicPr>
        <p:blipFill rotWithShape="1">
          <a:blip r:embed="rId4">
            <a:extLst>
              <a:ext uri="{28A0092B-C50C-407E-A947-70E740481C1C}">
                <a14:useLocalDpi xmlns:a14="http://schemas.microsoft.com/office/drawing/2010/main" val="0"/>
              </a:ext>
            </a:extLst>
          </a:blip>
          <a:srcRect l="13414" r="19623"/>
          <a:stretch/>
        </p:blipFill>
        <p:spPr>
          <a:xfrm>
            <a:off x="7435789" y="2354804"/>
            <a:ext cx="1153060" cy="1148534"/>
          </a:xfrm>
          <a:prstGeom prst="rect">
            <a:avLst/>
          </a:prstGeom>
        </p:spPr>
      </p:pic>
      <p:pic>
        <p:nvPicPr>
          <p:cNvPr id="4" name="Picture 3" descr="shutterstock_127800005.jpg"/>
          <p:cNvPicPr>
            <a:picLocks noChangeAspect="1"/>
          </p:cNvPicPr>
          <p:nvPr/>
        </p:nvPicPr>
        <p:blipFill rotWithShape="1">
          <a:blip r:embed="rId5">
            <a:extLst>
              <a:ext uri="{28A0092B-C50C-407E-A947-70E740481C1C}">
                <a14:useLocalDpi xmlns:a14="http://schemas.microsoft.com/office/drawing/2010/main" val="0"/>
              </a:ext>
            </a:extLst>
          </a:blip>
          <a:srcRect l="12178" t="-1" r="18486" b="50575"/>
          <a:stretch/>
        </p:blipFill>
        <p:spPr>
          <a:xfrm>
            <a:off x="3343178" y="4851690"/>
            <a:ext cx="1133624" cy="1130197"/>
          </a:xfrm>
          <a:prstGeom prst="rect">
            <a:avLst/>
          </a:prstGeom>
        </p:spPr>
      </p:pic>
      <p:pic>
        <p:nvPicPr>
          <p:cNvPr id="5" name="Picture 4" descr="shutterstock_4766059.jpg"/>
          <p:cNvPicPr>
            <a:picLocks noChangeAspect="1"/>
          </p:cNvPicPr>
          <p:nvPr/>
        </p:nvPicPr>
        <p:blipFill rotWithShape="1">
          <a:blip r:embed="rId6">
            <a:extLst>
              <a:ext uri="{28A0092B-C50C-407E-A947-70E740481C1C}">
                <a14:useLocalDpi xmlns:a14="http://schemas.microsoft.com/office/drawing/2010/main" val="0"/>
              </a:ext>
            </a:extLst>
          </a:blip>
          <a:srcRect l="14902" r="19169"/>
          <a:stretch/>
        </p:blipFill>
        <p:spPr>
          <a:xfrm>
            <a:off x="3318900" y="2354804"/>
            <a:ext cx="1135255" cy="1148534"/>
          </a:xfrm>
          <a:prstGeom prst="rect">
            <a:avLst/>
          </a:prstGeom>
        </p:spPr>
      </p:pic>
      <p:pic>
        <p:nvPicPr>
          <p:cNvPr id="13" name="Picture 12" descr="shutterstock_100046924.jpg"/>
          <p:cNvPicPr>
            <a:picLocks noChangeAspect="1"/>
          </p:cNvPicPr>
          <p:nvPr/>
        </p:nvPicPr>
        <p:blipFill rotWithShape="1">
          <a:blip r:embed="rId7">
            <a:extLst>
              <a:ext uri="{28A0092B-C50C-407E-A947-70E740481C1C}">
                <a14:useLocalDpi xmlns:a14="http://schemas.microsoft.com/office/drawing/2010/main" val="0"/>
              </a:ext>
            </a:extLst>
          </a:blip>
          <a:srcRect l="32360" b="54958"/>
          <a:stretch/>
        </p:blipFill>
        <p:spPr>
          <a:xfrm>
            <a:off x="7461655" y="4851690"/>
            <a:ext cx="1142533" cy="1140646"/>
          </a:xfrm>
          <a:prstGeom prst="rect">
            <a:avLst/>
          </a:prstGeom>
        </p:spPr>
      </p:pic>
      <p:pic>
        <p:nvPicPr>
          <p:cNvPr id="16" name="Picture 15" descr="shutterstock_118432000 [Converted]-02.jpg"/>
          <p:cNvPicPr>
            <a:picLocks noChangeAspect="1"/>
          </p:cNvPicPr>
          <p:nvPr/>
        </p:nvPicPr>
        <p:blipFill rotWithShape="1">
          <a:blip r:embed="rId8">
            <a:extLst>
              <a:ext uri="{28A0092B-C50C-407E-A947-70E740481C1C}">
                <a14:useLocalDpi xmlns:a14="http://schemas.microsoft.com/office/drawing/2010/main" val="0"/>
              </a:ext>
            </a:extLst>
          </a:blip>
          <a:srcRect l="21590" t="21590" r="21590" b="21590"/>
          <a:stretch/>
        </p:blipFill>
        <p:spPr>
          <a:xfrm>
            <a:off x="4578865" y="3603247"/>
            <a:ext cx="1150186" cy="1150186"/>
          </a:xfrm>
          <a:prstGeom prst="rect">
            <a:avLst/>
          </a:prstGeom>
        </p:spPr>
      </p:pic>
    </p:spTree>
    <p:extLst>
      <p:ext uri="{BB962C8B-B14F-4D97-AF65-F5344CB8AC3E}">
        <p14:creationId xmlns:p14="http://schemas.microsoft.com/office/powerpoint/2010/main" val="124790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b="24031"/>
          <a:stretch/>
        </p:blipFill>
        <p:spPr>
          <a:xfrm flipH="1">
            <a:off x="0" y="2259420"/>
            <a:ext cx="9144000" cy="4598580"/>
          </a:xfrm>
          <a:prstGeom prst="rect">
            <a:avLst/>
          </a:prstGeom>
        </p:spPr>
      </p:pic>
      <p:sp>
        <p:nvSpPr>
          <p:cNvPr id="8" name="Oval 7"/>
          <p:cNvSpPr/>
          <p:nvPr/>
        </p:nvSpPr>
        <p:spPr>
          <a:xfrm>
            <a:off x="5774267" y="220834"/>
            <a:ext cx="3945468" cy="3945468"/>
          </a:xfrm>
          <a:prstGeom prst="ellipse">
            <a:avLst/>
          </a:prstGeom>
          <a:blipFill rotWithShape="1">
            <a:blip r:embed="rId4" cstate="screen">
              <a:extLst>
                <a:ext uri="{28A0092B-C50C-407E-A947-70E740481C1C}">
                  <a14:useLocalDpi xmlns:a14="http://schemas.microsoft.com/office/drawing/2010/main"/>
                </a:ext>
              </a:extLst>
            </a:blip>
            <a:srcRect/>
            <a:stretch>
              <a:fillRect l="-10921" r="-29995"/>
            </a:stretch>
          </a:blipFill>
          <a:ln>
            <a:noFill/>
          </a:ln>
          <a:effectLst/>
        </p:spPr>
        <p:style>
          <a:lnRef idx="1">
            <a:schemeClr val="accent1"/>
          </a:lnRef>
          <a:fillRef idx="3">
            <a:schemeClr val="accent1"/>
          </a:fillRef>
          <a:effectRef idx="2">
            <a:schemeClr val="accent1"/>
          </a:effectRef>
          <a:fontRef idx="minor">
            <a:schemeClr val="lt1"/>
          </a:fontRef>
        </p:style>
        <p:txBody>
          <a:bodyPr wrap="square" lIns="144000" rIns="144000" rtlCol="0" anchor="ctr">
            <a:noAutofit/>
          </a:bodyPr>
          <a:lstStyle/>
          <a:p>
            <a:pPr algn="ctr"/>
            <a:endParaRPr lang="en-US" sz="1400" dirty="0" smtClean="0">
              <a:solidFill>
                <a:prstClr val="white"/>
              </a:solidFill>
              <a:latin typeface="Frutiger 47LightCn"/>
              <a:cs typeface="Frutiger 47LightCn"/>
            </a:endParaRPr>
          </a:p>
        </p:txBody>
      </p:sp>
      <p:sp>
        <p:nvSpPr>
          <p:cNvPr id="3" name="Title 2"/>
          <p:cNvSpPr>
            <a:spLocks noGrp="1"/>
          </p:cNvSpPr>
          <p:nvPr>
            <p:ph type="ctrTitle"/>
          </p:nvPr>
        </p:nvSpPr>
        <p:spPr>
          <a:xfrm>
            <a:off x="343800" y="1117600"/>
            <a:ext cx="5618480" cy="1846258"/>
          </a:xfrm>
        </p:spPr>
        <p:txBody>
          <a:bodyPr/>
          <a:lstStyle/>
          <a:p>
            <a:pPr marL="0">
              <a:lnSpc>
                <a:spcPct val="90000"/>
              </a:lnSpc>
            </a:pPr>
            <a:r>
              <a:rPr lang="en-GB" b="1" spc="0" dirty="0" smtClean="0">
                <a:solidFill>
                  <a:srgbClr val="DE002B"/>
                </a:solidFill>
              </a:rPr>
              <a:t>MOBILE </a:t>
            </a:r>
            <a:br>
              <a:rPr lang="en-GB" b="1" spc="0" dirty="0" smtClean="0">
                <a:solidFill>
                  <a:srgbClr val="DE002B"/>
                </a:solidFill>
              </a:rPr>
            </a:br>
            <a:r>
              <a:rPr lang="en-GB" b="1" spc="0" dirty="0" smtClean="0">
                <a:solidFill>
                  <a:srgbClr val="DE002B"/>
                </a:solidFill>
              </a:rPr>
              <a:t>MARKET</a:t>
            </a:r>
            <a:endParaRPr lang="en-US" b="1" spc="0" dirty="0">
              <a:solidFill>
                <a:srgbClr val="DE002B"/>
              </a:solidFill>
            </a:endParaRPr>
          </a:p>
        </p:txBody>
      </p:sp>
      <p:sp>
        <p:nvSpPr>
          <p:cNvPr id="2" name="Subtitle 1"/>
          <p:cNvSpPr>
            <a:spLocks noGrp="1"/>
          </p:cNvSpPr>
          <p:nvPr>
            <p:ph type="subTitle" idx="1"/>
          </p:nvPr>
        </p:nvSpPr>
        <p:spPr>
          <a:xfrm>
            <a:off x="321120" y="2674949"/>
            <a:ext cx="6400800" cy="577817"/>
          </a:xfrm>
        </p:spPr>
        <p:txBody>
          <a:bodyPr/>
          <a:lstStyle/>
          <a:p>
            <a:r>
              <a:rPr lang="en-GB" sz="3600" spc="0" dirty="0" smtClean="0"/>
              <a:t>THE </a:t>
            </a:r>
            <a:r>
              <a:rPr lang="en-GB" sz="3600" spc="0" dirty="0" smtClean="0"/>
              <a:t>ACTUAL </a:t>
            </a:r>
            <a:r>
              <a:rPr lang="en-GB" sz="3600" spc="0" dirty="0" smtClean="0"/>
              <a:t>PICTURE</a:t>
            </a:r>
            <a:endParaRPr lang="en-US" sz="3600" spc="0" dirty="0"/>
          </a:p>
        </p:txBody>
      </p:sp>
      <p:sp>
        <p:nvSpPr>
          <p:cNvPr id="10" name="TextBox 9"/>
          <p:cNvSpPr txBox="1"/>
          <p:nvPr/>
        </p:nvSpPr>
        <p:spPr>
          <a:xfrm>
            <a:off x="10507579" y="6978316"/>
            <a:ext cx="914400" cy="914400"/>
          </a:xfrm>
          <a:prstGeom prst="rect">
            <a:avLst/>
          </a:prstGeom>
        </p:spPr>
        <p:txBody>
          <a:bodyPr vert="horz" wrap="none" lIns="0" tIns="0" rIns="0" bIns="0" rtlCol="0" anchor="ctr">
            <a:noAutofit/>
          </a:bodyPr>
          <a:lstStyle/>
          <a:p>
            <a:endParaRPr lang="en-US" sz="2400" dirty="0" smtClean="0">
              <a:solidFill>
                <a:prstClr val="black"/>
              </a:solidFill>
              <a:cs typeface="Arial Narrow"/>
            </a:endParaRPr>
          </a:p>
        </p:txBody>
      </p:sp>
      <p:sp>
        <p:nvSpPr>
          <p:cNvPr id="7" name="Oval 6"/>
          <p:cNvSpPr/>
          <p:nvPr/>
        </p:nvSpPr>
        <p:spPr>
          <a:xfrm>
            <a:off x="4347163" y="2259420"/>
            <a:ext cx="2623725" cy="2623725"/>
          </a:xfrm>
          <a:prstGeom prst="ellipse">
            <a:avLst/>
          </a:prstGeom>
          <a:blipFill rotWithShape="1">
            <a:blip r:embed="rId5" cstate="screen">
              <a:extLst>
                <a:ext uri="{28A0092B-C50C-407E-A947-70E740481C1C}">
                  <a14:useLocalDpi xmlns:a14="http://schemas.microsoft.com/office/drawing/2010/main"/>
                </a:ext>
              </a:extLst>
            </a:blip>
            <a:srcRect/>
            <a:stretch>
              <a:fillRect l="-21190" r="-21190"/>
            </a:stretch>
          </a:blip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noAutofit/>
          </a:bodyPr>
          <a:lstStyle/>
          <a:p>
            <a:pPr algn="ctr"/>
            <a:endParaRPr lang="en-US" sz="1400" dirty="0" smtClean="0">
              <a:solidFill>
                <a:prstClr val="white"/>
              </a:solidFill>
              <a:latin typeface="Frutiger 47LightCn"/>
              <a:cs typeface="Frutiger 47LightCn"/>
            </a:endParaRPr>
          </a:p>
        </p:txBody>
      </p:sp>
    </p:spTree>
    <p:extLst>
      <p:ext uri="{BB962C8B-B14F-4D97-AF65-F5344CB8AC3E}">
        <p14:creationId xmlns:p14="http://schemas.microsoft.com/office/powerpoint/2010/main" val="294529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CONNECTIONS</a:t>
            </a:r>
            <a:endParaRPr lang="en-US" dirty="0"/>
          </a:p>
        </p:txBody>
      </p:sp>
      <p:sp>
        <p:nvSpPr>
          <p:cNvPr id="3" name="Content Placeholder 2"/>
          <p:cNvSpPr>
            <a:spLocks noGrp="1"/>
          </p:cNvSpPr>
          <p:nvPr>
            <p:ph idx="1"/>
          </p:nvPr>
        </p:nvSpPr>
        <p:spPr>
          <a:xfrm>
            <a:off x="362036" y="1964704"/>
            <a:ext cx="3415544" cy="4204377"/>
          </a:xfrm>
        </p:spPr>
        <p:txBody>
          <a:bodyPr/>
          <a:lstStyle/>
          <a:p>
            <a:pPr marL="0" indent="0">
              <a:buNone/>
            </a:pPr>
            <a:r>
              <a:rPr lang="en-GB" b="1" dirty="0">
                <a:solidFill>
                  <a:srgbClr val="DE002B"/>
                </a:solidFill>
              </a:rPr>
              <a:t>Significant growth </a:t>
            </a:r>
            <a:r>
              <a:rPr lang="en-GB" dirty="0"/>
              <a:t>in the number of mobile connections</a:t>
            </a:r>
          </a:p>
          <a:p>
            <a:r>
              <a:rPr lang="en-US" dirty="0"/>
              <a:t>The Sub-Saharan Africa region is the fastest growing region</a:t>
            </a:r>
          </a:p>
          <a:p>
            <a:r>
              <a:rPr lang="en-US" dirty="0"/>
              <a:t>The MENA region is the second-fastest growing telecoms market globally</a:t>
            </a:r>
          </a:p>
          <a:p>
            <a:endParaRPr lang="en-US" dirty="0" smtClean="0"/>
          </a:p>
          <a:p>
            <a:pPr marL="0" indent="0">
              <a:buNone/>
            </a:pPr>
            <a:endParaRPr lang="en-US" dirty="0" smtClean="0"/>
          </a:p>
          <a:p>
            <a:pPr marL="0" indent="0">
              <a:buNone/>
            </a:pPr>
            <a:endParaRPr lang="en-US" dirty="0" smtClean="0"/>
          </a:p>
          <a:p>
            <a:pPr marL="0" indent="0">
              <a:buNone/>
            </a:pPr>
            <a:r>
              <a:rPr lang="en-US" b="1" dirty="0" smtClean="0">
                <a:solidFill>
                  <a:srgbClr val="DE002B"/>
                </a:solidFill>
              </a:rPr>
              <a:t>Average </a:t>
            </a:r>
            <a:r>
              <a:rPr lang="en-US" b="1" dirty="0">
                <a:solidFill>
                  <a:srgbClr val="DE002B"/>
                </a:solidFill>
              </a:rPr>
              <a:t>annual growth rate </a:t>
            </a:r>
            <a:r>
              <a:rPr lang="en-US" dirty="0"/>
              <a:t>of more than 32% in the past 10 years, from 19 million in 2002 to 391 million in </a:t>
            </a:r>
            <a:r>
              <a:rPr lang="en-US" dirty="0" smtClean="0"/>
              <a:t>2012.</a:t>
            </a:r>
            <a:endParaRPr lang="en-US" dirty="0"/>
          </a:p>
        </p:txBody>
      </p:sp>
      <p:sp>
        <p:nvSpPr>
          <p:cNvPr id="4" name="Text Placeholder 3"/>
          <p:cNvSpPr>
            <a:spLocks noGrp="1"/>
          </p:cNvSpPr>
          <p:nvPr>
            <p:ph type="body" sz="quarter" idx="10"/>
          </p:nvPr>
        </p:nvSpPr>
        <p:spPr>
          <a:xfrm>
            <a:off x="457200" y="1343067"/>
            <a:ext cx="8686800" cy="379302"/>
          </a:xfrm>
        </p:spPr>
        <p:txBody>
          <a:bodyPr/>
          <a:lstStyle/>
          <a:p>
            <a:r>
              <a:rPr lang="en-US" dirty="0"/>
              <a:t>T</a:t>
            </a:r>
            <a:r>
              <a:rPr lang="en-US" dirty="0" smtClean="0"/>
              <a:t>he </a:t>
            </a:r>
            <a:r>
              <a:rPr lang="en-US" dirty="0"/>
              <a:t>Arab States have approximately 6% of worldwide mobile connections </a:t>
            </a:r>
            <a:endParaRPr lang="en-US" dirty="0"/>
          </a:p>
          <a:p>
            <a:endParaRPr lang="en-US" dirty="0"/>
          </a:p>
        </p:txBody>
      </p:sp>
      <p:sp>
        <p:nvSpPr>
          <p:cNvPr id="5" name="Rectangle 4"/>
          <p:cNvSpPr/>
          <p:nvPr/>
        </p:nvSpPr>
        <p:spPr>
          <a:xfrm>
            <a:off x="5326314" y="1822088"/>
            <a:ext cx="2808909" cy="256480"/>
          </a:xfrm>
          <a:prstGeom prst="rect">
            <a:avLst/>
          </a:prstGeom>
        </p:spPr>
        <p:txBody>
          <a:bodyPr wrap="none">
            <a:spAutoFit/>
          </a:bodyPr>
          <a:lstStyle/>
          <a:p>
            <a:r>
              <a:rPr lang="en-US" sz="1600" b="1" baseline="30000" dirty="0"/>
              <a:t>Global population and mobile connections (2012)</a:t>
            </a:r>
          </a:p>
        </p:txBody>
      </p:sp>
      <p:pic>
        <p:nvPicPr>
          <p:cNvPr id="6" name="Picture 5"/>
          <p:cNvPicPr>
            <a:picLocks noChangeAspect="1"/>
          </p:cNvPicPr>
          <p:nvPr/>
        </p:nvPicPr>
        <p:blipFill>
          <a:blip r:embed="rId2"/>
          <a:stretch>
            <a:fillRect/>
          </a:stretch>
        </p:blipFill>
        <p:spPr>
          <a:xfrm>
            <a:off x="4467671" y="2003192"/>
            <a:ext cx="4528518" cy="1938815"/>
          </a:xfrm>
          <a:prstGeom prst="rect">
            <a:avLst/>
          </a:prstGeom>
          <a:ln>
            <a:solidFill>
              <a:schemeClr val="bg1">
                <a:lumMod val="50000"/>
              </a:schemeClr>
            </a:solidFill>
          </a:ln>
        </p:spPr>
      </p:pic>
      <p:pic>
        <p:nvPicPr>
          <p:cNvPr id="7" name="Picture 6"/>
          <p:cNvPicPr>
            <a:picLocks noChangeAspect="1"/>
          </p:cNvPicPr>
          <p:nvPr/>
        </p:nvPicPr>
        <p:blipFill>
          <a:blip r:embed="rId3"/>
          <a:stretch>
            <a:fillRect/>
          </a:stretch>
        </p:blipFill>
        <p:spPr>
          <a:xfrm>
            <a:off x="4563889" y="4579787"/>
            <a:ext cx="4432300" cy="2070100"/>
          </a:xfrm>
          <a:prstGeom prst="rect">
            <a:avLst/>
          </a:prstGeom>
        </p:spPr>
      </p:pic>
      <p:sp>
        <p:nvSpPr>
          <p:cNvPr id="8" name="Rectangle 7"/>
          <p:cNvSpPr/>
          <p:nvPr/>
        </p:nvSpPr>
        <p:spPr>
          <a:xfrm>
            <a:off x="4555743" y="4249807"/>
            <a:ext cx="4386062" cy="420628"/>
          </a:xfrm>
          <a:prstGeom prst="rect">
            <a:avLst/>
          </a:prstGeom>
        </p:spPr>
        <p:txBody>
          <a:bodyPr wrap="square">
            <a:spAutoFit/>
          </a:bodyPr>
          <a:lstStyle/>
          <a:p>
            <a:pPr algn="ctr"/>
            <a:r>
              <a:rPr lang="en-US" sz="1600" b="1" baseline="30000" dirty="0" smtClean="0"/>
              <a:t>Average </a:t>
            </a:r>
            <a:r>
              <a:rPr lang="en-US" sz="1600" b="1" baseline="30000" dirty="0"/>
              <a:t>annual growth in the number of </a:t>
            </a:r>
            <a:endParaRPr lang="en-US" sz="1600" b="1" baseline="30000" dirty="0" smtClean="0"/>
          </a:p>
          <a:p>
            <a:pPr algn="ctr"/>
            <a:r>
              <a:rPr lang="en-US" sz="1600" b="1" baseline="30000" dirty="0" smtClean="0"/>
              <a:t>mobile connections </a:t>
            </a:r>
            <a:r>
              <a:rPr lang="en-US" sz="1600" b="1" baseline="30000" dirty="0"/>
              <a:t>(2002–2012)</a:t>
            </a:r>
            <a:endParaRPr lang="en-US" sz="1600" b="1" dirty="0"/>
          </a:p>
        </p:txBody>
      </p:sp>
      <p:sp>
        <p:nvSpPr>
          <p:cNvPr id="9" name="TextBox 8"/>
          <p:cNvSpPr txBox="1"/>
          <p:nvPr/>
        </p:nvSpPr>
        <p:spPr>
          <a:xfrm>
            <a:off x="7295564" y="6589786"/>
            <a:ext cx="1709904" cy="235962"/>
          </a:xfrm>
          <a:prstGeom prst="rect">
            <a:avLst/>
          </a:prstGeom>
          <a:noFill/>
        </p:spPr>
        <p:txBody>
          <a:bodyPr wrap="none" rtlCol="0">
            <a:spAutoFit/>
          </a:bodyPr>
          <a:lstStyle/>
          <a:p>
            <a:r>
              <a:rPr lang="en-US" sz="1400" b="1" baseline="30000" dirty="0"/>
              <a:t>Source: GSMA intelligence</a:t>
            </a:r>
          </a:p>
        </p:txBody>
      </p:sp>
      <p:sp>
        <p:nvSpPr>
          <p:cNvPr id="10" name="TextBox 9"/>
          <p:cNvSpPr txBox="1"/>
          <p:nvPr/>
        </p:nvSpPr>
        <p:spPr>
          <a:xfrm>
            <a:off x="7554602" y="3953551"/>
            <a:ext cx="1435573" cy="235962"/>
          </a:xfrm>
          <a:prstGeom prst="rect">
            <a:avLst/>
          </a:prstGeom>
          <a:noFill/>
        </p:spPr>
        <p:txBody>
          <a:bodyPr wrap="none" rtlCol="0">
            <a:spAutoFit/>
          </a:bodyPr>
          <a:lstStyle/>
          <a:p>
            <a:pPr algn="r"/>
            <a:r>
              <a:rPr lang="en-US" sz="1400" b="1" baseline="30000" dirty="0"/>
              <a:t>Source: GSMA intelligence</a:t>
            </a:r>
          </a:p>
        </p:txBody>
      </p:sp>
    </p:spTree>
    <p:extLst>
      <p:ext uri="{BB962C8B-B14F-4D97-AF65-F5344CB8AC3E}">
        <p14:creationId xmlns:p14="http://schemas.microsoft.com/office/powerpoint/2010/main" val="230223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BROADBAND PENETRATION</a:t>
            </a:r>
            <a:endParaRPr lang="en-US" dirty="0"/>
          </a:p>
        </p:txBody>
      </p:sp>
      <p:sp>
        <p:nvSpPr>
          <p:cNvPr id="3" name="Content Placeholder 2"/>
          <p:cNvSpPr>
            <a:spLocks noGrp="1"/>
          </p:cNvSpPr>
          <p:nvPr>
            <p:ph idx="1"/>
          </p:nvPr>
        </p:nvSpPr>
        <p:spPr>
          <a:xfrm>
            <a:off x="46204" y="1726564"/>
            <a:ext cx="4523670" cy="4124997"/>
          </a:xfrm>
        </p:spPr>
        <p:txBody>
          <a:bodyPr/>
          <a:lstStyle/>
          <a:p>
            <a:r>
              <a:rPr lang="en-US" dirty="0"/>
              <a:t>Mobile </a:t>
            </a:r>
            <a:r>
              <a:rPr lang="en-US" dirty="0" smtClean="0"/>
              <a:t>broadband </a:t>
            </a:r>
            <a:r>
              <a:rPr lang="en-US" dirty="0"/>
              <a:t>will be driven in upcoming years by </a:t>
            </a:r>
            <a:r>
              <a:rPr lang="en-US" b="1" dirty="0">
                <a:solidFill>
                  <a:srgbClr val="DE002B"/>
                </a:solidFill>
              </a:rPr>
              <a:t>increased penetration of </a:t>
            </a:r>
            <a:r>
              <a:rPr lang="en-US" b="1" dirty="0" smtClean="0">
                <a:solidFill>
                  <a:srgbClr val="DE002B"/>
                </a:solidFill>
              </a:rPr>
              <a:t> smartphones</a:t>
            </a:r>
            <a:r>
              <a:rPr lang="en-US" dirty="0"/>
              <a:t>. </a:t>
            </a:r>
            <a:endParaRPr lang="en-US" dirty="0" smtClean="0"/>
          </a:p>
          <a:p>
            <a:r>
              <a:rPr lang="en-US" dirty="0" smtClean="0"/>
              <a:t>Penetration </a:t>
            </a:r>
            <a:r>
              <a:rPr lang="en-US" dirty="0"/>
              <a:t>is forecast to exceed 20% in most Arab States by 2016, with rates as high as 70% in Saudi Arabia</a:t>
            </a:r>
            <a:r>
              <a:rPr lang="en-US" dirty="0" smtClean="0"/>
              <a:t>.</a:t>
            </a:r>
          </a:p>
          <a:p>
            <a:endParaRPr lang="en-US" dirty="0" smtClean="0"/>
          </a:p>
          <a:p>
            <a:pPr marL="0" indent="0">
              <a:buNone/>
            </a:pPr>
            <a:endParaRPr lang="en-US" dirty="0" smtClean="0"/>
          </a:p>
          <a:p>
            <a:endParaRPr lang="en-US" dirty="0"/>
          </a:p>
          <a:p>
            <a:r>
              <a:rPr lang="en-US" dirty="0"/>
              <a:t>Smartphones allow users to access entertainment content and be fully connected: a recent </a:t>
            </a:r>
            <a:r>
              <a:rPr lang="en-US" dirty="0" smtClean="0"/>
              <a:t>survey </a:t>
            </a:r>
            <a:r>
              <a:rPr lang="en-US" dirty="0"/>
              <a:t>in Egypt, Saudi Arabia and UAE found that 29%, 60% and 64% of respondents, respectively, </a:t>
            </a:r>
            <a:r>
              <a:rPr lang="en-US" b="1" dirty="0">
                <a:solidFill>
                  <a:srgbClr val="DE002B"/>
                </a:solidFill>
              </a:rPr>
              <a:t>access the internet on their smartphone at least once a day</a:t>
            </a:r>
            <a:r>
              <a:rPr lang="en-US" dirty="0"/>
              <a:t>. </a:t>
            </a:r>
            <a:endParaRPr lang="en-US" dirty="0"/>
          </a:p>
          <a:p>
            <a:endParaRPr lang="en-US" dirty="0"/>
          </a:p>
        </p:txBody>
      </p:sp>
      <p:pic>
        <p:nvPicPr>
          <p:cNvPr id="5" name="Picture 4"/>
          <p:cNvPicPr>
            <a:picLocks noChangeAspect="1"/>
          </p:cNvPicPr>
          <p:nvPr/>
        </p:nvPicPr>
        <p:blipFill>
          <a:blip r:embed="rId2"/>
          <a:stretch>
            <a:fillRect/>
          </a:stretch>
        </p:blipFill>
        <p:spPr>
          <a:xfrm>
            <a:off x="4803586" y="1930684"/>
            <a:ext cx="4229100" cy="1447800"/>
          </a:xfrm>
          <a:prstGeom prst="rect">
            <a:avLst/>
          </a:prstGeom>
        </p:spPr>
      </p:pic>
      <p:sp>
        <p:nvSpPr>
          <p:cNvPr id="6" name="Rectangle 5"/>
          <p:cNvSpPr/>
          <p:nvPr/>
        </p:nvSpPr>
        <p:spPr>
          <a:xfrm>
            <a:off x="4997626" y="4055776"/>
            <a:ext cx="4023081" cy="276999"/>
          </a:xfrm>
          <a:prstGeom prst="rect">
            <a:avLst/>
          </a:prstGeom>
        </p:spPr>
        <p:txBody>
          <a:bodyPr wrap="none">
            <a:spAutoFit/>
          </a:bodyPr>
          <a:lstStyle/>
          <a:p>
            <a:r>
              <a:rPr lang="en-US" b="1" baseline="30000" dirty="0" smtClean="0"/>
              <a:t>Usage </a:t>
            </a:r>
            <a:r>
              <a:rPr lang="en-US" b="1" baseline="30000" dirty="0"/>
              <a:t>by type of website in Egypt, Saudi Arabia and UAE (2012)</a:t>
            </a:r>
            <a:endParaRPr lang="en-US" b="1" dirty="0"/>
          </a:p>
        </p:txBody>
      </p:sp>
      <p:pic>
        <p:nvPicPr>
          <p:cNvPr id="7" name="Picture 6"/>
          <p:cNvPicPr>
            <a:picLocks noChangeAspect="1"/>
          </p:cNvPicPr>
          <p:nvPr/>
        </p:nvPicPr>
        <p:blipFill>
          <a:blip r:embed="rId3"/>
          <a:stretch>
            <a:fillRect/>
          </a:stretch>
        </p:blipFill>
        <p:spPr>
          <a:xfrm>
            <a:off x="4803586" y="4302429"/>
            <a:ext cx="4241800" cy="1778000"/>
          </a:xfrm>
          <a:prstGeom prst="rect">
            <a:avLst/>
          </a:prstGeom>
        </p:spPr>
      </p:pic>
      <p:sp>
        <p:nvSpPr>
          <p:cNvPr id="8" name="Rectangle 7"/>
          <p:cNvSpPr/>
          <p:nvPr/>
        </p:nvSpPr>
        <p:spPr>
          <a:xfrm>
            <a:off x="4803586" y="1679433"/>
            <a:ext cx="4241800" cy="276999"/>
          </a:xfrm>
          <a:prstGeom prst="rect">
            <a:avLst/>
          </a:prstGeom>
        </p:spPr>
        <p:txBody>
          <a:bodyPr wrap="square">
            <a:spAutoFit/>
          </a:bodyPr>
          <a:lstStyle/>
          <a:p>
            <a:pPr algn="ctr"/>
            <a:r>
              <a:rPr lang="en-US" b="1" baseline="30000" dirty="0"/>
              <a:t>Total mobile broadband connections in the Arab States (2011–</a:t>
            </a:r>
            <a:r>
              <a:rPr lang="en-US" b="1" baseline="30000" dirty="0" smtClean="0"/>
              <a:t>2017)</a:t>
            </a:r>
            <a:endParaRPr lang="en-US" b="1" baseline="30000" dirty="0"/>
          </a:p>
        </p:txBody>
      </p:sp>
      <p:sp>
        <p:nvSpPr>
          <p:cNvPr id="10" name="TextBox 9"/>
          <p:cNvSpPr txBox="1"/>
          <p:nvPr/>
        </p:nvSpPr>
        <p:spPr>
          <a:xfrm>
            <a:off x="7234911" y="3397891"/>
            <a:ext cx="1822755" cy="235962"/>
          </a:xfrm>
          <a:prstGeom prst="rect">
            <a:avLst/>
          </a:prstGeom>
          <a:noFill/>
        </p:spPr>
        <p:txBody>
          <a:bodyPr wrap="none" rtlCol="0">
            <a:spAutoFit/>
          </a:bodyPr>
          <a:lstStyle/>
          <a:p>
            <a:r>
              <a:rPr lang="en-US" sz="1400" b="1" baseline="30000" dirty="0"/>
              <a:t>Source: GSMA </a:t>
            </a:r>
            <a:r>
              <a:rPr lang="en-US" sz="1400" b="1" baseline="30000" dirty="0" smtClean="0"/>
              <a:t>intelligence/Deloitte</a:t>
            </a:r>
            <a:endParaRPr lang="en-US" sz="1400" b="1" baseline="30000" dirty="0"/>
          </a:p>
        </p:txBody>
      </p:sp>
      <p:sp>
        <p:nvSpPr>
          <p:cNvPr id="11" name="TextBox 10"/>
          <p:cNvSpPr txBox="1"/>
          <p:nvPr/>
        </p:nvSpPr>
        <p:spPr>
          <a:xfrm>
            <a:off x="7197952" y="6080429"/>
            <a:ext cx="1822755" cy="235962"/>
          </a:xfrm>
          <a:prstGeom prst="rect">
            <a:avLst/>
          </a:prstGeom>
          <a:noFill/>
        </p:spPr>
        <p:txBody>
          <a:bodyPr wrap="none" rtlCol="0">
            <a:spAutoFit/>
          </a:bodyPr>
          <a:lstStyle/>
          <a:p>
            <a:r>
              <a:rPr lang="en-US" sz="1400" b="1" baseline="30000" dirty="0"/>
              <a:t>Source: GSMA </a:t>
            </a:r>
            <a:r>
              <a:rPr lang="en-US" sz="1400" b="1" baseline="30000" dirty="0" smtClean="0"/>
              <a:t>intelligence/Deloitte</a:t>
            </a:r>
            <a:endParaRPr lang="en-US" sz="1400" b="1" baseline="30000" dirty="0"/>
          </a:p>
        </p:txBody>
      </p:sp>
    </p:spTree>
    <p:extLst>
      <p:ext uri="{BB962C8B-B14F-4D97-AF65-F5344CB8AC3E}">
        <p14:creationId xmlns:p14="http://schemas.microsoft.com/office/powerpoint/2010/main" val="276652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ecrum divider 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0507579" y="6978316"/>
            <a:ext cx="914400" cy="914400"/>
          </a:xfrm>
          <a:prstGeom prst="rect">
            <a:avLst/>
          </a:prstGeom>
        </p:spPr>
        <p:txBody>
          <a:bodyPr vert="horz" wrap="none" lIns="0" tIns="0" rIns="0" bIns="0" rtlCol="0" anchor="ctr">
            <a:noAutofit/>
          </a:bodyPr>
          <a:lstStyle/>
          <a:p>
            <a:endParaRPr lang="en-US" sz="2400" dirty="0" smtClean="0">
              <a:solidFill>
                <a:prstClr val="black"/>
              </a:solidFill>
              <a:cs typeface="Arial Narrow"/>
            </a:endParaRPr>
          </a:p>
        </p:txBody>
      </p:sp>
      <p:sp>
        <p:nvSpPr>
          <p:cNvPr id="6" name="Title 2"/>
          <p:cNvSpPr txBox="1">
            <a:spLocks/>
          </p:cNvSpPr>
          <p:nvPr/>
        </p:nvSpPr>
        <p:spPr>
          <a:xfrm>
            <a:off x="219060" y="1062063"/>
            <a:ext cx="5618480" cy="2097693"/>
          </a:xfrm>
          <a:prstGeom prst="rect">
            <a:avLst/>
          </a:prstGeom>
        </p:spPr>
        <p:txBody>
          <a:bodyPr vert="horz" wrap="square" lIns="0" tIns="0" rIns="0" bIns="0" rtlCol="0" anchor="ctr" anchorCtr="0">
            <a:noAutofit/>
          </a:bodyPr>
          <a:lstStyle>
            <a:lvl1pPr marL="360000" indent="-360000" algn="l" defTabSz="457200" rtl="0" eaLnBrk="1" latinLnBrk="0" hangingPunct="1">
              <a:spcBef>
                <a:spcPts val="600"/>
              </a:spcBef>
              <a:buNone/>
              <a:defRPr sz="4400" b="0" i="0" kern="1200" spc="-150">
                <a:solidFill>
                  <a:schemeClr val="tx1"/>
                </a:solidFill>
                <a:latin typeface="Arial Narrow Bold"/>
                <a:ea typeface="+mj-ea"/>
                <a:cs typeface="Arial Narrow Bold"/>
              </a:defRPr>
            </a:lvl1pPr>
          </a:lstStyle>
          <a:p>
            <a:pPr marL="0">
              <a:lnSpc>
                <a:spcPct val="90000"/>
              </a:lnSpc>
            </a:pPr>
            <a:r>
              <a:rPr lang="en-GB" b="1" spc="0" dirty="0" smtClean="0">
                <a:solidFill>
                  <a:schemeClr val="accent1"/>
                </a:solidFill>
              </a:rPr>
              <a:t>ECONOMIC AND SOCIAL </a:t>
            </a:r>
          </a:p>
          <a:p>
            <a:pPr marL="0">
              <a:lnSpc>
                <a:spcPct val="90000"/>
              </a:lnSpc>
            </a:pPr>
            <a:r>
              <a:rPr lang="en-GB" b="1" spc="0" dirty="0" smtClean="0">
                <a:solidFill>
                  <a:schemeClr val="accent1"/>
                </a:solidFill>
              </a:rPr>
              <a:t>CONTRIBUTION</a:t>
            </a:r>
            <a:endParaRPr lang="en-US" b="1" spc="0" dirty="0">
              <a:solidFill>
                <a:schemeClr val="accent1"/>
              </a:solidFill>
            </a:endParaRPr>
          </a:p>
        </p:txBody>
      </p:sp>
      <p:sp>
        <p:nvSpPr>
          <p:cNvPr id="5" name="Subtitle 1"/>
          <p:cNvSpPr>
            <a:spLocks noGrp="1"/>
          </p:cNvSpPr>
          <p:nvPr>
            <p:ph type="subTitle" idx="1"/>
          </p:nvPr>
        </p:nvSpPr>
        <p:spPr>
          <a:xfrm>
            <a:off x="298440" y="2754329"/>
            <a:ext cx="6400800" cy="577817"/>
          </a:xfrm>
        </p:spPr>
        <p:txBody>
          <a:bodyPr/>
          <a:lstStyle/>
          <a:p>
            <a:r>
              <a:rPr lang="en-GB" sz="3600" spc="0" dirty="0" smtClean="0"/>
              <a:t>THE </a:t>
            </a:r>
            <a:r>
              <a:rPr lang="en-GB" sz="3600" spc="0" dirty="0" smtClean="0"/>
              <a:t>MENA MARKET</a:t>
            </a:r>
            <a:endParaRPr lang="en-US" sz="3600" spc="0" dirty="0"/>
          </a:p>
        </p:txBody>
      </p:sp>
    </p:spTree>
    <p:extLst>
      <p:ext uri="{BB962C8B-B14F-4D97-AF65-F5344CB8AC3E}">
        <p14:creationId xmlns:p14="http://schemas.microsoft.com/office/powerpoint/2010/main" val="236640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p8W4hAvfWU6OMBI2hKA1G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D1wiMpdtfkWxoHYhLZ8AV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FlCtJMfy0eqyIIFyfJiY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p8W4hAvfWU6OMBI2hKA1G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D1wiMpdtfkWxoHYhLZ8AV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gFlCtJMfy0eqyIIFyfJiYQ"/>
</p:tagLst>
</file>

<file path=ppt/theme/theme1.xml><?xml version="1.0" encoding="utf-8"?>
<a:theme xmlns:a="http://schemas.openxmlformats.org/drawingml/2006/main" name="Office Theme">
  <a:themeElements>
    <a:clrScheme name="GSMA">
      <a:dk1>
        <a:sysClr val="windowText" lastClr="000000"/>
      </a:dk1>
      <a:lt1>
        <a:sysClr val="window" lastClr="FFFFFF"/>
      </a:lt1>
      <a:dk2>
        <a:srgbClr val="434E80"/>
      </a:dk2>
      <a:lt2>
        <a:srgbClr val="E9E2D5"/>
      </a:lt2>
      <a:accent1>
        <a:srgbClr val="DE002B"/>
      </a:accent1>
      <a:accent2>
        <a:srgbClr val="660000"/>
      </a:accent2>
      <a:accent3>
        <a:srgbClr val="E57418"/>
      </a:accent3>
      <a:accent4>
        <a:srgbClr val="434E80"/>
      </a:accent4>
      <a:accent5>
        <a:srgbClr val="838E99"/>
      </a:accent5>
      <a:accent6>
        <a:srgbClr val="9EBBAF"/>
      </a:accent6>
      <a:hlink>
        <a:srgbClr val="D7001B"/>
      </a:hlink>
      <a:folHlink>
        <a:srgbClr val="838E99"/>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E002B"/>
        </a:solidFill>
        <a:ln>
          <a:noFill/>
        </a:ln>
        <a:effectLst/>
      </a:spPr>
      <a:bodyPr lIns="144000" rIns="144000" rtlCol="0" anchor="ctr">
        <a:noAutofit/>
      </a:bodyPr>
      <a:lstStyle>
        <a:defPPr algn="ctr">
          <a:defRPr sz="1400" dirty="0" smtClean="0">
            <a:latin typeface="Frutiger 47LightCn"/>
            <a:cs typeface="Frutiger 47LightCn"/>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none" tIns="0" rIns="0" bIns="0" anchor="ctr" anchorCtr="0"/>
      <a:lstStyle>
        <a:defPPr algn="ctr">
          <a:defRPr sz="2000" b="0" i="0" spc="0" dirty="0" smtClean="0">
            <a:solidFill>
              <a:srgbClr val="DE002B"/>
            </a:solidFill>
            <a:latin typeface="Arial Narrow Bold"/>
            <a:cs typeface="Arial Narrow Bold"/>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12898</TotalTime>
  <Words>2783</Words>
  <Application>Microsoft Macintosh PowerPoint</Application>
  <PresentationFormat>On-screen Show (4:3)</PresentationFormat>
  <Paragraphs>409</Paragraphs>
  <Slides>26</Slides>
  <Notes>14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Impact of the spectrum management  on mobile broadband General framework and technological choices </vt:lpstr>
      <vt:lpstr>AGENDA</vt:lpstr>
      <vt:lpstr>PowerPoint Presentation</vt:lpstr>
      <vt:lpstr>GSMA BY THE NUMBERS</vt:lpstr>
      <vt:lpstr>ENABLING A MOBILE FUTURE</vt:lpstr>
      <vt:lpstr>MOBILE  MARKET</vt:lpstr>
      <vt:lpstr>MOBILE CONNECTIONS</vt:lpstr>
      <vt:lpstr>MOBILE BROADBAND PENETRATION</vt:lpstr>
      <vt:lpstr>PowerPoint Presentation</vt:lpstr>
      <vt:lpstr>IMPACT OF MOBILE BROADBAND</vt:lpstr>
      <vt:lpstr>CONTRIBUTION TO THE NATIONAL ECONOMY</vt:lpstr>
      <vt:lpstr>CONTRIBUTION TO EMPLOYMENT</vt:lpstr>
      <vt:lpstr>SOCIAL IMPACT OF MOBILE</vt:lpstr>
      <vt:lpstr>TECHNICAL AND REGULATORY CHALLENGE</vt:lpstr>
      <vt:lpstr>EVOLUTION OF MOBILE TECHNOLOGY</vt:lpstr>
      <vt:lpstr>SPECTRUM LICENSING</vt:lpstr>
      <vt:lpstr>MEETING THE GROWING DEMAND</vt:lpstr>
      <vt:lpstr>MEETING THE GROWING DEMAND</vt:lpstr>
      <vt:lpstr>BENEFITS OF RELEASING HARMONISED SPECTRUM</vt:lpstr>
      <vt:lpstr>MEETING THE GROWING DEMAND</vt:lpstr>
      <vt:lpstr>IDENTIFIED SPECTRUM BANDS</vt:lpstr>
      <vt:lpstr>IDENTIFIED SPECTRUM BANDS</vt:lpstr>
      <vt:lpstr>Releasing additional spectrum </vt:lpstr>
      <vt:lpstr>SUMMARY</vt:lpstr>
      <vt:lpstr>GSMA RESOURCES</vt:lpstr>
      <vt:lpstr>THANK YOU</vt:lpstr>
    </vt:vector>
  </TitlesOfParts>
  <Company>Bite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SPECTRUM FOR MOBILE</dc:title>
  <dc:creator>Carl Redgrove</dc:creator>
  <cp:lastModifiedBy>Wladimir Bocquet</cp:lastModifiedBy>
  <cp:revision>788</cp:revision>
  <cp:lastPrinted>2014-03-03T20:39:46Z</cp:lastPrinted>
  <dcterms:created xsi:type="dcterms:W3CDTF">2013-04-03T12:02:30Z</dcterms:created>
  <dcterms:modified xsi:type="dcterms:W3CDTF">2014-03-03T21:02:54Z</dcterms:modified>
</cp:coreProperties>
</file>