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ags/tag12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10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14" r:id="rId3"/>
    <p:sldMasterId id="2147483732" r:id="rId4"/>
    <p:sldMasterId id="2147483799" r:id="rId5"/>
    <p:sldMasterId id="2147483837" r:id="rId6"/>
    <p:sldMasterId id="2147483853" r:id="rId7"/>
    <p:sldMasterId id="2147483875" r:id="rId8"/>
    <p:sldMasterId id="2147483895" r:id="rId9"/>
  </p:sldMasterIdLst>
  <p:notesMasterIdLst>
    <p:notesMasterId r:id="rId28"/>
  </p:notesMasterIdLst>
  <p:sldIdLst>
    <p:sldId id="599" r:id="rId10"/>
    <p:sldId id="657" r:id="rId11"/>
    <p:sldId id="634" r:id="rId12"/>
    <p:sldId id="646" r:id="rId13"/>
    <p:sldId id="636" r:id="rId14"/>
    <p:sldId id="653" r:id="rId15"/>
    <p:sldId id="643" r:id="rId16"/>
    <p:sldId id="654" r:id="rId17"/>
    <p:sldId id="655" r:id="rId18"/>
    <p:sldId id="638" r:id="rId19"/>
    <p:sldId id="647" r:id="rId20"/>
    <p:sldId id="648" r:id="rId21"/>
    <p:sldId id="650" r:id="rId22"/>
    <p:sldId id="651" r:id="rId23"/>
    <p:sldId id="652" r:id="rId24"/>
    <p:sldId id="640" r:id="rId25"/>
    <p:sldId id="656" r:id="rId26"/>
    <p:sldId id="635" r:id="rId27"/>
  </p:sldIdLst>
  <p:sldSz cx="12192000" cy="6858000"/>
  <p:notesSz cx="6797675" cy="9926638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840" userDrawn="1">
          <p15:clr>
            <a:srgbClr val="A4A3A4"/>
          </p15:clr>
        </p15:guide>
        <p15:guide id="5" pos="7310" userDrawn="1">
          <p15:clr>
            <a:srgbClr val="A4A3A4"/>
          </p15:clr>
        </p15:guide>
        <p15:guide id="6" pos="10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Simmonds" initials="HS" lastIdx="1" clrIdx="0">
    <p:extLst/>
  </p:cmAuthor>
  <p:cmAuthor id="2" name="Oliver Chapman" initials="OC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E5"/>
    <a:srgbClr val="FFC5C5"/>
    <a:srgbClr val="FFEFEF"/>
    <a:srgbClr val="00B0F0"/>
    <a:srgbClr val="F2F2F2"/>
    <a:srgbClr val="FFFFFF"/>
    <a:srgbClr val="000000"/>
    <a:srgbClr val="CCFFCC"/>
    <a:srgbClr val="FFFFC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84861" autoAdjust="0"/>
  </p:normalViewPr>
  <p:slideViewPr>
    <p:cSldViewPr snapToGrid="0" showGuides="1">
      <p:cViewPr varScale="1">
        <p:scale>
          <a:sx n="119" d="100"/>
          <a:sy n="119" d="100"/>
        </p:scale>
        <p:origin x="232" y="248"/>
      </p:cViewPr>
      <p:guideLst>
        <p:guide orient="horz" pos="1185"/>
        <p:guide pos="393"/>
        <p:guide orient="horz" pos="2840"/>
        <p:guide pos="7310"/>
        <p:guide pos="1050"/>
      </p:guideLst>
    </p:cSldViewPr>
  </p:slideViewPr>
  <p:outlineViewPr>
    <p:cViewPr>
      <p:scale>
        <a:sx n="33" d="100"/>
        <a:sy n="33" d="100"/>
      </p:scale>
      <p:origin x="0" y="-2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\Users\MGiles\Desktop\5G\5G%20charts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'5G final'!$AS$8</c:f>
              <c:strCache>
                <c:ptCount val="1"/>
                <c:pt idx="0">
                  <c:v>2G - 4G connections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'5G final'!$AT$6:$AY$6</c:f>
              <c:numCache>
                <c:formatCode>General</c:formatCode>
                <c:ptCount val="6"/>
                <c:pt idx="0">
                  <c:v>2020.0</c:v>
                </c:pt>
                <c:pt idx="1">
                  <c:v>2021.0</c:v>
                </c:pt>
                <c:pt idx="2">
                  <c:v>2022.0</c:v>
                </c:pt>
                <c:pt idx="3">
                  <c:v>2023.0</c:v>
                </c:pt>
                <c:pt idx="4">
                  <c:v>2024.0</c:v>
                </c:pt>
                <c:pt idx="5">
                  <c:v>2025.0</c:v>
                </c:pt>
              </c:numCache>
            </c:numRef>
          </c:cat>
          <c:val>
            <c:numRef>
              <c:f>'5G final'!$AT$8:$AY$8</c:f>
              <c:numCache>
                <c:formatCode>_-* #,##0.0_-;\-* #,##0.0_-;_-* "-"??_-;_-@_-</c:formatCode>
                <c:ptCount val="6"/>
                <c:pt idx="0">
                  <c:v>8.778059769379975</c:v>
                </c:pt>
                <c:pt idx="1">
                  <c:v>8.968655386702044</c:v>
                </c:pt>
                <c:pt idx="2">
                  <c:v>9.057238234260456</c:v>
                </c:pt>
                <c:pt idx="3">
                  <c:v>9.095271847692082</c:v>
                </c:pt>
                <c:pt idx="4">
                  <c:v>9.090447669689147</c:v>
                </c:pt>
                <c:pt idx="5">
                  <c:v>9.11353707393021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81-4913-ADFA-EB25382B231A}"/>
            </c:ext>
          </c:extLst>
        </c:ser>
        <c:ser>
          <c:idx val="0"/>
          <c:order val="1"/>
          <c:tx>
            <c:strRef>
              <c:f>'5G final'!$AS$7</c:f>
              <c:strCache>
                <c:ptCount val="1"/>
                <c:pt idx="0">
                  <c:v>5G connections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'5G final'!$AT$6:$AY$6</c:f>
              <c:numCache>
                <c:formatCode>General</c:formatCode>
                <c:ptCount val="6"/>
                <c:pt idx="0">
                  <c:v>2020.0</c:v>
                </c:pt>
                <c:pt idx="1">
                  <c:v>2021.0</c:v>
                </c:pt>
                <c:pt idx="2">
                  <c:v>2022.0</c:v>
                </c:pt>
                <c:pt idx="3">
                  <c:v>2023.0</c:v>
                </c:pt>
                <c:pt idx="4">
                  <c:v>2024.0</c:v>
                </c:pt>
                <c:pt idx="5">
                  <c:v>2025.0</c:v>
                </c:pt>
              </c:numCache>
            </c:numRef>
          </c:cat>
          <c:val>
            <c:numRef>
              <c:f>'5G final'!$AT$7:$AY$7</c:f>
              <c:numCache>
                <c:formatCode>_-* #,##0.0_-;\-* #,##0.0_-;_-* "-"??_-;_-@_-</c:formatCode>
                <c:ptCount val="6"/>
                <c:pt idx="0">
                  <c:v>0.013291333620023</c:v>
                </c:pt>
                <c:pt idx="1">
                  <c:v>0.104425495697955</c:v>
                </c:pt>
                <c:pt idx="2">
                  <c:v>0.297572427539542</c:v>
                </c:pt>
                <c:pt idx="3">
                  <c:v>0.541268593507914</c:v>
                </c:pt>
                <c:pt idx="4">
                  <c:v>0.82782255091085</c:v>
                </c:pt>
                <c:pt idx="5">
                  <c:v>1.086462926069789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81-4913-ADFA-EB25382B2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8009184"/>
        <c:axId val="-118007280"/>
      </c:barChart>
      <c:catAx>
        <c:axId val="-11800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7280"/>
        <c:crosses val="autoZero"/>
        <c:auto val="1"/>
        <c:lblAlgn val="ctr"/>
        <c:lblOffset val="100"/>
        <c:noMultiLvlLbl val="0"/>
      </c:catAx>
      <c:valAx>
        <c:axId val="-118007280"/>
        <c:scaling>
          <c:orientation val="minMax"/>
          <c:min val="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>
                    <a:solidFill>
                      <a:schemeClr val="tx1">
                        <a:lumMod val="75000"/>
                      </a:schemeClr>
                    </a:solidFill>
                  </a:rPr>
                  <a:t>Connections, billions</a:t>
                </a:r>
              </a:p>
            </c:rich>
          </c:tx>
          <c:layout>
            <c:manualLayout>
              <c:xMode val="edge"/>
              <c:yMode val="edge"/>
              <c:x val="0.027587846655018"/>
              <c:y val="0.289815143515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Data!$A$10</c:f>
              <c:strCache>
                <c:ptCount val="1"/>
                <c:pt idx="0">
                  <c:v>Mobile revenues (USD billions)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Data!$B$9:$D$9</c:f>
              <c:numCache>
                <c:formatCode>General</c:formatCode>
                <c:ptCount val="3"/>
                <c:pt idx="0">
                  <c:v>2015.0</c:v>
                </c:pt>
                <c:pt idx="1">
                  <c:v>2020.0</c:v>
                </c:pt>
                <c:pt idx="2">
                  <c:v>2025.0</c:v>
                </c:pt>
              </c:numCache>
            </c:numRef>
          </c:cat>
          <c:val>
            <c:numRef>
              <c:f>Data!$B$10:$D$10</c:f>
              <c:numCache>
                <c:formatCode>_-* #,##0_-;\-* #,##0_-;_-* "-"??_-;_-@_-</c:formatCode>
                <c:ptCount val="3"/>
                <c:pt idx="0">
                  <c:v>1029.859370041</c:v>
                </c:pt>
                <c:pt idx="1">
                  <c:v>1138.682695485</c:v>
                </c:pt>
                <c:pt idx="2">
                  <c:v>1299.376035801704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96-46E9-B967-C11C9CA70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8069552"/>
        <c:axId val="-118075728"/>
      </c:barChart>
      <c:catAx>
        <c:axId val="-11806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75728"/>
        <c:crosses val="autoZero"/>
        <c:auto val="1"/>
        <c:lblAlgn val="ctr"/>
        <c:lblOffset val="100"/>
        <c:noMultiLvlLbl val="0"/>
      </c:catAx>
      <c:valAx>
        <c:axId val="-118075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>
                    <a:solidFill>
                      <a:schemeClr val="tx2"/>
                    </a:solidFill>
                  </a:rPr>
                  <a:t>Mobile revenues (USD billions)</a:t>
                </a:r>
              </a:p>
            </c:rich>
          </c:tx>
          <c:layout>
            <c:manualLayout>
              <c:xMode val="edge"/>
              <c:yMode val="edge"/>
              <c:x val="0.0183073674579498"/>
              <c:y val="0.1176582064994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6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83FB9-621C-4E50-AD98-3B1C4D070B3A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1CCF-673B-4D46-A420-372D5BC0B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9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C0D-B470-4753-8311-8E58BAF5A5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27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C0D-B470-4753-8311-8E58BAF5A5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72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C0D-B470-4753-8311-8E58BAF5A5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9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3.vml"/><Relationship Id="rId2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4.vml"/><Relationship Id="rId2" Type="http://schemas.openxmlformats.org/officeDocument/2006/relationships/tags" Target="../tags/tag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5.vml"/><Relationship Id="rId2" Type="http://schemas.openxmlformats.org/officeDocument/2006/relationships/tags" Target="../tags/tag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06228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8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606848" y="1796819"/>
            <a:ext cx="9865749" cy="42244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4642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563860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563860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4482571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7127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4482571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8432800" y="20015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79776" y="24551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16213" y="24678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50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6736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3945368" algn="l"/>
              </a:tabLst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23926" y="1477235"/>
            <a:ext cx="6158473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7382" y="6213310"/>
            <a:ext cx="11137237" cy="19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22899" y="6282267"/>
            <a:ext cx="2017183" cy="95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40084" y="6282267"/>
            <a:ext cx="2127249" cy="9525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52517" y="6282267"/>
            <a:ext cx="2133897" cy="95251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61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609600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67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207509" y="164638"/>
            <a:ext cx="4440767" cy="27843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207509" y="3140968"/>
            <a:ext cx="4440767" cy="2976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4844718" y="164638"/>
            <a:ext cx="3619709" cy="59526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8656448" y="164637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8656448" y="2180862"/>
            <a:ext cx="3384649" cy="192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8656448" y="4293096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82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1"/>
            <a:ext cx="12192000" cy="518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24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563860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563860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4482571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7127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4482571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8432800" y="20015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79776" y="24551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16213" y="24678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7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569384" y="1796819"/>
            <a:ext cx="10999224" cy="41284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26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596152" y="2402691"/>
            <a:ext cx="9972456" cy="36185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596152" y="1796819"/>
            <a:ext cx="9972456" cy="480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38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190240" y="2947201"/>
            <a:ext cx="8324427" cy="848783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192000" y="3796800"/>
            <a:ext cx="83108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Placeholder 1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rgbClr val="808080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9" name="Espaço Reservado para Texto 41"/>
          <p:cNvSpPr>
            <a:spLocks noGrp="1"/>
          </p:cNvSpPr>
          <p:nvPr>
            <p:ph idx="1"/>
          </p:nvPr>
        </p:nvSpPr>
        <p:spPr>
          <a:xfrm>
            <a:off x="127685" y="1259907"/>
            <a:ext cx="11916188" cy="491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3F73CB3F-2780-4CCA-B305-1296C817B725}" type="datetime1">
              <a:rPr lang="en-US">
                <a:solidFill>
                  <a:srgbClr val="5C5C5C"/>
                </a:solidFill>
              </a:rPr>
              <a:pPr/>
              <a:t>9/17/17</a:t>
            </a:fld>
            <a:endParaRPr lang="en-US" dirty="0">
              <a:solidFill>
                <a:srgbClr val="5C5C5C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5C5C5C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41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rgbClr val="808080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9" name="Espaço Reservado para Texto 41"/>
          <p:cNvSpPr>
            <a:spLocks noGrp="1"/>
          </p:cNvSpPr>
          <p:nvPr>
            <p:ph idx="1"/>
          </p:nvPr>
        </p:nvSpPr>
        <p:spPr>
          <a:xfrm>
            <a:off x="127685" y="1259907"/>
            <a:ext cx="11916188" cy="491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3F73CB3F-2780-4CCA-B305-1296C817B725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57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569384" y="1796819"/>
            <a:ext cx="10999224" cy="41284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80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chemeClr val="bg2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54640BF4-E769-4204-9231-CB9714041FE3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59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375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1 + 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5187" y="2"/>
            <a:ext cx="11165527" cy="3131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0" tIns="0" rIns="0" bIns="0" rtlCol="0" anchor="b">
            <a:normAutofit/>
          </a:bodyPr>
          <a:lstStyle>
            <a:lvl1pPr>
              <a:defRPr lang="en-GB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5187" y="313183"/>
            <a:ext cx="11165527" cy="4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3198501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8020" y="463289"/>
            <a:ext cx="9865749" cy="5946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 baseline="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036455" y="6435812"/>
            <a:ext cx="4114800" cy="365125"/>
          </a:xfrm>
          <a:prstGeom prst="rect">
            <a:avLst/>
          </a:prstGeom>
        </p:spPr>
        <p:txBody>
          <a:bodyPr/>
          <a:lstStyle/>
          <a:p>
            <a:endParaRPr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271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606848" y="1796819"/>
            <a:ext cx="9865749" cy="42244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414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152" y="1796819"/>
            <a:ext cx="9865749" cy="4246861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560917" y="6435811"/>
            <a:ext cx="2844800" cy="365125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9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52782" y="1796819"/>
            <a:ext cx="5386917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52782" y="2270887"/>
            <a:ext cx="5386917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96819"/>
            <a:ext cx="5389033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70887"/>
            <a:ext cx="5389033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7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577515" y="2288674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416925" y="2277979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8288420" y="2288673"/>
            <a:ext cx="3310240" cy="387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1115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30525" y="1892831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302020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 baseline="0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60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9384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053306" y="1"/>
            <a:ext cx="4096084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8143825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59829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592277" y="2468894"/>
            <a:ext cx="3015523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59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6736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3945368" algn="l"/>
              </a:tabLst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23926" y="1477235"/>
            <a:ext cx="6158473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7382" y="6213310"/>
            <a:ext cx="11137237" cy="19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22899" y="6282267"/>
            <a:ext cx="2017183" cy="95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40084" y="6282267"/>
            <a:ext cx="2127249" cy="9525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52517" y="6282267"/>
            <a:ext cx="2133897" cy="95251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09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596152" y="2402691"/>
            <a:ext cx="9972456" cy="36185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596152" y="1796819"/>
            <a:ext cx="9972456" cy="480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9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609600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3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207509" y="164638"/>
            <a:ext cx="4440767" cy="27843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207509" y="3140968"/>
            <a:ext cx="4440767" cy="2976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4844718" y="164638"/>
            <a:ext cx="3619709" cy="59526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8656448" y="164637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8656448" y="2180862"/>
            <a:ext cx="3384649" cy="192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8656448" y="4293096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22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1"/>
            <a:ext cx="12192000" cy="518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68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563860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563860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4482571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7127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4482571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8432800" y="20015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79776" y="24551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16213" y="24678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6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569384" y="1796819"/>
            <a:ext cx="10999224" cy="41284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2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596152" y="2402691"/>
            <a:ext cx="9972456" cy="36185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596152" y="1796819"/>
            <a:ext cx="9972456" cy="480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4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rgbClr val="808080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9" name="Espaço Reservado para Texto 41"/>
          <p:cNvSpPr>
            <a:spLocks noGrp="1"/>
          </p:cNvSpPr>
          <p:nvPr>
            <p:ph idx="1"/>
          </p:nvPr>
        </p:nvSpPr>
        <p:spPr>
          <a:xfrm>
            <a:off x="127685" y="1259907"/>
            <a:ext cx="11916188" cy="491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3F73CB3F-2780-4CCA-B305-1296C817B725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92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chemeClr val="bg2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54640BF4-E769-4204-9231-CB9714041FE3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36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96005"/>
          </a:xfrm>
          <a:prstGeom prst="rect">
            <a:avLst/>
          </a:prstGeom>
        </p:spPr>
        <p:txBody>
          <a:bodyPr vert="horz"/>
          <a:lstStyle>
            <a:lvl1pPr>
              <a:defRPr sz="3733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2667" y="1342346"/>
            <a:ext cx="11006667" cy="3765551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  <a:lvl2pPr>
              <a:defRPr sz="2667">
                <a:solidFill>
                  <a:srgbClr val="404040"/>
                </a:solidFill>
                <a:latin typeface="+mj-lt"/>
              </a:defRPr>
            </a:lvl2pPr>
            <a:lvl3pPr>
              <a:defRPr sz="2667">
                <a:solidFill>
                  <a:srgbClr val="404040"/>
                </a:solidFill>
                <a:latin typeface="+mj-lt"/>
              </a:defRPr>
            </a:lvl3pPr>
            <a:lvl4pPr>
              <a:defRPr sz="2667">
                <a:solidFill>
                  <a:srgbClr val="404040"/>
                </a:solidFill>
                <a:latin typeface="+mj-lt"/>
              </a:defRPr>
            </a:lvl4pPr>
            <a:lvl5pPr>
              <a:defRPr sz="2667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047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5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606848" y="1796819"/>
            <a:ext cx="9865749" cy="42244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202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rgbClr val="808080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9" name="Espaço Reservado para Texto 41"/>
          <p:cNvSpPr>
            <a:spLocks noGrp="1"/>
          </p:cNvSpPr>
          <p:nvPr>
            <p:ph idx="1"/>
          </p:nvPr>
        </p:nvSpPr>
        <p:spPr>
          <a:xfrm>
            <a:off x="127685" y="1259907"/>
            <a:ext cx="11916188" cy="491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3F73CB3F-2780-4CCA-B305-1296C817B725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42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9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152" y="1796819"/>
            <a:ext cx="9865749" cy="4246861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560917" y="6435811"/>
            <a:ext cx="2844800" cy="365125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84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52782" y="1796819"/>
            <a:ext cx="5386917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52782" y="2270887"/>
            <a:ext cx="5386917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96819"/>
            <a:ext cx="5389033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70887"/>
            <a:ext cx="5389033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12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577515" y="2288674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416925" y="2277979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8288420" y="2288673"/>
            <a:ext cx="3310240" cy="387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1115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30525" y="1892831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302020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 baseline="0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50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9384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053306" y="1"/>
            <a:ext cx="4096084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8143825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59829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592277" y="2468894"/>
            <a:ext cx="3015523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918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6736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3945368" algn="l"/>
              </a:tabLst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23926" y="1477235"/>
            <a:ext cx="6158473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7382" y="6213310"/>
            <a:ext cx="11137237" cy="19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22899" y="6282267"/>
            <a:ext cx="2017183" cy="95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40084" y="6282267"/>
            <a:ext cx="2127249" cy="9525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52517" y="6282267"/>
            <a:ext cx="2133897" cy="95251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31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609600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88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207509" y="164638"/>
            <a:ext cx="4440767" cy="27843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207509" y="3140968"/>
            <a:ext cx="4440767" cy="2976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4844718" y="164638"/>
            <a:ext cx="3619709" cy="59526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8656448" y="164637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8656448" y="2180862"/>
            <a:ext cx="3384649" cy="192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8656448" y="4293096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06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1"/>
            <a:ext cx="12192000" cy="518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77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563860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563860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4482571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7127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4482571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8432800" y="20015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79776" y="24551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16213" y="24678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88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569384" y="1796819"/>
            <a:ext cx="10999224" cy="41284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chemeClr val="bg2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54640BF4-E769-4204-9231-CB9714041FE3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19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596152" y="2402691"/>
            <a:ext cx="9972456" cy="36185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596152" y="1796819"/>
            <a:ext cx="9972456" cy="480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63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rgbClr val="808080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9" name="Espaço Reservado para Texto 41"/>
          <p:cNvSpPr>
            <a:spLocks noGrp="1"/>
          </p:cNvSpPr>
          <p:nvPr>
            <p:ph idx="1"/>
          </p:nvPr>
        </p:nvSpPr>
        <p:spPr>
          <a:xfrm>
            <a:off x="127685" y="1259907"/>
            <a:ext cx="11916188" cy="491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3F73CB3F-2780-4CCA-B305-1296C817B725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51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chemeClr val="bg2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54640BF4-E769-4204-9231-CB9714041FE3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84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F7AE857-6257-49D0-BD62-51B6630C7362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C589-7335-435C-A573-C3EF9D56E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673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394479" y="1250683"/>
            <a:ext cx="10126609" cy="505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94478" y="381397"/>
            <a:ext cx="10126611" cy="72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EFA048-5FCA-4644-A616-29B19DF29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864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F7AE857-6257-49D0-BD62-51B6630C7362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C589-7335-435C-A573-C3EF9D56E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9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394479" y="1250683"/>
            <a:ext cx="10126609" cy="505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94478" y="381397"/>
            <a:ext cx="10126611" cy="72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EFA048-5FCA-4644-A616-29B19DF29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45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606848" y="1796819"/>
            <a:ext cx="9865749" cy="42244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7646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152" y="1796819"/>
            <a:ext cx="9865749" cy="4246861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560917" y="6435811"/>
            <a:ext cx="2844800" cy="365125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06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52782" y="1796819"/>
            <a:ext cx="5386917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52782" y="2270887"/>
            <a:ext cx="5386917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96819"/>
            <a:ext cx="5389033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70887"/>
            <a:ext cx="5389033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71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00184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32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152" y="1796819"/>
            <a:ext cx="9865749" cy="4246861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560917" y="6435811"/>
            <a:ext cx="2844800" cy="365125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23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577515" y="2288674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416925" y="2277979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8288420" y="2288673"/>
            <a:ext cx="3310240" cy="387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1115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30525" y="1892831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302020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 baseline="0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89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9384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053306" y="1"/>
            <a:ext cx="4096084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8143825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59829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592277" y="2468894"/>
            <a:ext cx="3015523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195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6736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3945368" algn="l"/>
              </a:tabLst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23926" y="1477235"/>
            <a:ext cx="6158473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7382" y="6213310"/>
            <a:ext cx="11137237" cy="19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22899" y="6282267"/>
            <a:ext cx="2017183" cy="95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40084" y="6282267"/>
            <a:ext cx="2127249" cy="9525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52517" y="6282267"/>
            <a:ext cx="2133897" cy="95251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2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609600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28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207509" y="164638"/>
            <a:ext cx="4440767" cy="27843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207509" y="3140968"/>
            <a:ext cx="4440767" cy="2976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4844718" y="164638"/>
            <a:ext cx="3619709" cy="59526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8656448" y="164637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8656448" y="2180862"/>
            <a:ext cx="3384649" cy="192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8656448" y="4293096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18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1"/>
            <a:ext cx="12192000" cy="518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72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563860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563860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4482571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7127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4482571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8432800" y="20015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79776" y="24551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16213" y="24678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5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569384" y="1796819"/>
            <a:ext cx="10999224" cy="41284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67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596152" y="2402691"/>
            <a:ext cx="9972456" cy="36185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596152" y="1796819"/>
            <a:ext cx="9972456" cy="480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0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190240" y="2947201"/>
            <a:ext cx="8324427" cy="848783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192000" y="3796800"/>
            <a:ext cx="83108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Placeholder 1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0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52782" y="1796819"/>
            <a:ext cx="5386917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52782" y="2270887"/>
            <a:ext cx="5386917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96819"/>
            <a:ext cx="5389033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70887"/>
            <a:ext cx="5389033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11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rgbClr val="808080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9" name="Espaço Reservado para Texto 41"/>
          <p:cNvSpPr>
            <a:spLocks noGrp="1"/>
          </p:cNvSpPr>
          <p:nvPr>
            <p:ph idx="1"/>
          </p:nvPr>
        </p:nvSpPr>
        <p:spPr>
          <a:xfrm>
            <a:off x="127685" y="1259907"/>
            <a:ext cx="11916188" cy="491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3F73CB3F-2780-4CCA-B305-1296C817B725}" type="datetime1">
              <a:rPr lang="en-US">
                <a:solidFill>
                  <a:srgbClr val="5C5C5C"/>
                </a:solidFill>
              </a:rPr>
              <a:pPr/>
              <a:t>9/17/17</a:t>
            </a:fld>
            <a:endParaRPr lang="en-US" dirty="0">
              <a:solidFill>
                <a:srgbClr val="5C5C5C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5C5C5C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29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rgbClr val="808080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9" name="Espaço Reservado para Texto 41"/>
          <p:cNvSpPr>
            <a:spLocks noGrp="1"/>
          </p:cNvSpPr>
          <p:nvPr>
            <p:ph idx="1"/>
          </p:nvPr>
        </p:nvSpPr>
        <p:spPr>
          <a:xfrm>
            <a:off x="127685" y="1259907"/>
            <a:ext cx="11916188" cy="491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3F73CB3F-2780-4CCA-B305-1296C817B725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88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chemeClr val="bg2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54640BF4-E769-4204-9231-CB9714041FE3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72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273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1 + 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5187" y="2"/>
            <a:ext cx="11165527" cy="3131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0" tIns="0" rIns="0" bIns="0" rtlCol="0" anchor="b">
            <a:normAutofit/>
          </a:bodyPr>
          <a:lstStyle>
            <a:lvl1pPr>
              <a:defRPr lang="en-GB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5187" y="313183"/>
            <a:ext cx="11165527" cy="4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1300167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8020" y="463289"/>
            <a:ext cx="9865749" cy="5946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 baseline="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036455" y="6435812"/>
            <a:ext cx="4114800" cy="365125"/>
          </a:xfrm>
          <a:prstGeom prst="rect">
            <a:avLst/>
          </a:prstGeom>
        </p:spPr>
        <p:txBody>
          <a:bodyPr/>
          <a:lstStyle/>
          <a:p>
            <a:endParaRPr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54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606848" y="1796819"/>
            <a:ext cx="9865749" cy="42244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8948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152" y="1796819"/>
            <a:ext cx="9865749" cy="4246861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560917" y="6435811"/>
            <a:ext cx="2844800" cy="365125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07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52782" y="1796819"/>
            <a:ext cx="5386917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52782" y="2270887"/>
            <a:ext cx="5386917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96819"/>
            <a:ext cx="5389033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70887"/>
            <a:ext cx="5389033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7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577515" y="2288674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416925" y="2277979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8288420" y="2288673"/>
            <a:ext cx="3310240" cy="387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1115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30525" y="1892831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302020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 baseline="0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46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577515" y="2288674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416925" y="2277979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8288420" y="2288673"/>
            <a:ext cx="3310240" cy="387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1115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30525" y="1892831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302020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 baseline="0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85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9384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053306" y="1"/>
            <a:ext cx="4096084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8143825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59829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592277" y="2468894"/>
            <a:ext cx="3015523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033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6736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3945368" algn="l"/>
              </a:tabLst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23926" y="1477235"/>
            <a:ext cx="6158473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7382" y="6213310"/>
            <a:ext cx="11137237" cy="19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22899" y="6282267"/>
            <a:ext cx="2017183" cy="95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40084" y="6282267"/>
            <a:ext cx="2127249" cy="9525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52517" y="6282267"/>
            <a:ext cx="2133897" cy="95251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17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609600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58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207509" y="164638"/>
            <a:ext cx="4440767" cy="27843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207509" y="3140968"/>
            <a:ext cx="4440767" cy="2976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4844718" y="164638"/>
            <a:ext cx="3619709" cy="59526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8656448" y="164637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8656448" y="2180862"/>
            <a:ext cx="3384649" cy="192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8656448" y="4293096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84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1"/>
            <a:ext cx="12192000" cy="518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16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563860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563860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4482571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7127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4482571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8432800" y="20015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79776" y="24551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16213" y="24678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94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569384" y="1796819"/>
            <a:ext cx="10999224" cy="41284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44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596152" y="2402691"/>
            <a:ext cx="9972456" cy="36185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596152" y="1796819"/>
            <a:ext cx="9972456" cy="480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2669" y="1342369"/>
            <a:ext cx="11006667" cy="3765551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667">
                <a:solidFill>
                  <a:srgbClr val="404040"/>
                </a:solidFill>
                <a:latin typeface="+mj-lt"/>
              </a:defRPr>
            </a:lvl1pPr>
            <a:lvl2pPr>
              <a:buFontTx/>
              <a:buNone/>
              <a:defRPr sz="2667">
                <a:solidFill>
                  <a:srgbClr val="404040"/>
                </a:solidFill>
                <a:latin typeface="+mj-lt"/>
              </a:defRPr>
            </a:lvl2pPr>
            <a:lvl3pPr>
              <a:buFontTx/>
              <a:buNone/>
              <a:defRPr sz="2667">
                <a:solidFill>
                  <a:srgbClr val="404040"/>
                </a:solidFill>
                <a:latin typeface="+mj-lt"/>
              </a:defRPr>
            </a:lvl3pPr>
            <a:lvl4pPr>
              <a:buFontTx/>
              <a:buNone/>
              <a:defRPr sz="2667">
                <a:solidFill>
                  <a:srgbClr val="404040"/>
                </a:solidFill>
                <a:latin typeface="+mj-lt"/>
              </a:defRPr>
            </a:lvl4pPr>
            <a:lvl5pPr>
              <a:buFontTx/>
              <a:buNone/>
              <a:defRPr sz="2667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8600" y="6356365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65"/>
            <a:ext cx="2743200" cy="366183"/>
          </a:xfrm>
        </p:spPr>
        <p:txBody>
          <a:bodyPr/>
          <a:lstStyle/>
          <a:p>
            <a:fld id="{231F87C6-8F4B-C14F-952F-C5F8DB9F2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67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190240" y="2947201"/>
            <a:ext cx="8324427" cy="848783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192000" y="3796800"/>
            <a:ext cx="83108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Placeholder 1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8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9384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053306" y="1"/>
            <a:ext cx="4096084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8143825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59829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592277" y="2468894"/>
            <a:ext cx="3015523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525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rgbClr val="808080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9" name="Espaço Reservado para Texto 41"/>
          <p:cNvSpPr>
            <a:spLocks noGrp="1"/>
          </p:cNvSpPr>
          <p:nvPr>
            <p:ph idx="1"/>
          </p:nvPr>
        </p:nvSpPr>
        <p:spPr>
          <a:xfrm>
            <a:off x="127685" y="1259907"/>
            <a:ext cx="11916188" cy="491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3F73CB3F-2780-4CCA-B305-1296C817B725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46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chemeClr val="bg2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54640BF4-E769-4204-9231-CB9714041FE3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68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606848" y="1796819"/>
            <a:ext cx="9865749" cy="42244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6152473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152" y="1796819"/>
            <a:ext cx="9865749" cy="4246861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560917" y="6435811"/>
            <a:ext cx="2844800" cy="365125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88618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52782" y="1796819"/>
            <a:ext cx="5386917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52782" y="2270887"/>
            <a:ext cx="5386917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96819"/>
            <a:ext cx="5389033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70887"/>
            <a:ext cx="5389033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20278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577515" y="2288674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416925" y="2277979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8288420" y="2288673"/>
            <a:ext cx="3310240" cy="387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1115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30525" y="1892831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302020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 baseline="0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0739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9384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053306" y="1"/>
            <a:ext cx="4096084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8143825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59829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592277" y="2468894"/>
            <a:ext cx="3015523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1811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6736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3945368" algn="l"/>
              </a:tabLst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23926" y="1477235"/>
            <a:ext cx="6158473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7382" y="6213310"/>
            <a:ext cx="11137237" cy="19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22899" y="6282267"/>
            <a:ext cx="2017183" cy="95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40084" y="6282267"/>
            <a:ext cx="2127249" cy="9525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52517" y="6282267"/>
            <a:ext cx="2133897" cy="95251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7516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609600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33584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207509" y="164638"/>
            <a:ext cx="4440767" cy="27843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207509" y="3140968"/>
            <a:ext cx="4440767" cy="2976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4844718" y="164638"/>
            <a:ext cx="3619709" cy="59526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8656448" y="164637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8656448" y="2180862"/>
            <a:ext cx="3384649" cy="192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8656448" y="4293096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9301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6736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3945368" algn="l"/>
              </a:tabLst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23926" y="1477235"/>
            <a:ext cx="6158473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7382" y="6213310"/>
            <a:ext cx="11137237" cy="19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22899" y="6282267"/>
            <a:ext cx="2017183" cy="95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40084" y="6282267"/>
            <a:ext cx="2127249" cy="9525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52517" y="6282267"/>
            <a:ext cx="2133897" cy="95251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2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1"/>
            <a:ext cx="12192000" cy="518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07408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563860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563860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4482571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7127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4482571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8432800" y="20015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79776" y="24551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16213" y="24678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4321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569384" y="1796819"/>
            <a:ext cx="10999224" cy="41284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4492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596152" y="2402691"/>
            <a:ext cx="9972456" cy="36185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596152" y="1796819"/>
            <a:ext cx="9972456" cy="480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41029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190240" y="2947201"/>
            <a:ext cx="8324427" cy="848783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192000" y="3796800"/>
            <a:ext cx="83108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Placeholder 1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59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rgbClr val="808080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/>
              <a:t>Clique para editar o texto mestre</a:t>
            </a:r>
          </a:p>
        </p:txBody>
      </p:sp>
      <p:sp>
        <p:nvSpPr>
          <p:cNvPr id="9" name="Espaço Reservado para Texto 41"/>
          <p:cNvSpPr>
            <a:spLocks noGrp="1"/>
          </p:cNvSpPr>
          <p:nvPr>
            <p:ph idx="1"/>
          </p:nvPr>
        </p:nvSpPr>
        <p:spPr>
          <a:xfrm>
            <a:off x="127685" y="1259907"/>
            <a:ext cx="11916188" cy="491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3F73CB3F-2780-4CCA-B305-1296C817B725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4910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chemeClr val="bg2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/>
              <a:t>Clique para editar o texto mestre</a:t>
            </a: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54640BF4-E769-4204-9231-CB9714041FE3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2150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606848" y="1796819"/>
            <a:ext cx="9865749" cy="42244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2896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152" y="1796819"/>
            <a:ext cx="9865749" cy="4246861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560917" y="6435811"/>
            <a:ext cx="2844800" cy="365125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20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52782" y="1796819"/>
            <a:ext cx="5386917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52782" y="2270887"/>
            <a:ext cx="5386917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96819"/>
            <a:ext cx="5389033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70887"/>
            <a:ext cx="5389033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90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609600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20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577515" y="2288674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416925" y="2277979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8288420" y="2288673"/>
            <a:ext cx="3310240" cy="387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1115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30525" y="1892831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302020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 baseline="0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60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9384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053306" y="1"/>
            <a:ext cx="4096084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8143825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59829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592277" y="2468894"/>
            <a:ext cx="3015523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667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6736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3945368" algn="l"/>
              </a:tabLst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23926" y="1477235"/>
            <a:ext cx="6158473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7382" y="6213310"/>
            <a:ext cx="11137237" cy="19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22899" y="6282267"/>
            <a:ext cx="2017183" cy="95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40084" y="6282267"/>
            <a:ext cx="2127249" cy="9525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52517" y="6282267"/>
            <a:ext cx="2133897" cy="95251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98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609600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17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207509" y="164638"/>
            <a:ext cx="4440767" cy="27843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207509" y="3140968"/>
            <a:ext cx="4440767" cy="2976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4844718" y="164638"/>
            <a:ext cx="3619709" cy="59526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8656448" y="164637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8656448" y="2180862"/>
            <a:ext cx="3384649" cy="192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8656448" y="4293096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64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1"/>
            <a:ext cx="12192000" cy="518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82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563860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563860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4482571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7127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4482571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8432800" y="20015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79776" y="24551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16213" y="24678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10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569384" y="1796819"/>
            <a:ext cx="10999224" cy="41284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31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596152" y="2402691"/>
            <a:ext cx="9972456" cy="36185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596152" y="1796819"/>
            <a:ext cx="9972456" cy="480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88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rgbClr val="808080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9" name="Espaço Reservado para Texto 41"/>
          <p:cNvSpPr>
            <a:spLocks noGrp="1"/>
          </p:cNvSpPr>
          <p:nvPr>
            <p:ph idx="1"/>
          </p:nvPr>
        </p:nvSpPr>
        <p:spPr>
          <a:xfrm>
            <a:off x="127685" y="1259907"/>
            <a:ext cx="11916188" cy="491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3F73CB3F-2780-4CCA-B305-1296C817B725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65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207509" y="164638"/>
            <a:ext cx="4440767" cy="27843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207509" y="3140968"/>
            <a:ext cx="4440767" cy="2976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4844718" y="164638"/>
            <a:ext cx="3619709" cy="59526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8656448" y="164637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8656448" y="2180862"/>
            <a:ext cx="3384649" cy="192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8656448" y="4293096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91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chemeClr val="bg2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Clique para editar o texto mestre</a:t>
            </a: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54640BF4-E769-4204-9231-CB9714041FE3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47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606848" y="1796819"/>
            <a:ext cx="9865749" cy="42244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535338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152" y="1796819"/>
            <a:ext cx="9865749" cy="4246861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560917" y="6435811"/>
            <a:ext cx="2844800" cy="365125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24582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52782" y="1796819"/>
            <a:ext cx="5386917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52782" y="2270887"/>
            <a:ext cx="5386917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96819"/>
            <a:ext cx="5389033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70887"/>
            <a:ext cx="5389033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07452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577515" y="2288674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416925" y="2277979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8288420" y="2288673"/>
            <a:ext cx="3310240" cy="387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1115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30525" y="1892831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302020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 baseline="0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60574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9384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053306" y="1"/>
            <a:ext cx="4096084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8143825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59829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592277" y="2468894"/>
            <a:ext cx="3015523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713205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6736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3945368" algn="l"/>
              </a:tabLst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23926" y="1477235"/>
            <a:ext cx="6158473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7382" y="6213310"/>
            <a:ext cx="11137237" cy="19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22899" y="6282267"/>
            <a:ext cx="2017183" cy="95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40084" y="6282267"/>
            <a:ext cx="2127249" cy="9525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52517" y="6282267"/>
            <a:ext cx="2133897" cy="95251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99564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609600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71638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207509" y="164638"/>
            <a:ext cx="4440767" cy="27843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207509" y="3140968"/>
            <a:ext cx="4440767" cy="2976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4844718" y="164638"/>
            <a:ext cx="3619709" cy="59526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8656448" y="164637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8656448" y="2180862"/>
            <a:ext cx="3384649" cy="192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8656448" y="4293096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10456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1"/>
            <a:ext cx="12192000" cy="518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87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1"/>
            <a:ext cx="12192000" cy="518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94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563860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563860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4482571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7127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4482571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8432800" y="20015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79776" y="24551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16213" y="24678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4019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569384" y="1796819"/>
            <a:ext cx="10999224" cy="41284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71792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596152" y="2402691"/>
            <a:ext cx="9972456" cy="36185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596152" y="1796819"/>
            <a:ext cx="9972456" cy="480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48851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rgbClr val="808080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/>
              <a:t>Clique para editar o texto mestre</a:t>
            </a:r>
          </a:p>
        </p:txBody>
      </p:sp>
      <p:sp>
        <p:nvSpPr>
          <p:cNvPr id="9" name="Espaço Reservado para Texto 41"/>
          <p:cNvSpPr>
            <a:spLocks noGrp="1"/>
          </p:cNvSpPr>
          <p:nvPr>
            <p:ph idx="1"/>
          </p:nvPr>
        </p:nvSpPr>
        <p:spPr>
          <a:xfrm>
            <a:off x="127685" y="1259907"/>
            <a:ext cx="11916188" cy="491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3F73CB3F-2780-4CCA-B305-1296C817B725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11499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27685" y="644353"/>
            <a:ext cx="11916185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pt-BR" i="1" kern="1200" smtClean="0">
                <a:solidFill>
                  <a:schemeClr val="bg2"/>
                </a:solidFill>
                <a:ea typeface="Arial" pitchFamily="-110" charset="0"/>
                <a:cs typeface="Arial" pitchFamily="-110" charset="0"/>
              </a:defRPr>
            </a:lvl1pPr>
            <a:lvl2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2pPr>
            <a:lvl3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3pPr>
            <a:lvl4pPr>
              <a:defRPr lang="pt-BR" kern="1200" smtClean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4pPr>
            <a:lvl5pPr>
              <a:defRPr lang="en-US" kern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pt-BR" dirty="0"/>
              <a:t>Clique para editar o texto mestre</a:t>
            </a: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7685" y="181839"/>
            <a:ext cx="11916188" cy="57451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>
          <a:xfrm>
            <a:off x="127684" y="6377873"/>
            <a:ext cx="2743200" cy="366183"/>
          </a:xfrm>
          <a:prstGeom prst="rect">
            <a:avLst/>
          </a:prstGeom>
        </p:spPr>
        <p:txBody>
          <a:bodyPr/>
          <a:lstStyle/>
          <a:p>
            <a:fld id="{54640BF4-E769-4204-9231-CB9714041FE3}" type="datetime1">
              <a:rPr lang="en-US">
                <a:solidFill>
                  <a:srgbClr val="808080"/>
                </a:solidFill>
              </a:rPr>
              <a:pPr/>
              <a:t>9/17/17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>
          <a:xfrm>
            <a:off x="2962543" y="6377873"/>
            <a:ext cx="6266915" cy="36618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F52FB-296C-D94D-AE53-C62C85B1408B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26477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606848" y="1796819"/>
            <a:ext cx="9865749" cy="42244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285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152" y="1796819"/>
            <a:ext cx="9865749" cy="4246861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560917" y="6435811"/>
            <a:ext cx="2844800" cy="365125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82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52782" y="1796819"/>
            <a:ext cx="5386917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52782" y="2270887"/>
            <a:ext cx="5386917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96819"/>
            <a:ext cx="5389033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70887"/>
            <a:ext cx="5389033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5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577515" y="2288674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416925" y="2277979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8288420" y="2288673"/>
            <a:ext cx="3310240" cy="387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1115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30525" y="1892831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302020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 baseline="0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67221" y="482560"/>
            <a:ext cx="10432115" cy="696005"/>
          </a:xfrm>
          <a:prstGeom prst="rect">
            <a:avLst/>
          </a:prstGeom>
        </p:spPr>
        <p:txBody>
          <a:bodyPr vert="horz"/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65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9384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053306" y="1"/>
            <a:ext cx="4096084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8143825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59829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592277" y="2468894"/>
            <a:ext cx="3015523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003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oleObject" Target="../embeddings/oleObject1.bin"/><Relationship Id="rId21" Type="http://schemas.openxmlformats.org/officeDocument/2006/relationships/image" Target="../media/image1.emf"/><Relationship Id="rId22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vmlDrawing" Target="../drawings/vmlDrawing1.vml"/><Relationship Id="rId1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21" Type="http://schemas.openxmlformats.org/officeDocument/2006/relationships/vmlDrawing" Target="../drawings/vmlDrawing5.vml"/><Relationship Id="rId22" Type="http://schemas.openxmlformats.org/officeDocument/2006/relationships/tags" Target="../tags/tag6.xml"/><Relationship Id="rId23" Type="http://schemas.openxmlformats.org/officeDocument/2006/relationships/oleObject" Target="../embeddings/oleObject5.bin"/><Relationship Id="rId24" Type="http://schemas.openxmlformats.org/officeDocument/2006/relationships/image" Target="../media/image1.emf"/><Relationship Id="rId25" Type="http://schemas.openxmlformats.org/officeDocument/2006/relationships/image" Target="../media/image2.gif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20" Type="http://schemas.openxmlformats.org/officeDocument/2006/relationships/oleObject" Target="../embeddings/oleObject6.bin"/><Relationship Id="rId21" Type="http://schemas.openxmlformats.org/officeDocument/2006/relationships/image" Target="../media/image1.emf"/><Relationship Id="rId22" Type="http://schemas.openxmlformats.org/officeDocument/2006/relationships/image" Target="../media/image2.gif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51.xml"/><Relationship Id="rId17" Type="http://schemas.openxmlformats.org/officeDocument/2006/relationships/theme" Target="../theme/theme3.xml"/><Relationship Id="rId18" Type="http://schemas.openxmlformats.org/officeDocument/2006/relationships/vmlDrawing" Target="../drawings/vmlDrawing6.vml"/><Relationship Id="rId19" Type="http://schemas.openxmlformats.org/officeDocument/2006/relationships/tags" Target="../tags/tag7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20" Type="http://schemas.openxmlformats.org/officeDocument/2006/relationships/image" Target="../media/image1.emf"/><Relationship Id="rId21" Type="http://schemas.openxmlformats.org/officeDocument/2006/relationships/image" Target="../media/image2.gif"/><Relationship Id="rId1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66.xml"/><Relationship Id="rId16" Type="http://schemas.openxmlformats.org/officeDocument/2006/relationships/theme" Target="../theme/theme4.xml"/><Relationship Id="rId17" Type="http://schemas.openxmlformats.org/officeDocument/2006/relationships/vmlDrawing" Target="../drawings/vmlDrawing7.vml"/><Relationship Id="rId18" Type="http://schemas.openxmlformats.org/officeDocument/2006/relationships/tags" Target="../tags/tag8.xml"/><Relationship Id="rId19" Type="http://schemas.openxmlformats.org/officeDocument/2006/relationships/oleObject" Target="../embeddings/oleObject7.bin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20" Type="http://schemas.openxmlformats.org/officeDocument/2006/relationships/image" Target="../media/image2.gif"/><Relationship Id="rId10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0.xml"/><Relationship Id="rId15" Type="http://schemas.openxmlformats.org/officeDocument/2006/relationships/theme" Target="../theme/theme5.xml"/><Relationship Id="rId16" Type="http://schemas.openxmlformats.org/officeDocument/2006/relationships/vmlDrawing" Target="../drawings/vmlDrawing8.vml"/><Relationship Id="rId17" Type="http://schemas.openxmlformats.org/officeDocument/2006/relationships/tags" Target="../tags/tag9.xml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9.xml"/><Relationship Id="rId20" Type="http://schemas.openxmlformats.org/officeDocument/2006/relationships/image" Target="../media/image2.gif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theme" Target="../theme/theme6.xml"/><Relationship Id="rId16" Type="http://schemas.openxmlformats.org/officeDocument/2006/relationships/vmlDrawing" Target="../drawings/vmlDrawing9.vml"/><Relationship Id="rId17" Type="http://schemas.openxmlformats.org/officeDocument/2006/relationships/tags" Target="../tags/tag10.xml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3.xml"/><Relationship Id="rId20" Type="http://schemas.openxmlformats.org/officeDocument/2006/relationships/theme" Target="../theme/theme7.xml"/><Relationship Id="rId21" Type="http://schemas.openxmlformats.org/officeDocument/2006/relationships/vmlDrawing" Target="../drawings/vmlDrawing10.vml"/><Relationship Id="rId22" Type="http://schemas.openxmlformats.org/officeDocument/2006/relationships/tags" Target="../tags/tag11.xml"/><Relationship Id="rId23" Type="http://schemas.openxmlformats.org/officeDocument/2006/relationships/oleObject" Target="../embeddings/oleObject10.bin"/><Relationship Id="rId24" Type="http://schemas.openxmlformats.org/officeDocument/2006/relationships/image" Target="../media/image1.emf"/><Relationship Id="rId25" Type="http://schemas.openxmlformats.org/officeDocument/2006/relationships/image" Target="../media/image2.gif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2.xml"/><Relationship Id="rId20" Type="http://schemas.openxmlformats.org/officeDocument/2006/relationships/image" Target="../media/image1.emf"/><Relationship Id="rId21" Type="http://schemas.openxmlformats.org/officeDocument/2006/relationships/image" Target="../media/image2.gif"/><Relationship Id="rId10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28.xml"/><Relationship Id="rId16" Type="http://schemas.openxmlformats.org/officeDocument/2006/relationships/theme" Target="../theme/theme8.xml"/><Relationship Id="rId17" Type="http://schemas.openxmlformats.org/officeDocument/2006/relationships/vmlDrawing" Target="../drawings/vmlDrawing11.vml"/><Relationship Id="rId18" Type="http://schemas.openxmlformats.org/officeDocument/2006/relationships/tags" Target="../tags/tag12.xml"/><Relationship Id="rId19" Type="http://schemas.openxmlformats.org/officeDocument/2006/relationships/oleObject" Target="../embeddings/oleObject11.bin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7.xml"/><Relationship Id="rId20" Type="http://schemas.openxmlformats.org/officeDocument/2006/relationships/oleObject" Target="../embeddings/oleObject12.bin"/><Relationship Id="rId21" Type="http://schemas.openxmlformats.org/officeDocument/2006/relationships/image" Target="../media/image1.emf"/><Relationship Id="rId22" Type="http://schemas.openxmlformats.org/officeDocument/2006/relationships/image" Target="../media/image2.gif"/><Relationship Id="rId10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44.xml"/><Relationship Id="rId17" Type="http://schemas.openxmlformats.org/officeDocument/2006/relationships/theme" Target="../theme/theme9.xml"/><Relationship Id="rId18" Type="http://schemas.openxmlformats.org/officeDocument/2006/relationships/vmlDrawing" Target="../drawings/vmlDrawing12.vml"/><Relationship Id="rId19" Type="http://schemas.openxmlformats.org/officeDocument/2006/relationships/tags" Target="../tags/tag13.xml"/><Relationship Id="rId1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571560896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1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917" y="6435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1500" y="6282267"/>
            <a:ext cx="11029952" cy="95251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548219"/>
            <a:ext cx="575733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  <p:sldLayoutId id="2147483892" r:id="rId15"/>
    <p:sldLayoutId id="2147483894" r:id="rId16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325229139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08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917" y="6435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1500" y="6282267"/>
            <a:ext cx="11029952" cy="95251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548219"/>
            <a:ext cx="575733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9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207254636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25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917" y="6435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1500" y="6282267"/>
            <a:ext cx="11029952" cy="95251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548219"/>
            <a:ext cx="575733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481195137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19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917" y="6435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1500" y="6282267"/>
            <a:ext cx="11029952" cy="95251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548219"/>
            <a:ext cx="575733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ransition spd="slow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50422134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51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917" y="6435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1500" y="6282267"/>
            <a:ext cx="11029952" cy="95251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548219"/>
            <a:ext cx="575733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73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917" y="6435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1500" y="6282267"/>
            <a:ext cx="11029952" cy="95251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548219"/>
            <a:ext cx="575733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</p:sldLayoutIdLst>
  <p:transition spd="slow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89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917" y="6435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1500" y="6282267"/>
            <a:ext cx="11029952" cy="95251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548219"/>
            <a:ext cx="575733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8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24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917" y="6435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1500" y="6282267"/>
            <a:ext cx="11029952" cy="95251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548219"/>
            <a:ext cx="575733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6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1" r:id="rId15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1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917" y="6435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1500" y="6282267"/>
            <a:ext cx="11029952" cy="95251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548219"/>
            <a:ext cx="575733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9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4.emf"/><Relationship Id="rId7" Type="http://schemas.openxmlformats.org/officeDocument/2006/relationships/image" Target="../media/image7.emf"/><Relationship Id="rId1" Type="http://schemas.openxmlformats.org/officeDocument/2006/relationships/vmlDrawing" Target="../drawings/vmlDrawing16.vml"/><Relationship Id="rId2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10" Type="http://schemas.openxmlformats.org/officeDocument/2006/relationships/image" Target="../media/image24.jpe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jpeg"/><Relationship Id="rId15" Type="http://schemas.openxmlformats.org/officeDocument/2006/relationships/image" Target="../media/image29.jpeg"/><Relationship Id="rId16" Type="http://schemas.openxmlformats.org/officeDocument/2006/relationships/image" Target="../media/image30.png"/><Relationship Id="rId17" Type="http://schemas.openxmlformats.org/officeDocument/2006/relationships/image" Target="../media/image31.jpe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Chris\Desktop\2020%205g%20presentation\car%20one.jpg" TargetMode="External"/><Relationship Id="rId12" Type="http://schemas.openxmlformats.org/officeDocument/2006/relationships/image" Target="../media/image49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4.jpeg"/><Relationship Id="rId3" Type="http://schemas.openxmlformats.org/officeDocument/2006/relationships/image" Target="file:///C:\Users\Chris\Desktop\2020%205g%20presentation\2.jpg" TargetMode="External"/><Relationship Id="rId4" Type="http://schemas.openxmlformats.org/officeDocument/2006/relationships/image" Target="../media/image45.jpeg"/><Relationship Id="rId5" Type="http://schemas.openxmlformats.org/officeDocument/2006/relationships/image" Target="file:///C:\Users\Chris\Desktop\2020%205g%20presentation\port.jpg" TargetMode="External"/><Relationship Id="rId6" Type="http://schemas.openxmlformats.org/officeDocument/2006/relationships/image" Target="../media/image46.jpeg"/><Relationship Id="rId7" Type="http://schemas.openxmlformats.org/officeDocument/2006/relationships/image" Target="file:///C:\Users\Chris\Desktop\2020%205g%20presentation\1.jpg" TargetMode="External"/><Relationship Id="rId8" Type="http://schemas.openxmlformats.org/officeDocument/2006/relationships/image" Target="../media/image47.jpeg"/><Relationship Id="rId9" Type="http://schemas.openxmlformats.org/officeDocument/2006/relationships/image" Target="file:///C:\Users\Chris\Desktop\2020%205g%20presentation\3%20robot.jpg" TargetMode="External"/><Relationship Id="rId10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hyperlink" Target="https://www.gsmaintelligence.com/research/?file=0efdd9e7b6eb1c4ad9aa5d4c0c971e62&amp;download" TargetMode="External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hris\Desktop\2020%205g%20presentation\slide%203%20c.jpg" TargetMode="External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4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770"/>
            <a:ext cx="12192000" cy="699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431371" y="5048413"/>
            <a:ext cx="8830964" cy="1040415"/>
          </a:xfrm>
          <a:prstGeom prst="rect">
            <a:avLst/>
          </a:prstGeom>
          <a:solidFill>
            <a:srgbClr val="C00000">
              <a:alpha val="74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267" b="1" dirty="0" smtClean="0">
                <a:solidFill>
                  <a:schemeClr val="bg1"/>
                </a:solidFill>
                <a:cs typeface="Lucida Sans Unicode" panose="020B0602030504020204" pitchFamily="34" charset="0"/>
              </a:rPr>
              <a:t>The 5G era</a:t>
            </a:r>
            <a:endParaRPr lang="en-GB" sz="4267" b="1" dirty="0">
              <a:solidFill>
                <a:schemeClr val="bg1"/>
              </a:solidFill>
              <a:cs typeface="Lucida Sans Unicode" panose="020B0602030504020204" pitchFamily="34" charset="0"/>
            </a:endParaRPr>
          </a:p>
          <a:p>
            <a:r>
              <a:rPr lang="en-GB" sz="2133" b="1" dirty="0" smtClean="0">
                <a:solidFill>
                  <a:schemeClr val="bg1"/>
                </a:solidFill>
                <a:cs typeface="Lucida Sans Unicode" panose="020B0602030504020204" pitchFamily="34" charset="0"/>
              </a:rPr>
              <a:t>Age of boundless connectivity and intelligent automation</a:t>
            </a:r>
            <a:endParaRPr lang="en-GB" sz="2133" b="1" dirty="0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203" y="653978"/>
            <a:ext cx="1205653" cy="1205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370" y="6240544"/>
            <a:ext cx="7515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© GSMA and GSMA Intelligence;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45045" y="32273"/>
            <a:ext cx="544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15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Annual Meeting of the Arab Network for ICT Regulators (ARGENET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Workshop on 5G and its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Impact.</a:t>
            </a:r>
          </a:p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Abu Dhabi, UAE</a:t>
            </a:r>
            <a:endParaRPr lang="en-US" sz="1600" b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18 September 2017 </a:t>
            </a:r>
          </a:p>
          <a:p>
            <a:pPr>
              <a:lnSpc>
                <a:spcPct val="150000"/>
              </a:lnSpc>
            </a:pPr>
            <a:endParaRPr lang="en-US" sz="1200" b="1" dirty="0">
              <a:solidFill>
                <a:srgbClr val="FF0000"/>
              </a:solidFill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8141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729" y="463944"/>
            <a:ext cx="10532337" cy="729825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Based on the insights, and the forecasts, the GSMA developed the industry goals for the 5G era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A048-5FCA-4644-A616-29B19DF29C54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74277" y="1637306"/>
            <a:ext cx="8452927" cy="4218951"/>
            <a:chOff x="2055700" y="1828334"/>
            <a:chExt cx="7169698" cy="3553873"/>
          </a:xfrm>
        </p:grpSpPr>
        <p:sp>
          <p:nvSpPr>
            <p:cNvPr id="13" name="Oval 12"/>
            <p:cNvSpPr/>
            <p:nvPr/>
          </p:nvSpPr>
          <p:spPr>
            <a:xfrm>
              <a:off x="5041242" y="3242006"/>
              <a:ext cx="1206631" cy="1224631"/>
            </a:xfrm>
            <a:prstGeom prst="ellipse">
              <a:avLst/>
            </a:prstGeom>
            <a:solidFill>
              <a:srgbClr val="C00000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smtClean="0">
                <a:latin typeface="+mj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055700" y="1828334"/>
              <a:ext cx="7169698" cy="3553873"/>
              <a:chOff x="811362" y="1583237"/>
              <a:chExt cx="7169698" cy="3553873"/>
            </a:xfrm>
          </p:grpSpPr>
          <p:sp>
            <p:nvSpPr>
              <p:cNvPr id="6" name="Regular Pentagon 5"/>
              <p:cNvSpPr/>
              <p:nvPr/>
            </p:nvSpPr>
            <p:spPr>
              <a:xfrm>
                <a:off x="3199622" y="2269559"/>
                <a:ext cx="2448272" cy="2376264"/>
              </a:xfrm>
              <a:prstGeom prst="pentagon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87825" y="3343174"/>
                <a:ext cx="10696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</a:rPr>
                  <a:t>5G</a:t>
                </a:r>
                <a:r>
                  <a:rPr kumimoji="0" lang="en-GB" sz="2000" b="1" i="0" u="none" strike="noStrike" kern="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</a:rPr>
                  <a:t> </a:t>
                </a:r>
                <a:r>
                  <a:rPr kumimoji="0" lang="en-GB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</a:rPr>
                  <a:t>era Goals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213505" y="4437112"/>
                <a:ext cx="1610647" cy="699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/>
                  </a:rPr>
                  <a:t>Enhanced Broadband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572783" y="2817249"/>
                <a:ext cx="2408277" cy="699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/>
                  </a:rPr>
                  <a:t>Network Economics &amp; Innovation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11362" y="2817250"/>
                <a:ext cx="2533759" cy="699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/>
                  </a:rPr>
                  <a:t>Vertical / Industrial Transformation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23288" y="1583237"/>
                <a:ext cx="2398769" cy="699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/>
                  </a:rPr>
                  <a:t>Boundless connectivity for all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77581" y="4424880"/>
                <a:ext cx="2489895" cy="699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/>
                  </a:rPr>
                  <a:t>Massive </a:t>
                </a:r>
                <a:r>
                  <a:rPr kumimoji="0" lang="en-GB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accent6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/>
                  </a:rPr>
                  <a:t>IoT</a:t>
                </a:r>
                <a:r>
                  <a:rPr kumimoji="0" lang="en-GB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/>
                  </a:rPr>
                  <a:t> &amp; Critical Communications</a:t>
                </a: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4300590" y="3306045"/>
              <a:ext cx="286739" cy="292388"/>
            </a:xfrm>
            <a:prstGeom prst="ellipse">
              <a:avLst/>
            </a:prstGeom>
            <a:solidFill>
              <a:srgbClr val="C00000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760996" y="4682896"/>
              <a:ext cx="286739" cy="292388"/>
            </a:xfrm>
            <a:prstGeom prst="ellipse">
              <a:avLst/>
            </a:prstGeom>
            <a:solidFill>
              <a:srgbClr val="C00000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301113" y="4682896"/>
              <a:ext cx="286739" cy="292388"/>
            </a:xfrm>
            <a:prstGeom prst="ellipse">
              <a:avLst/>
            </a:prstGeom>
            <a:solidFill>
              <a:srgbClr val="C00000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673752" y="3300139"/>
              <a:ext cx="286739" cy="292388"/>
            </a:xfrm>
            <a:prstGeom prst="ellipse">
              <a:avLst/>
            </a:prstGeom>
            <a:solidFill>
              <a:srgbClr val="C00000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524726" y="2454111"/>
              <a:ext cx="286739" cy="292388"/>
            </a:xfrm>
            <a:prstGeom prst="ellipse">
              <a:avLst/>
            </a:prstGeom>
            <a:solidFill>
              <a:srgbClr val="C00000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9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Goal 1:  Provide boundless connectivity for all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A048-5FCA-4644-A616-29B19DF29C54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1521089" y="113122"/>
            <a:ext cx="488659" cy="471340"/>
            <a:chOff x="11521089" y="113122"/>
            <a:chExt cx="488659" cy="471340"/>
          </a:xfrm>
        </p:grpSpPr>
        <p:sp>
          <p:nvSpPr>
            <p:cNvPr id="2" name="Regular Pentagon 1"/>
            <p:cNvSpPr/>
            <p:nvPr/>
          </p:nvSpPr>
          <p:spPr>
            <a:xfrm>
              <a:off x="11521089" y="113122"/>
              <a:ext cx="488659" cy="471340"/>
            </a:xfrm>
            <a:prstGeom prst="pentagon">
              <a:avLst/>
            </a:prstGeom>
            <a:solidFill>
              <a:schemeClr val="bg1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smtClean="0">
                <a:latin typeface="+mj-lt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660956" y="263562"/>
              <a:ext cx="216817" cy="235670"/>
            </a:xfrm>
            <a:prstGeom prst="ellipse">
              <a:avLst/>
            </a:prstGeom>
            <a:solidFill>
              <a:srgbClr val="C00000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961534" y="1397462"/>
            <a:ext cx="10052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  <a:buSzPct val="125000"/>
            </a:pPr>
            <a:r>
              <a:rPr lang="en-US" b="1" i="1" dirty="0">
                <a:solidFill>
                  <a:srgbClr val="C00000"/>
                </a:solidFill>
              </a:rPr>
              <a:t>5G networks will co-exist with 4G networks and relevant alternative network technologies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55631" y="1873363"/>
            <a:ext cx="9464653" cy="3592926"/>
            <a:chOff x="446263" y="2460653"/>
            <a:chExt cx="8069087" cy="2833254"/>
          </a:xfrm>
        </p:grpSpPr>
        <p:grpSp>
          <p:nvGrpSpPr>
            <p:cNvPr id="11" name="Group 10"/>
            <p:cNvGrpSpPr/>
            <p:nvPr/>
          </p:nvGrpSpPr>
          <p:grpSpPr>
            <a:xfrm>
              <a:off x="446263" y="2460653"/>
              <a:ext cx="8069087" cy="2833254"/>
              <a:chOff x="446263" y="2460653"/>
              <a:chExt cx="8069087" cy="283325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46263" y="2460653"/>
                <a:ext cx="8069087" cy="2833254"/>
                <a:chOff x="355914" y="2107463"/>
                <a:chExt cx="11525459" cy="4140266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9081" y="4054356"/>
                  <a:ext cx="1570152" cy="1570153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3622" y="4337788"/>
                  <a:ext cx="1286721" cy="1286721"/>
                </a:xfrm>
                <a:prstGeom prst="rect">
                  <a:avLst/>
                </a:prstGeom>
              </p:spPr>
            </p:pic>
            <p:pic>
              <p:nvPicPr>
                <p:cNvPr id="18" name="Picture 7" descr="http://image.shutterstock.com/z/stock-vector-wi-fi-zone-icon-glossy-white-and-black-border-isolated-on-white-background-150651266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083"/>
                <a:stretch/>
              </p:blipFill>
              <p:spPr bwMode="auto">
                <a:xfrm>
                  <a:off x="1047741" y="4192414"/>
                  <a:ext cx="615173" cy="6097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55213" y="4202427"/>
                  <a:ext cx="820024" cy="1005842"/>
                </a:xfrm>
                <a:prstGeom prst="rect">
                  <a:avLst/>
                </a:prstGeom>
              </p:spPr>
            </p:pic>
            <p:pic>
              <p:nvPicPr>
                <p:cNvPr id="21" name="Picture 10" descr="https://d30y9cdsu7xlg0.cloudfront.net/png/29107-200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88253" y="3167170"/>
                  <a:ext cx="2535554" cy="25355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024620" y="4131533"/>
                  <a:ext cx="745476" cy="91440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</a:blip>
                <a:stretch>
                  <a:fillRect/>
                </a:stretch>
              </p:blipFill>
              <p:spPr>
                <a:xfrm flipH="1">
                  <a:off x="10530369" y="5254311"/>
                  <a:ext cx="289600" cy="289601"/>
                </a:xfrm>
                <a:prstGeom prst="rect">
                  <a:avLst/>
                </a:prstGeom>
              </p:spPr>
            </p:pic>
            <p:cxnSp>
              <p:nvCxnSpPr>
                <p:cNvPr id="24" name="Straight Arrow Connector 23"/>
                <p:cNvCxnSpPr/>
                <p:nvPr/>
              </p:nvCxnSpPr>
              <p:spPr>
                <a:xfrm flipH="1" flipV="1">
                  <a:off x="9509856" y="4922273"/>
                  <a:ext cx="1002350" cy="358169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pic>
              <p:nvPicPr>
                <p:cNvPr id="25" name="Picture 14" descr="https://d30y9cdsu7xlg0.cloudfront.net/png/199293-200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72187" y="5253872"/>
                  <a:ext cx="456041" cy="4560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16" descr="https://cdn4.iconfinder.com/data/icons/building-1/512/build21-512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428" y="4647278"/>
                  <a:ext cx="1167467" cy="11674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</a:blip>
                <a:stretch>
                  <a:fillRect/>
                </a:stretch>
              </p:blipFill>
              <p:spPr>
                <a:xfrm flipH="1">
                  <a:off x="2709419" y="5683111"/>
                  <a:ext cx="263274" cy="263274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</a:blip>
                <a:stretch>
                  <a:fillRect/>
                </a:stretch>
              </p:blipFill>
              <p:spPr>
                <a:xfrm flipH="1">
                  <a:off x="1961911" y="5683109"/>
                  <a:ext cx="263274" cy="263274"/>
                </a:xfrm>
                <a:prstGeom prst="rect">
                  <a:avLst/>
                </a:prstGeom>
              </p:spPr>
            </p:pic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734606" y="5955357"/>
                  <a:ext cx="5943719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 rot="16200000" flipH="1">
                  <a:off x="5692162" y="5826508"/>
                  <a:ext cx="27408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5516675" y="5826509"/>
                  <a:ext cx="27408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>
                <a:xfrm rot="16200000" flipH="1">
                  <a:off x="5296676" y="5826509"/>
                  <a:ext cx="27408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4109632" y="5826510"/>
                  <a:ext cx="27408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3732770" y="5826512"/>
                  <a:ext cx="27408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3213284" y="5826512"/>
                  <a:ext cx="27408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1691661" y="5826513"/>
                  <a:ext cx="27408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37" name="Oval 36"/>
                <p:cNvSpPr/>
                <p:nvPr/>
              </p:nvSpPr>
              <p:spPr>
                <a:xfrm>
                  <a:off x="5793851" y="5649347"/>
                  <a:ext cx="74953" cy="72295"/>
                </a:xfrm>
                <a:prstGeom prst="ellipse">
                  <a:avLst/>
                </a:prstGeom>
                <a:solidFill>
                  <a:srgbClr val="FFFFFF"/>
                </a:solidFill>
                <a:ln w="12700" cap="rnd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5601738" y="5649347"/>
                  <a:ext cx="74953" cy="72295"/>
                </a:xfrm>
                <a:prstGeom prst="ellipse">
                  <a:avLst/>
                </a:prstGeom>
                <a:solidFill>
                  <a:srgbClr val="FFFFFF"/>
                </a:solidFill>
                <a:ln w="12700" cap="rnd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5398227" y="5649347"/>
                  <a:ext cx="74953" cy="72295"/>
                </a:xfrm>
                <a:prstGeom prst="ellipse">
                  <a:avLst/>
                </a:prstGeom>
                <a:solidFill>
                  <a:srgbClr val="FFFFFF"/>
                </a:solidFill>
                <a:ln w="12700" cap="rnd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204275" y="5649347"/>
                  <a:ext cx="74953" cy="72295"/>
                </a:xfrm>
                <a:prstGeom prst="ellipse">
                  <a:avLst/>
                </a:prstGeom>
                <a:solidFill>
                  <a:srgbClr val="FFFFFF"/>
                </a:solidFill>
                <a:ln w="12700" cap="rnd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829123" y="5649347"/>
                  <a:ext cx="74953" cy="72295"/>
                </a:xfrm>
                <a:prstGeom prst="ellipse">
                  <a:avLst/>
                </a:prstGeom>
                <a:solidFill>
                  <a:srgbClr val="FFFFFF"/>
                </a:solidFill>
                <a:ln w="12700" cap="rnd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311887" y="5649347"/>
                  <a:ext cx="74953" cy="72295"/>
                </a:xfrm>
                <a:prstGeom prst="ellipse">
                  <a:avLst/>
                </a:prstGeom>
                <a:solidFill>
                  <a:srgbClr val="FFFFFF"/>
                </a:solidFill>
                <a:ln w="12700" cap="rnd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793431" y="5649347"/>
                  <a:ext cx="74953" cy="72295"/>
                </a:xfrm>
                <a:prstGeom prst="ellipse">
                  <a:avLst/>
                </a:prstGeom>
                <a:solidFill>
                  <a:srgbClr val="FFFFFF"/>
                </a:solidFill>
                <a:ln w="12700" cap="rnd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557645" y="5935615"/>
                  <a:ext cx="1487978" cy="312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88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/>
                    </a:rPr>
                    <a:t>ADSL/FIBER</a:t>
                  </a:r>
                </a:p>
              </p:txBody>
            </p:sp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</a:blip>
                <a:stretch>
                  <a:fillRect/>
                </a:stretch>
              </p:blipFill>
              <p:spPr>
                <a:xfrm flipH="1">
                  <a:off x="9973884" y="5686572"/>
                  <a:ext cx="289600" cy="289601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</a:blip>
                <a:stretch>
                  <a:fillRect/>
                </a:stretch>
              </p:blipFill>
              <p:spPr>
                <a:xfrm flipH="1">
                  <a:off x="9291501" y="5495380"/>
                  <a:ext cx="289600" cy="289601"/>
                </a:xfrm>
                <a:prstGeom prst="rect">
                  <a:avLst/>
                </a:prstGeom>
              </p:spPr>
            </p:pic>
            <p:cxnSp>
              <p:nvCxnSpPr>
                <p:cNvPr id="47" name="Straight Arrow Connector 46"/>
                <p:cNvCxnSpPr/>
                <p:nvPr/>
              </p:nvCxnSpPr>
              <p:spPr>
                <a:xfrm flipH="1">
                  <a:off x="9535258" y="2649661"/>
                  <a:ext cx="1677024" cy="1406082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tailEnd type="triangle"/>
                </a:ln>
                <a:effectLst/>
              </p:spPr>
            </p:cxnSp>
            <p:pic>
              <p:nvPicPr>
                <p:cNvPr id="48" name="Picture 7" descr="http://image.shutterstock.com/z/stock-vector-wi-fi-zone-icon-glossy-white-and-black-border-isolated-on-white-background-150651266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083"/>
                <a:stretch/>
              </p:blipFill>
              <p:spPr bwMode="auto">
                <a:xfrm>
                  <a:off x="4197517" y="3968785"/>
                  <a:ext cx="347248" cy="344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</a:blip>
                <a:stretch>
                  <a:fillRect/>
                </a:stretch>
              </p:blipFill>
              <p:spPr>
                <a:xfrm flipH="1">
                  <a:off x="4820102" y="4987658"/>
                  <a:ext cx="511678" cy="361186"/>
                </a:xfrm>
                <a:prstGeom prst="rect">
                  <a:avLst/>
                </a:prstGeom>
              </p:spPr>
            </p:pic>
            <p:pic>
              <p:nvPicPr>
                <p:cNvPr id="50" name="Picture 20" descr="https://tctechcrunch2011.files.wordpress.com/2016/04/terragraph-four-sector-distribution-node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6167" y="4161684"/>
                  <a:ext cx="858992" cy="4297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TextBox 50"/>
                <p:cNvSpPr txBox="1"/>
                <p:nvPr/>
              </p:nvSpPr>
              <p:spPr>
                <a:xfrm>
                  <a:off x="3376473" y="3536180"/>
                  <a:ext cx="1166050" cy="494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/>
                    </a:rPr>
                    <a:t>Alternative Networks</a:t>
                  </a:r>
                  <a:endParaRPr kumimoji="0" lang="en-GB" sz="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pic>
              <p:nvPicPr>
                <p:cNvPr id="52" name="Picture 2" descr="https://upload.wikimedia.org/wikipedia/commons/thumb/e/e0/City_icon_(Noun_Project).svg/2000px-City_icon_(Noun_Project).svg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4224" y="4665071"/>
                  <a:ext cx="992481" cy="99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3" name="Straight Arrow Connector 52"/>
                <p:cNvCxnSpPr/>
                <p:nvPr/>
              </p:nvCxnSpPr>
              <p:spPr>
                <a:xfrm flipH="1" flipV="1">
                  <a:off x="9444035" y="5033645"/>
                  <a:ext cx="130660" cy="461735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54" name="Straight Arrow Connector 53"/>
                <p:cNvCxnSpPr/>
                <p:nvPr/>
              </p:nvCxnSpPr>
              <p:spPr>
                <a:xfrm flipH="1">
                  <a:off x="9444034" y="3161525"/>
                  <a:ext cx="86615" cy="1001691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55" name="Straight Arrow Connector 54"/>
                <p:cNvCxnSpPr>
                  <a:stCxn id="77" idx="2"/>
                  <a:endCxn id="22" idx="0"/>
                </p:cNvCxnSpPr>
                <p:nvPr/>
              </p:nvCxnSpPr>
              <p:spPr>
                <a:xfrm>
                  <a:off x="8413678" y="3103858"/>
                  <a:ext cx="983679" cy="1027674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56" name="Straight Arrow Connector 55"/>
                <p:cNvCxnSpPr>
                  <a:endCxn id="45" idx="3"/>
                </p:cNvCxnSpPr>
                <p:nvPr/>
              </p:nvCxnSpPr>
              <p:spPr>
                <a:xfrm>
                  <a:off x="9606224" y="5702723"/>
                  <a:ext cx="367659" cy="128649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9635137" y="5464037"/>
                  <a:ext cx="895232" cy="119342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58" name="Straight Arrow Connector 57"/>
                <p:cNvCxnSpPr/>
                <p:nvPr/>
              </p:nvCxnSpPr>
              <p:spPr>
                <a:xfrm flipV="1">
                  <a:off x="10274362" y="5523708"/>
                  <a:ext cx="237844" cy="24108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H="1">
                  <a:off x="2875237" y="4374118"/>
                  <a:ext cx="733034" cy="49085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60" name="Straight Arrow Connector 59"/>
                <p:cNvCxnSpPr>
                  <a:endCxn id="18" idx="3"/>
                </p:cNvCxnSpPr>
                <p:nvPr/>
              </p:nvCxnSpPr>
              <p:spPr>
                <a:xfrm flipH="1">
                  <a:off x="1662915" y="4410661"/>
                  <a:ext cx="342980" cy="8660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pic>
              <p:nvPicPr>
                <p:cNvPr id="61" name="Picture 16" descr="https://cdn4.iconfinder.com/data/icons/building-1/512/build21-512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728" y="4647278"/>
                  <a:ext cx="1167467" cy="11674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2" name="Straight Arrow Connector 61"/>
                <p:cNvCxnSpPr>
                  <a:endCxn id="48" idx="3"/>
                </p:cNvCxnSpPr>
                <p:nvPr/>
              </p:nvCxnSpPr>
              <p:spPr>
                <a:xfrm flipH="1">
                  <a:off x="4544765" y="3943947"/>
                  <a:ext cx="789692" cy="19692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63" name="Straight Arrow Connector 62"/>
                <p:cNvCxnSpPr>
                  <a:endCxn id="105" idx="1"/>
                </p:cNvCxnSpPr>
                <p:nvPr/>
              </p:nvCxnSpPr>
              <p:spPr>
                <a:xfrm flipV="1">
                  <a:off x="5134012" y="4057615"/>
                  <a:ext cx="200633" cy="900819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</a:blip>
                <a:stretch>
                  <a:fillRect/>
                </a:stretch>
              </p:blipFill>
              <p:spPr>
                <a:xfrm flipH="1">
                  <a:off x="4540373" y="5683111"/>
                  <a:ext cx="263274" cy="263274"/>
                </a:xfrm>
                <a:prstGeom prst="rect">
                  <a:avLst/>
                </a:prstGeom>
              </p:spPr>
            </p:pic>
            <p:pic>
              <p:nvPicPr>
                <p:cNvPr id="65" name="Picture 27" descr="https://www.colourbox.com/preview/14511282-highway-road-with-bridge-abstract-icon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duotone>
                    <a:srgbClr val="878787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5047" y="4823785"/>
                  <a:ext cx="2207245" cy="9546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6" name="Straight Arrow Connector 65"/>
                <p:cNvCxnSpPr/>
                <p:nvPr/>
              </p:nvCxnSpPr>
              <p:spPr>
                <a:xfrm>
                  <a:off x="5849048" y="3923493"/>
                  <a:ext cx="3084805" cy="389455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diamond" w="med" len="med"/>
                  <a:tailEnd type="triangle" w="med" len="med"/>
                </a:ln>
                <a:effectLst/>
              </p:spPr>
            </p:cxnSp>
            <p:cxnSp>
              <p:nvCxnSpPr>
                <p:cNvPr id="67" name="Straight Arrow Connector 66"/>
                <p:cNvCxnSpPr>
                  <a:stCxn id="19" idx="0"/>
                </p:cNvCxnSpPr>
                <p:nvPr/>
              </p:nvCxnSpPr>
              <p:spPr>
                <a:xfrm flipV="1">
                  <a:off x="2465226" y="3864126"/>
                  <a:ext cx="2866556" cy="338301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pic>
              <p:nvPicPr>
                <p:cNvPr id="68" name="Picture 31" descr="http://image.shutterstock.com/z/stock-vector-autonomous-self-driving-driverless-vehicle-car-side-view-with-radar-flat-icon-293674355.jpg"/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2" t="21072" r="9351" b="26958"/>
                <a:stretch/>
              </p:blipFill>
              <p:spPr bwMode="auto">
                <a:xfrm rot="20249867">
                  <a:off x="7396017" y="4757027"/>
                  <a:ext cx="608934" cy="4126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31" descr="http://image.shutterstock.com/z/stock-vector-autonomous-self-driving-driverless-vehicle-car-side-view-with-radar-flat-icon-293674355.jpg"/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2" t="21072" r="9351" b="26958"/>
                <a:stretch/>
              </p:blipFill>
              <p:spPr bwMode="auto">
                <a:xfrm rot="19860916" flipH="1">
                  <a:off x="6783347" y="5182335"/>
                  <a:ext cx="608934" cy="4126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31" descr="http://image.shutterstock.com/z/stock-vector-autonomous-self-driving-driverless-vehicle-car-side-view-with-radar-flat-icon-293674355.jpg"/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2" t="21072" r="9351" b="26958"/>
                <a:stretch/>
              </p:blipFill>
              <p:spPr bwMode="auto">
                <a:xfrm rot="21350977">
                  <a:off x="7781388" y="5182335"/>
                  <a:ext cx="608934" cy="4126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71" name="Straight Arrow Connector 70"/>
                <p:cNvCxnSpPr>
                  <a:endCxn id="68" idx="1"/>
                </p:cNvCxnSpPr>
                <p:nvPr/>
              </p:nvCxnSpPr>
              <p:spPr>
                <a:xfrm flipV="1">
                  <a:off x="7125942" y="5079868"/>
                  <a:ext cx="293257" cy="200572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72" name="Straight Arrow Connector 71"/>
                <p:cNvCxnSpPr>
                  <a:endCxn id="70" idx="1"/>
                </p:cNvCxnSpPr>
                <p:nvPr/>
              </p:nvCxnSpPr>
              <p:spPr>
                <a:xfrm flipV="1">
                  <a:off x="7340237" y="5411197"/>
                  <a:ext cx="441949" cy="23567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73" name="Straight Arrow Connector 72"/>
                <p:cNvCxnSpPr>
                  <a:endCxn id="70" idx="0"/>
                </p:cNvCxnSpPr>
                <p:nvPr/>
              </p:nvCxnSpPr>
              <p:spPr>
                <a:xfrm>
                  <a:off x="7974780" y="4998887"/>
                  <a:ext cx="96481" cy="183991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74" name="Straight Arrow Connector 73"/>
                <p:cNvCxnSpPr>
                  <a:stCxn id="69" idx="0"/>
                </p:cNvCxnSpPr>
                <p:nvPr/>
              </p:nvCxnSpPr>
              <p:spPr>
                <a:xfrm flipH="1" flipV="1">
                  <a:off x="5738894" y="4131533"/>
                  <a:ext cx="1248944" cy="1076644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2150437" y="5688481"/>
                  <a:ext cx="714796" cy="312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88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/>
                    </a:rPr>
                    <a:t>LPWA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10403209" y="5688481"/>
                  <a:ext cx="714796" cy="312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88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/>
                    </a:rPr>
                    <a:t>LPWA</a:t>
                  </a:r>
                </a:p>
              </p:txBody>
            </p:sp>
            <p:pic>
              <p:nvPicPr>
                <p:cNvPr id="77" name="Picture 268" descr="http://cdn.mysitemyway.com/icons-watermarks/simple-black/iconathon/iconathon_drone/iconathon_drone_simple-black_512x512.png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5248"/>
                <a:stretch/>
              </p:blipFill>
              <p:spPr bwMode="auto">
                <a:xfrm>
                  <a:off x="8114131" y="2775842"/>
                  <a:ext cx="599095" cy="3280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8" name="Freeform 5"/>
                <p:cNvSpPr>
                  <a:spLocks/>
                </p:cNvSpPr>
                <p:nvPr/>
              </p:nvSpPr>
              <p:spPr bwMode="auto">
                <a:xfrm>
                  <a:off x="11323168" y="2176310"/>
                  <a:ext cx="558205" cy="507461"/>
                </a:xfrm>
                <a:custGeom>
                  <a:avLst/>
                  <a:gdLst>
                    <a:gd name="T0" fmla="*/ 886 w 1238"/>
                    <a:gd name="T1" fmla="*/ 672 h 1238"/>
                    <a:gd name="T2" fmla="*/ 868 w 1238"/>
                    <a:gd name="T3" fmla="*/ 663 h 1238"/>
                    <a:gd name="T4" fmla="*/ 848 w 1238"/>
                    <a:gd name="T5" fmla="*/ 664 h 1238"/>
                    <a:gd name="T6" fmla="*/ 776 w 1238"/>
                    <a:gd name="T7" fmla="*/ 734 h 1238"/>
                    <a:gd name="T8" fmla="*/ 871 w 1238"/>
                    <a:gd name="T9" fmla="*/ 553 h 1238"/>
                    <a:gd name="T10" fmla="*/ 895 w 1238"/>
                    <a:gd name="T11" fmla="*/ 522 h 1238"/>
                    <a:gd name="T12" fmla="*/ 908 w 1238"/>
                    <a:gd name="T13" fmla="*/ 485 h 1238"/>
                    <a:gd name="T14" fmla="*/ 909 w 1238"/>
                    <a:gd name="T15" fmla="*/ 447 h 1238"/>
                    <a:gd name="T16" fmla="*/ 901 w 1238"/>
                    <a:gd name="T17" fmla="*/ 410 h 1238"/>
                    <a:gd name="T18" fmla="*/ 880 w 1238"/>
                    <a:gd name="T19" fmla="*/ 378 h 1238"/>
                    <a:gd name="T20" fmla="*/ 862 w 1238"/>
                    <a:gd name="T21" fmla="*/ 358 h 1238"/>
                    <a:gd name="T22" fmla="*/ 828 w 1238"/>
                    <a:gd name="T23" fmla="*/ 339 h 1238"/>
                    <a:gd name="T24" fmla="*/ 791 w 1238"/>
                    <a:gd name="T25" fmla="*/ 330 h 1238"/>
                    <a:gd name="T26" fmla="*/ 753 w 1238"/>
                    <a:gd name="T27" fmla="*/ 331 h 1238"/>
                    <a:gd name="T28" fmla="*/ 718 w 1238"/>
                    <a:gd name="T29" fmla="*/ 343 h 1238"/>
                    <a:gd name="T30" fmla="*/ 685 w 1238"/>
                    <a:gd name="T31" fmla="*/ 367 h 1238"/>
                    <a:gd name="T32" fmla="*/ 566 w 1238"/>
                    <a:gd name="T33" fmla="*/ 401 h 1238"/>
                    <a:gd name="T34" fmla="*/ 573 w 1238"/>
                    <a:gd name="T35" fmla="*/ 389 h 1238"/>
                    <a:gd name="T36" fmla="*/ 575 w 1238"/>
                    <a:gd name="T37" fmla="*/ 370 h 1238"/>
                    <a:gd name="T38" fmla="*/ 566 w 1238"/>
                    <a:gd name="T39" fmla="*/ 352 h 1238"/>
                    <a:gd name="T40" fmla="*/ 218 w 1238"/>
                    <a:gd name="T41" fmla="*/ 6 h 1238"/>
                    <a:gd name="T42" fmla="*/ 199 w 1238"/>
                    <a:gd name="T43" fmla="*/ 0 h 1238"/>
                    <a:gd name="T44" fmla="*/ 181 w 1238"/>
                    <a:gd name="T45" fmla="*/ 6 h 1238"/>
                    <a:gd name="T46" fmla="*/ 10 w 1238"/>
                    <a:gd name="T47" fmla="*/ 175 h 1238"/>
                    <a:gd name="T48" fmla="*/ 1 w 1238"/>
                    <a:gd name="T49" fmla="*/ 193 h 1238"/>
                    <a:gd name="T50" fmla="*/ 3 w 1238"/>
                    <a:gd name="T51" fmla="*/ 213 h 1238"/>
                    <a:gd name="T52" fmla="*/ 352 w 1238"/>
                    <a:gd name="T53" fmla="*/ 566 h 1238"/>
                    <a:gd name="T54" fmla="*/ 364 w 1238"/>
                    <a:gd name="T55" fmla="*/ 574 h 1238"/>
                    <a:gd name="T56" fmla="*/ 383 w 1238"/>
                    <a:gd name="T57" fmla="*/ 575 h 1238"/>
                    <a:gd name="T58" fmla="*/ 401 w 1238"/>
                    <a:gd name="T59" fmla="*/ 566 h 1238"/>
                    <a:gd name="T60" fmla="*/ 367 w 1238"/>
                    <a:gd name="T61" fmla="*/ 687 h 1238"/>
                    <a:gd name="T62" fmla="*/ 351 w 1238"/>
                    <a:gd name="T63" fmla="*/ 706 h 1238"/>
                    <a:gd name="T64" fmla="*/ 334 w 1238"/>
                    <a:gd name="T65" fmla="*/ 742 h 1238"/>
                    <a:gd name="T66" fmla="*/ 328 w 1238"/>
                    <a:gd name="T67" fmla="*/ 779 h 1238"/>
                    <a:gd name="T68" fmla="*/ 334 w 1238"/>
                    <a:gd name="T69" fmla="*/ 816 h 1238"/>
                    <a:gd name="T70" fmla="*/ 351 w 1238"/>
                    <a:gd name="T71" fmla="*/ 852 h 1238"/>
                    <a:gd name="T72" fmla="*/ 367 w 1238"/>
                    <a:gd name="T73" fmla="*/ 872 h 1238"/>
                    <a:gd name="T74" fmla="*/ 398 w 1238"/>
                    <a:gd name="T75" fmla="*/ 895 h 1238"/>
                    <a:gd name="T76" fmla="*/ 435 w 1238"/>
                    <a:gd name="T77" fmla="*/ 908 h 1238"/>
                    <a:gd name="T78" fmla="*/ 472 w 1238"/>
                    <a:gd name="T79" fmla="*/ 910 h 1238"/>
                    <a:gd name="T80" fmla="*/ 510 w 1238"/>
                    <a:gd name="T81" fmla="*/ 901 h 1238"/>
                    <a:gd name="T82" fmla="*/ 542 w 1238"/>
                    <a:gd name="T83" fmla="*/ 881 h 1238"/>
                    <a:gd name="T84" fmla="*/ 734 w 1238"/>
                    <a:gd name="T85" fmla="*/ 776 h 1238"/>
                    <a:gd name="T86" fmla="*/ 667 w 1238"/>
                    <a:gd name="T87" fmla="*/ 843 h 1238"/>
                    <a:gd name="T88" fmla="*/ 663 w 1238"/>
                    <a:gd name="T89" fmla="*/ 862 h 1238"/>
                    <a:gd name="T90" fmla="*/ 667 w 1238"/>
                    <a:gd name="T91" fmla="*/ 881 h 1238"/>
                    <a:gd name="T92" fmla="*/ 1015 w 1238"/>
                    <a:gd name="T93" fmla="*/ 1228 h 1238"/>
                    <a:gd name="T94" fmla="*/ 1033 w 1238"/>
                    <a:gd name="T95" fmla="*/ 1238 h 1238"/>
                    <a:gd name="T96" fmla="*/ 1052 w 1238"/>
                    <a:gd name="T97" fmla="*/ 1235 h 1238"/>
                    <a:gd name="T98" fmla="*/ 1228 w 1238"/>
                    <a:gd name="T99" fmla="*/ 1063 h 1238"/>
                    <a:gd name="T100" fmla="*/ 1235 w 1238"/>
                    <a:gd name="T101" fmla="*/ 1052 h 1238"/>
                    <a:gd name="T102" fmla="*/ 1238 w 1238"/>
                    <a:gd name="T103" fmla="*/ 1033 h 1238"/>
                    <a:gd name="T104" fmla="*/ 1228 w 1238"/>
                    <a:gd name="T105" fmla="*/ 1015 h 1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8" h="1238">
                      <a:moveTo>
                        <a:pt x="1228" y="1015"/>
                      </a:moveTo>
                      <a:lnTo>
                        <a:pt x="886" y="672"/>
                      </a:lnTo>
                      <a:lnTo>
                        <a:pt x="886" y="672"/>
                      </a:lnTo>
                      <a:lnTo>
                        <a:pt x="880" y="669"/>
                      </a:lnTo>
                      <a:lnTo>
                        <a:pt x="874" y="664"/>
                      </a:lnTo>
                      <a:lnTo>
                        <a:pt x="868" y="663"/>
                      </a:lnTo>
                      <a:lnTo>
                        <a:pt x="862" y="663"/>
                      </a:lnTo>
                      <a:lnTo>
                        <a:pt x="854" y="663"/>
                      </a:lnTo>
                      <a:lnTo>
                        <a:pt x="848" y="664"/>
                      </a:lnTo>
                      <a:lnTo>
                        <a:pt x="843" y="669"/>
                      </a:lnTo>
                      <a:lnTo>
                        <a:pt x="837" y="672"/>
                      </a:lnTo>
                      <a:lnTo>
                        <a:pt x="776" y="734"/>
                      </a:lnTo>
                      <a:lnTo>
                        <a:pt x="733" y="693"/>
                      </a:lnTo>
                      <a:lnTo>
                        <a:pt x="871" y="553"/>
                      </a:lnTo>
                      <a:lnTo>
                        <a:pt x="871" y="553"/>
                      </a:lnTo>
                      <a:lnTo>
                        <a:pt x="880" y="542"/>
                      </a:lnTo>
                      <a:lnTo>
                        <a:pt x="889" y="532"/>
                      </a:lnTo>
                      <a:lnTo>
                        <a:pt x="895" y="522"/>
                      </a:lnTo>
                      <a:lnTo>
                        <a:pt x="901" y="510"/>
                      </a:lnTo>
                      <a:lnTo>
                        <a:pt x="905" y="498"/>
                      </a:lnTo>
                      <a:lnTo>
                        <a:pt x="908" y="485"/>
                      </a:lnTo>
                      <a:lnTo>
                        <a:pt x="909" y="473"/>
                      </a:lnTo>
                      <a:lnTo>
                        <a:pt x="909" y="461"/>
                      </a:lnTo>
                      <a:lnTo>
                        <a:pt x="909" y="447"/>
                      </a:lnTo>
                      <a:lnTo>
                        <a:pt x="908" y="435"/>
                      </a:lnTo>
                      <a:lnTo>
                        <a:pt x="905" y="422"/>
                      </a:lnTo>
                      <a:lnTo>
                        <a:pt x="901" y="410"/>
                      </a:lnTo>
                      <a:lnTo>
                        <a:pt x="895" y="398"/>
                      </a:lnTo>
                      <a:lnTo>
                        <a:pt x="889" y="388"/>
                      </a:lnTo>
                      <a:lnTo>
                        <a:pt x="880" y="378"/>
                      </a:lnTo>
                      <a:lnTo>
                        <a:pt x="871" y="367"/>
                      </a:lnTo>
                      <a:lnTo>
                        <a:pt x="871" y="367"/>
                      </a:lnTo>
                      <a:lnTo>
                        <a:pt x="862" y="358"/>
                      </a:lnTo>
                      <a:lnTo>
                        <a:pt x="851" y="351"/>
                      </a:lnTo>
                      <a:lnTo>
                        <a:pt x="840" y="343"/>
                      </a:lnTo>
                      <a:lnTo>
                        <a:pt x="828" y="339"/>
                      </a:lnTo>
                      <a:lnTo>
                        <a:pt x="816" y="334"/>
                      </a:lnTo>
                      <a:lnTo>
                        <a:pt x="804" y="331"/>
                      </a:lnTo>
                      <a:lnTo>
                        <a:pt x="791" y="330"/>
                      </a:lnTo>
                      <a:lnTo>
                        <a:pt x="779" y="328"/>
                      </a:lnTo>
                      <a:lnTo>
                        <a:pt x="765" y="330"/>
                      </a:lnTo>
                      <a:lnTo>
                        <a:pt x="753" y="331"/>
                      </a:lnTo>
                      <a:lnTo>
                        <a:pt x="741" y="334"/>
                      </a:lnTo>
                      <a:lnTo>
                        <a:pt x="730" y="339"/>
                      </a:lnTo>
                      <a:lnTo>
                        <a:pt x="718" y="343"/>
                      </a:lnTo>
                      <a:lnTo>
                        <a:pt x="706" y="351"/>
                      </a:lnTo>
                      <a:lnTo>
                        <a:pt x="695" y="358"/>
                      </a:lnTo>
                      <a:lnTo>
                        <a:pt x="685" y="367"/>
                      </a:lnTo>
                      <a:lnTo>
                        <a:pt x="547" y="507"/>
                      </a:lnTo>
                      <a:lnTo>
                        <a:pt x="504" y="464"/>
                      </a:lnTo>
                      <a:lnTo>
                        <a:pt x="566" y="401"/>
                      </a:lnTo>
                      <a:lnTo>
                        <a:pt x="566" y="401"/>
                      </a:lnTo>
                      <a:lnTo>
                        <a:pt x="571" y="395"/>
                      </a:lnTo>
                      <a:lnTo>
                        <a:pt x="573" y="389"/>
                      </a:lnTo>
                      <a:lnTo>
                        <a:pt x="575" y="383"/>
                      </a:lnTo>
                      <a:lnTo>
                        <a:pt x="576" y="378"/>
                      </a:lnTo>
                      <a:lnTo>
                        <a:pt x="575" y="370"/>
                      </a:lnTo>
                      <a:lnTo>
                        <a:pt x="573" y="364"/>
                      </a:lnTo>
                      <a:lnTo>
                        <a:pt x="571" y="358"/>
                      </a:lnTo>
                      <a:lnTo>
                        <a:pt x="566" y="352"/>
                      </a:lnTo>
                      <a:lnTo>
                        <a:pt x="224" y="10"/>
                      </a:lnTo>
                      <a:lnTo>
                        <a:pt x="224" y="10"/>
                      </a:lnTo>
                      <a:lnTo>
                        <a:pt x="218" y="6"/>
                      </a:lnTo>
                      <a:lnTo>
                        <a:pt x="212" y="3"/>
                      </a:lnTo>
                      <a:lnTo>
                        <a:pt x="206" y="1"/>
                      </a:lnTo>
                      <a:lnTo>
                        <a:pt x="199" y="0"/>
                      </a:lnTo>
                      <a:lnTo>
                        <a:pt x="193" y="1"/>
                      </a:lnTo>
                      <a:lnTo>
                        <a:pt x="187" y="3"/>
                      </a:lnTo>
                      <a:lnTo>
                        <a:pt x="181" y="6"/>
                      </a:lnTo>
                      <a:lnTo>
                        <a:pt x="175" y="10"/>
                      </a:lnTo>
                      <a:lnTo>
                        <a:pt x="10" y="175"/>
                      </a:lnTo>
                      <a:lnTo>
                        <a:pt x="10" y="175"/>
                      </a:lnTo>
                      <a:lnTo>
                        <a:pt x="6" y="181"/>
                      </a:lnTo>
                      <a:lnTo>
                        <a:pt x="3" y="187"/>
                      </a:lnTo>
                      <a:lnTo>
                        <a:pt x="1" y="193"/>
                      </a:lnTo>
                      <a:lnTo>
                        <a:pt x="0" y="199"/>
                      </a:lnTo>
                      <a:lnTo>
                        <a:pt x="1" y="207"/>
                      </a:lnTo>
                      <a:lnTo>
                        <a:pt x="3" y="213"/>
                      </a:lnTo>
                      <a:lnTo>
                        <a:pt x="6" y="218"/>
                      </a:lnTo>
                      <a:lnTo>
                        <a:pt x="10" y="224"/>
                      </a:lnTo>
                      <a:lnTo>
                        <a:pt x="352" y="566"/>
                      </a:lnTo>
                      <a:lnTo>
                        <a:pt x="352" y="566"/>
                      </a:lnTo>
                      <a:lnTo>
                        <a:pt x="358" y="571"/>
                      </a:lnTo>
                      <a:lnTo>
                        <a:pt x="364" y="574"/>
                      </a:lnTo>
                      <a:lnTo>
                        <a:pt x="370" y="575"/>
                      </a:lnTo>
                      <a:lnTo>
                        <a:pt x="377" y="577"/>
                      </a:lnTo>
                      <a:lnTo>
                        <a:pt x="383" y="575"/>
                      </a:lnTo>
                      <a:lnTo>
                        <a:pt x="389" y="574"/>
                      </a:lnTo>
                      <a:lnTo>
                        <a:pt x="395" y="571"/>
                      </a:lnTo>
                      <a:lnTo>
                        <a:pt x="401" y="566"/>
                      </a:lnTo>
                      <a:lnTo>
                        <a:pt x="463" y="504"/>
                      </a:lnTo>
                      <a:lnTo>
                        <a:pt x="507" y="547"/>
                      </a:lnTo>
                      <a:lnTo>
                        <a:pt x="367" y="687"/>
                      </a:lnTo>
                      <a:lnTo>
                        <a:pt x="367" y="687"/>
                      </a:lnTo>
                      <a:lnTo>
                        <a:pt x="358" y="696"/>
                      </a:lnTo>
                      <a:lnTo>
                        <a:pt x="351" y="706"/>
                      </a:lnTo>
                      <a:lnTo>
                        <a:pt x="343" y="718"/>
                      </a:lnTo>
                      <a:lnTo>
                        <a:pt x="339" y="730"/>
                      </a:lnTo>
                      <a:lnTo>
                        <a:pt x="334" y="742"/>
                      </a:lnTo>
                      <a:lnTo>
                        <a:pt x="331" y="754"/>
                      </a:lnTo>
                      <a:lnTo>
                        <a:pt x="328" y="767"/>
                      </a:lnTo>
                      <a:lnTo>
                        <a:pt x="328" y="779"/>
                      </a:lnTo>
                      <a:lnTo>
                        <a:pt x="328" y="791"/>
                      </a:lnTo>
                      <a:lnTo>
                        <a:pt x="331" y="804"/>
                      </a:lnTo>
                      <a:lnTo>
                        <a:pt x="334" y="816"/>
                      </a:lnTo>
                      <a:lnTo>
                        <a:pt x="339" y="828"/>
                      </a:lnTo>
                      <a:lnTo>
                        <a:pt x="343" y="840"/>
                      </a:lnTo>
                      <a:lnTo>
                        <a:pt x="351" y="852"/>
                      </a:lnTo>
                      <a:lnTo>
                        <a:pt x="358" y="862"/>
                      </a:lnTo>
                      <a:lnTo>
                        <a:pt x="367" y="872"/>
                      </a:lnTo>
                      <a:lnTo>
                        <a:pt x="367" y="872"/>
                      </a:lnTo>
                      <a:lnTo>
                        <a:pt x="377" y="881"/>
                      </a:lnTo>
                      <a:lnTo>
                        <a:pt x="388" y="889"/>
                      </a:lnTo>
                      <a:lnTo>
                        <a:pt x="398" y="895"/>
                      </a:lnTo>
                      <a:lnTo>
                        <a:pt x="410" y="901"/>
                      </a:lnTo>
                      <a:lnTo>
                        <a:pt x="422" y="905"/>
                      </a:lnTo>
                      <a:lnTo>
                        <a:pt x="435" y="908"/>
                      </a:lnTo>
                      <a:lnTo>
                        <a:pt x="447" y="910"/>
                      </a:lnTo>
                      <a:lnTo>
                        <a:pt x="459" y="910"/>
                      </a:lnTo>
                      <a:lnTo>
                        <a:pt x="472" y="910"/>
                      </a:lnTo>
                      <a:lnTo>
                        <a:pt x="484" y="908"/>
                      </a:lnTo>
                      <a:lnTo>
                        <a:pt x="498" y="905"/>
                      </a:lnTo>
                      <a:lnTo>
                        <a:pt x="510" y="901"/>
                      </a:lnTo>
                      <a:lnTo>
                        <a:pt x="521" y="895"/>
                      </a:lnTo>
                      <a:lnTo>
                        <a:pt x="532" y="889"/>
                      </a:lnTo>
                      <a:lnTo>
                        <a:pt x="542" y="881"/>
                      </a:lnTo>
                      <a:lnTo>
                        <a:pt x="553" y="872"/>
                      </a:lnTo>
                      <a:lnTo>
                        <a:pt x="692" y="733"/>
                      </a:lnTo>
                      <a:lnTo>
                        <a:pt x="734" y="776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67" y="843"/>
                      </a:lnTo>
                      <a:lnTo>
                        <a:pt x="664" y="849"/>
                      </a:lnTo>
                      <a:lnTo>
                        <a:pt x="663" y="855"/>
                      </a:lnTo>
                      <a:lnTo>
                        <a:pt x="663" y="862"/>
                      </a:lnTo>
                      <a:lnTo>
                        <a:pt x="663" y="868"/>
                      </a:lnTo>
                      <a:lnTo>
                        <a:pt x="664" y="875"/>
                      </a:lnTo>
                      <a:lnTo>
                        <a:pt x="667" y="881"/>
                      </a:lnTo>
                      <a:lnTo>
                        <a:pt x="672" y="886"/>
                      </a:lnTo>
                      <a:lnTo>
                        <a:pt x="1015" y="1228"/>
                      </a:lnTo>
                      <a:lnTo>
                        <a:pt x="1015" y="1228"/>
                      </a:lnTo>
                      <a:lnTo>
                        <a:pt x="1019" y="1232"/>
                      </a:lnTo>
                      <a:lnTo>
                        <a:pt x="1025" y="1235"/>
                      </a:lnTo>
                      <a:lnTo>
                        <a:pt x="1033" y="1238"/>
                      </a:lnTo>
                      <a:lnTo>
                        <a:pt x="1039" y="1238"/>
                      </a:lnTo>
                      <a:lnTo>
                        <a:pt x="1045" y="1238"/>
                      </a:lnTo>
                      <a:lnTo>
                        <a:pt x="1052" y="1235"/>
                      </a:lnTo>
                      <a:lnTo>
                        <a:pt x="1058" y="1232"/>
                      </a:lnTo>
                      <a:lnTo>
                        <a:pt x="1063" y="1228"/>
                      </a:lnTo>
                      <a:lnTo>
                        <a:pt x="1228" y="1063"/>
                      </a:lnTo>
                      <a:lnTo>
                        <a:pt x="1228" y="1063"/>
                      </a:lnTo>
                      <a:lnTo>
                        <a:pt x="1232" y="1058"/>
                      </a:lnTo>
                      <a:lnTo>
                        <a:pt x="1235" y="1052"/>
                      </a:lnTo>
                      <a:lnTo>
                        <a:pt x="1238" y="1045"/>
                      </a:lnTo>
                      <a:lnTo>
                        <a:pt x="1238" y="1039"/>
                      </a:lnTo>
                      <a:lnTo>
                        <a:pt x="1238" y="1033"/>
                      </a:lnTo>
                      <a:lnTo>
                        <a:pt x="1235" y="1026"/>
                      </a:lnTo>
                      <a:lnTo>
                        <a:pt x="1232" y="1020"/>
                      </a:lnTo>
                      <a:lnTo>
                        <a:pt x="1228" y="1015"/>
                      </a:lnTo>
                      <a:lnTo>
                        <a:pt x="1228" y="10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3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Times New Roman"/>
                  </a:endParaRPr>
                </a:p>
              </p:txBody>
            </p:sp>
            <p:sp>
              <p:nvSpPr>
                <p:cNvPr id="79" name="Freeform 6"/>
                <p:cNvSpPr>
                  <a:spLocks/>
                </p:cNvSpPr>
                <p:nvPr/>
              </p:nvSpPr>
              <p:spPr bwMode="auto">
                <a:xfrm>
                  <a:off x="11421765" y="2520006"/>
                  <a:ext cx="94611" cy="86010"/>
                </a:xfrm>
                <a:custGeom>
                  <a:avLst/>
                  <a:gdLst>
                    <a:gd name="T0" fmla="*/ 190 w 211"/>
                    <a:gd name="T1" fmla="*/ 164 h 211"/>
                    <a:gd name="T2" fmla="*/ 165 w 211"/>
                    <a:gd name="T3" fmla="*/ 158 h 211"/>
                    <a:gd name="T4" fmla="*/ 139 w 211"/>
                    <a:gd name="T5" fmla="*/ 147 h 211"/>
                    <a:gd name="T6" fmla="*/ 117 w 211"/>
                    <a:gd name="T7" fmla="*/ 133 h 211"/>
                    <a:gd name="T8" fmla="*/ 96 w 211"/>
                    <a:gd name="T9" fmla="*/ 116 h 211"/>
                    <a:gd name="T10" fmla="*/ 87 w 211"/>
                    <a:gd name="T11" fmla="*/ 106 h 211"/>
                    <a:gd name="T12" fmla="*/ 71 w 211"/>
                    <a:gd name="T13" fmla="*/ 83 h 211"/>
                    <a:gd name="T14" fmla="*/ 59 w 211"/>
                    <a:gd name="T15" fmla="*/ 60 h 211"/>
                    <a:gd name="T16" fmla="*/ 50 w 211"/>
                    <a:gd name="T17" fmla="*/ 34 h 211"/>
                    <a:gd name="T18" fmla="*/ 49 w 211"/>
                    <a:gd name="T19" fmla="*/ 21 h 211"/>
                    <a:gd name="T20" fmla="*/ 44 w 211"/>
                    <a:gd name="T21" fmla="*/ 12 h 211"/>
                    <a:gd name="T22" fmla="*/ 38 w 211"/>
                    <a:gd name="T23" fmla="*/ 5 h 211"/>
                    <a:gd name="T24" fmla="*/ 29 w 211"/>
                    <a:gd name="T25" fmla="*/ 2 h 211"/>
                    <a:gd name="T26" fmla="*/ 20 w 211"/>
                    <a:gd name="T27" fmla="*/ 2 h 211"/>
                    <a:gd name="T28" fmla="*/ 16 w 211"/>
                    <a:gd name="T29" fmla="*/ 2 h 211"/>
                    <a:gd name="T30" fmla="*/ 7 w 211"/>
                    <a:gd name="T31" fmla="*/ 8 h 211"/>
                    <a:gd name="T32" fmla="*/ 2 w 211"/>
                    <a:gd name="T33" fmla="*/ 15 h 211"/>
                    <a:gd name="T34" fmla="*/ 0 w 211"/>
                    <a:gd name="T35" fmla="*/ 24 h 211"/>
                    <a:gd name="T36" fmla="*/ 0 w 211"/>
                    <a:gd name="T37" fmla="*/ 28 h 211"/>
                    <a:gd name="T38" fmla="*/ 8 w 211"/>
                    <a:gd name="T39" fmla="*/ 63 h 211"/>
                    <a:gd name="T40" fmla="*/ 22 w 211"/>
                    <a:gd name="T41" fmla="*/ 94 h 211"/>
                    <a:gd name="T42" fmla="*/ 40 w 211"/>
                    <a:gd name="T43" fmla="*/ 124 h 211"/>
                    <a:gd name="T44" fmla="*/ 62 w 211"/>
                    <a:gd name="T45" fmla="*/ 150 h 211"/>
                    <a:gd name="T46" fmla="*/ 74 w 211"/>
                    <a:gd name="T47" fmla="*/ 162 h 211"/>
                    <a:gd name="T48" fmla="*/ 102 w 211"/>
                    <a:gd name="T49" fmla="*/ 182 h 211"/>
                    <a:gd name="T50" fmla="*/ 133 w 211"/>
                    <a:gd name="T51" fmla="*/ 198 h 211"/>
                    <a:gd name="T52" fmla="*/ 166 w 211"/>
                    <a:gd name="T53" fmla="*/ 208 h 211"/>
                    <a:gd name="T54" fmla="*/ 182 w 211"/>
                    <a:gd name="T55" fmla="*/ 211 h 211"/>
                    <a:gd name="T56" fmla="*/ 193 w 211"/>
                    <a:gd name="T57" fmla="*/ 211 h 211"/>
                    <a:gd name="T58" fmla="*/ 200 w 211"/>
                    <a:gd name="T59" fmla="*/ 207 h 211"/>
                    <a:gd name="T60" fmla="*/ 208 w 211"/>
                    <a:gd name="T61" fmla="*/ 201 h 211"/>
                    <a:gd name="T62" fmla="*/ 211 w 211"/>
                    <a:gd name="T63" fmla="*/ 190 h 211"/>
                    <a:gd name="T64" fmla="*/ 211 w 211"/>
                    <a:gd name="T65" fmla="*/ 186 h 211"/>
                    <a:gd name="T66" fmla="*/ 209 w 211"/>
                    <a:gd name="T67" fmla="*/ 177 h 211"/>
                    <a:gd name="T68" fmla="*/ 203 w 211"/>
                    <a:gd name="T69" fmla="*/ 170 h 211"/>
                    <a:gd name="T70" fmla="*/ 196 w 211"/>
                    <a:gd name="T71" fmla="*/ 165 h 211"/>
                    <a:gd name="T72" fmla="*/ 190 w 211"/>
                    <a:gd name="T73" fmla="*/ 16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11" h="211">
                      <a:moveTo>
                        <a:pt x="190" y="164"/>
                      </a:moveTo>
                      <a:lnTo>
                        <a:pt x="190" y="164"/>
                      </a:lnTo>
                      <a:lnTo>
                        <a:pt x="176" y="161"/>
                      </a:lnTo>
                      <a:lnTo>
                        <a:pt x="165" y="158"/>
                      </a:lnTo>
                      <a:lnTo>
                        <a:pt x="151" y="153"/>
                      </a:lnTo>
                      <a:lnTo>
                        <a:pt x="139" y="147"/>
                      </a:lnTo>
                      <a:lnTo>
                        <a:pt x="127" y="140"/>
                      </a:lnTo>
                      <a:lnTo>
                        <a:pt x="117" y="133"/>
                      </a:lnTo>
                      <a:lnTo>
                        <a:pt x="107" y="125"/>
                      </a:lnTo>
                      <a:lnTo>
                        <a:pt x="96" y="116"/>
                      </a:lnTo>
                      <a:lnTo>
                        <a:pt x="96" y="116"/>
                      </a:lnTo>
                      <a:lnTo>
                        <a:pt x="87" y="106"/>
                      </a:lnTo>
                      <a:lnTo>
                        <a:pt x="78" y="95"/>
                      </a:lnTo>
                      <a:lnTo>
                        <a:pt x="71" y="83"/>
                      </a:lnTo>
                      <a:lnTo>
                        <a:pt x="65" y="72"/>
                      </a:lnTo>
                      <a:lnTo>
                        <a:pt x="59" y="60"/>
                      </a:lnTo>
                      <a:lnTo>
                        <a:pt x="55" y="48"/>
                      </a:lnTo>
                      <a:lnTo>
                        <a:pt x="50" y="34"/>
                      </a:lnTo>
                      <a:lnTo>
                        <a:pt x="49" y="21"/>
                      </a:lnTo>
                      <a:lnTo>
                        <a:pt x="49" y="21"/>
                      </a:lnTo>
                      <a:lnTo>
                        <a:pt x="47" y="17"/>
                      </a:lnTo>
                      <a:lnTo>
                        <a:pt x="44" y="12"/>
                      </a:lnTo>
                      <a:lnTo>
                        <a:pt x="41" y="9"/>
                      </a:lnTo>
                      <a:lnTo>
                        <a:pt x="38" y="5"/>
                      </a:lnTo>
                      <a:lnTo>
                        <a:pt x="34" y="3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1" y="5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4" y="46"/>
                      </a:lnTo>
                      <a:lnTo>
                        <a:pt x="8" y="63"/>
                      </a:lnTo>
                      <a:lnTo>
                        <a:pt x="14" y="79"/>
                      </a:lnTo>
                      <a:lnTo>
                        <a:pt x="22" y="94"/>
                      </a:lnTo>
                      <a:lnTo>
                        <a:pt x="29" y="109"/>
                      </a:lnTo>
                      <a:lnTo>
                        <a:pt x="40" y="124"/>
                      </a:lnTo>
                      <a:lnTo>
                        <a:pt x="50" y="137"/>
                      </a:lnTo>
                      <a:lnTo>
                        <a:pt x="62" y="150"/>
                      </a:lnTo>
                      <a:lnTo>
                        <a:pt x="62" y="150"/>
                      </a:lnTo>
                      <a:lnTo>
                        <a:pt x="74" y="162"/>
                      </a:lnTo>
                      <a:lnTo>
                        <a:pt x="89" y="173"/>
                      </a:lnTo>
                      <a:lnTo>
                        <a:pt x="102" y="182"/>
                      </a:lnTo>
                      <a:lnTo>
                        <a:pt x="117" y="190"/>
                      </a:lnTo>
                      <a:lnTo>
                        <a:pt x="133" y="198"/>
                      </a:lnTo>
                      <a:lnTo>
                        <a:pt x="150" y="204"/>
                      </a:lnTo>
                      <a:lnTo>
                        <a:pt x="166" y="208"/>
                      </a:lnTo>
                      <a:lnTo>
                        <a:pt x="182" y="211"/>
                      </a:lnTo>
                      <a:lnTo>
                        <a:pt x="182" y="211"/>
                      </a:lnTo>
                      <a:lnTo>
                        <a:pt x="188" y="211"/>
                      </a:lnTo>
                      <a:lnTo>
                        <a:pt x="193" y="211"/>
                      </a:lnTo>
                      <a:lnTo>
                        <a:pt x="197" y="210"/>
                      </a:lnTo>
                      <a:lnTo>
                        <a:pt x="200" y="207"/>
                      </a:lnTo>
                      <a:lnTo>
                        <a:pt x="205" y="204"/>
                      </a:lnTo>
                      <a:lnTo>
                        <a:pt x="208" y="201"/>
                      </a:lnTo>
                      <a:lnTo>
                        <a:pt x="209" y="196"/>
                      </a:lnTo>
                      <a:lnTo>
                        <a:pt x="211" y="190"/>
                      </a:lnTo>
                      <a:lnTo>
                        <a:pt x="211" y="190"/>
                      </a:lnTo>
                      <a:lnTo>
                        <a:pt x="211" y="186"/>
                      </a:lnTo>
                      <a:lnTo>
                        <a:pt x="211" y="182"/>
                      </a:lnTo>
                      <a:lnTo>
                        <a:pt x="209" y="177"/>
                      </a:lnTo>
                      <a:lnTo>
                        <a:pt x="206" y="173"/>
                      </a:lnTo>
                      <a:lnTo>
                        <a:pt x="203" y="170"/>
                      </a:lnTo>
                      <a:lnTo>
                        <a:pt x="199" y="167"/>
                      </a:lnTo>
                      <a:lnTo>
                        <a:pt x="196" y="165"/>
                      </a:lnTo>
                      <a:lnTo>
                        <a:pt x="190" y="164"/>
                      </a:lnTo>
                      <a:lnTo>
                        <a:pt x="190" y="1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3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Times New Roman"/>
                  </a:endParaRPr>
                </a:p>
              </p:txBody>
            </p:sp>
            <p:sp>
              <p:nvSpPr>
                <p:cNvPr id="80" name="Freeform 7"/>
                <p:cNvSpPr>
                  <a:spLocks/>
                </p:cNvSpPr>
                <p:nvPr/>
              </p:nvSpPr>
              <p:spPr bwMode="auto">
                <a:xfrm>
                  <a:off x="11379866" y="2524921"/>
                  <a:ext cx="131102" cy="119186"/>
                </a:xfrm>
                <a:custGeom>
                  <a:avLst/>
                  <a:gdLst>
                    <a:gd name="T0" fmla="*/ 270 w 291"/>
                    <a:gd name="T1" fmla="*/ 242 h 291"/>
                    <a:gd name="T2" fmla="*/ 229 w 291"/>
                    <a:gd name="T3" fmla="*/ 233 h 291"/>
                    <a:gd name="T4" fmla="*/ 190 w 291"/>
                    <a:gd name="T5" fmla="*/ 217 h 291"/>
                    <a:gd name="T6" fmla="*/ 154 w 291"/>
                    <a:gd name="T7" fmla="*/ 196 h 291"/>
                    <a:gd name="T8" fmla="*/ 122 w 291"/>
                    <a:gd name="T9" fmla="*/ 168 h 291"/>
                    <a:gd name="T10" fmla="*/ 107 w 291"/>
                    <a:gd name="T11" fmla="*/ 153 h 291"/>
                    <a:gd name="T12" fmla="*/ 83 w 291"/>
                    <a:gd name="T13" fmla="*/ 119 h 291"/>
                    <a:gd name="T14" fmla="*/ 64 w 291"/>
                    <a:gd name="T15" fmla="*/ 82 h 291"/>
                    <a:gd name="T16" fmla="*/ 52 w 291"/>
                    <a:gd name="T17" fmla="*/ 42 h 291"/>
                    <a:gd name="T18" fmla="*/ 47 w 291"/>
                    <a:gd name="T19" fmla="*/ 21 h 291"/>
                    <a:gd name="T20" fmla="*/ 44 w 291"/>
                    <a:gd name="T21" fmla="*/ 12 h 291"/>
                    <a:gd name="T22" fmla="*/ 38 w 291"/>
                    <a:gd name="T23" fmla="*/ 5 h 291"/>
                    <a:gd name="T24" fmla="*/ 30 w 291"/>
                    <a:gd name="T25" fmla="*/ 0 h 291"/>
                    <a:gd name="T26" fmla="*/ 21 w 291"/>
                    <a:gd name="T27" fmla="*/ 0 h 291"/>
                    <a:gd name="T28" fmla="*/ 16 w 291"/>
                    <a:gd name="T29" fmla="*/ 2 h 291"/>
                    <a:gd name="T30" fmla="*/ 7 w 291"/>
                    <a:gd name="T31" fmla="*/ 6 h 291"/>
                    <a:gd name="T32" fmla="*/ 1 w 291"/>
                    <a:gd name="T33" fmla="*/ 14 h 291"/>
                    <a:gd name="T34" fmla="*/ 0 w 291"/>
                    <a:gd name="T35" fmla="*/ 22 h 291"/>
                    <a:gd name="T36" fmla="*/ 0 w 291"/>
                    <a:gd name="T37" fmla="*/ 28 h 291"/>
                    <a:gd name="T38" fmla="*/ 12 w 291"/>
                    <a:gd name="T39" fmla="*/ 76 h 291"/>
                    <a:gd name="T40" fmla="*/ 30 w 291"/>
                    <a:gd name="T41" fmla="*/ 122 h 291"/>
                    <a:gd name="T42" fmla="*/ 55 w 291"/>
                    <a:gd name="T43" fmla="*/ 165 h 291"/>
                    <a:gd name="T44" fmla="*/ 88 w 291"/>
                    <a:gd name="T45" fmla="*/ 202 h 291"/>
                    <a:gd name="T46" fmla="*/ 107 w 291"/>
                    <a:gd name="T47" fmla="*/ 220 h 291"/>
                    <a:gd name="T48" fmla="*/ 147 w 291"/>
                    <a:gd name="T49" fmla="*/ 248 h 291"/>
                    <a:gd name="T50" fmla="*/ 190 w 291"/>
                    <a:gd name="T51" fmla="*/ 271 h 291"/>
                    <a:gd name="T52" fmla="*/ 238 w 291"/>
                    <a:gd name="T53" fmla="*/ 285 h 291"/>
                    <a:gd name="T54" fmla="*/ 263 w 291"/>
                    <a:gd name="T55" fmla="*/ 290 h 291"/>
                    <a:gd name="T56" fmla="*/ 272 w 291"/>
                    <a:gd name="T57" fmla="*/ 290 h 291"/>
                    <a:gd name="T58" fmla="*/ 281 w 291"/>
                    <a:gd name="T59" fmla="*/ 285 h 291"/>
                    <a:gd name="T60" fmla="*/ 287 w 291"/>
                    <a:gd name="T61" fmla="*/ 280 h 291"/>
                    <a:gd name="T62" fmla="*/ 290 w 291"/>
                    <a:gd name="T63" fmla="*/ 271 h 291"/>
                    <a:gd name="T64" fmla="*/ 291 w 291"/>
                    <a:gd name="T65" fmla="*/ 265 h 291"/>
                    <a:gd name="T66" fmla="*/ 288 w 291"/>
                    <a:gd name="T67" fmla="*/ 256 h 291"/>
                    <a:gd name="T68" fmla="*/ 282 w 291"/>
                    <a:gd name="T69" fmla="*/ 248 h 291"/>
                    <a:gd name="T70" fmla="*/ 275 w 291"/>
                    <a:gd name="T71" fmla="*/ 244 h 291"/>
                    <a:gd name="T72" fmla="*/ 270 w 291"/>
                    <a:gd name="T73" fmla="*/ 24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91" h="291">
                      <a:moveTo>
                        <a:pt x="270" y="242"/>
                      </a:moveTo>
                      <a:lnTo>
                        <a:pt x="270" y="242"/>
                      </a:lnTo>
                      <a:lnTo>
                        <a:pt x="250" y="239"/>
                      </a:lnTo>
                      <a:lnTo>
                        <a:pt x="229" y="233"/>
                      </a:lnTo>
                      <a:lnTo>
                        <a:pt x="209" y="226"/>
                      </a:lnTo>
                      <a:lnTo>
                        <a:pt x="190" y="217"/>
                      </a:lnTo>
                      <a:lnTo>
                        <a:pt x="172" y="208"/>
                      </a:lnTo>
                      <a:lnTo>
                        <a:pt x="154" y="196"/>
                      </a:lnTo>
                      <a:lnTo>
                        <a:pt x="138" y="183"/>
                      </a:lnTo>
                      <a:lnTo>
                        <a:pt x="122" y="168"/>
                      </a:lnTo>
                      <a:lnTo>
                        <a:pt x="122" y="168"/>
                      </a:lnTo>
                      <a:lnTo>
                        <a:pt x="107" y="153"/>
                      </a:lnTo>
                      <a:lnTo>
                        <a:pt x="95" y="137"/>
                      </a:lnTo>
                      <a:lnTo>
                        <a:pt x="83" y="119"/>
                      </a:lnTo>
                      <a:lnTo>
                        <a:pt x="73" y="101"/>
                      </a:lnTo>
                      <a:lnTo>
                        <a:pt x="64" y="82"/>
                      </a:lnTo>
                      <a:lnTo>
                        <a:pt x="58" y="63"/>
                      </a:lnTo>
                      <a:lnTo>
                        <a:pt x="52" y="42"/>
                      </a:lnTo>
                      <a:lnTo>
                        <a:pt x="47" y="21"/>
                      </a:lnTo>
                      <a:lnTo>
                        <a:pt x="47" y="21"/>
                      </a:lnTo>
                      <a:lnTo>
                        <a:pt x="46" y="16"/>
                      </a:lnTo>
                      <a:lnTo>
                        <a:pt x="44" y="12"/>
                      </a:lnTo>
                      <a:lnTo>
                        <a:pt x="41" y="8"/>
                      </a:lnTo>
                      <a:lnTo>
                        <a:pt x="38" y="5"/>
                      </a:lnTo>
                      <a:lnTo>
                        <a:pt x="34" y="3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3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1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4" y="52"/>
                      </a:lnTo>
                      <a:lnTo>
                        <a:pt x="12" y="76"/>
                      </a:lnTo>
                      <a:lnTo>
                        <a:pt x="19" y="100"/>
                      </a:lnTo>
                      <a:lnTo>
                        <a:pt x="30" y="122"/>
                      </a:lnTo>
                      <a:lnTo>
                        <a:pt x="41" y="144"/>
                      </a:lnTo>
                      <a:lnTo>
                        <a:pt x="55" y="165"/>
                      </a:lnTo>
                      <a:lnTo>
                        <a:pt x="71" y="184"/>
                      </a:lnTo>
                      <a:lnTo>
                        <a:pt x="88" y="202"/>
                      </a:lnTo>
                      <a:lnTo>
                        <a:pt x="88" y="202"/>
                      </a:lnTo>
                      <a:lnTo>
                        <a:pt x="107" y="220"/>
                      </a:lnTo>
                      <a:lnTo>
                        <a:pt x="126" y="235"/>
                      </a:lnTo>
                      <a:lnTo>
                        <a:pt x="147" y="248"/>
                      </a:lnTo>
                      <a:lnTo>
                        <a:pt x="168" y="260"/>
                      </a:lnTo>
                      <a:lnTo>
                        <a:pt x="190" y="271"/>
                      </a:lnTo>
                      <a:lnTo>
                        <a:pt x="214" y="280"/>
                      </a:lnTo>
                      <a:lnTo>
                        <a:pt x="238" y="285"/>
                      </a:lnTo>
                      <a:lnTo>
                        <a:pt x="263" y="290"/>
                      </a:lnTo>
                      <a:lnTo>
                        <a:pt x="263" y="290"/>
                      </a:lnTo>
                      <a:lnTo>
                        <a:pt x="267" y="291"/>
                      </a:lnTo>
                      <a:lnTo>
                        <a:pt x="272" y="290"/>
                      </a:lnTo>
                      <a:lnTo>
                        <a:pt x="276" y="288"/>
                      </a:lnTo>
                      <a:lnTo>
                        <a:pt x="281" y="285"/>
                      </a:lnTo>
                      <a:lnTo>
                        <a:pt x="284" y="283"/>
                      </a:lnTo>
                      <a:lnTo>
                        <a:pt x="287" y="280"/>
                      </a:lnTo>
                      <a:lnTo>
                        <a:pt x="290" y="275"/>
                      </a:lnTo>
                      <a:lnTo>
                        <a:pt x="290" y="271"/>
                      </a:lnTo>
                      <a:lnTo>
                        <a:pt x="290" y="271"/>
                      </a:lnTo>
                      <a:lnTo>
                        <a:pt x="291" y="265"/>
                      </a:lnTo>
                      <a:lnTo>
                        <a:pt x="290" y="260"/>
                      </a:lnTo>
                      <a:lnTo>
                        <a:pt x="288" y="256"/>
                      </a:lnTo>
                      <a:lnTo>
                        <a:pt x="285" y="253"/>
                      </a:lnTo>
                      <a:lnTo>
                        <a:pt x="282" y="248"/>
                      </a:lnTo>
                      <a:lnTo>
                        <a:pt x="279" y="245"/>
                      </a:lnTo>
                      <a:lnTo>
                        <a:pt x="275" y="244"/>
                      </a:lnTo>
                      <a:lnTo>
                        <a:pt x="270" y="242"/>
                      </a:lnTo>
                      <a:lnTo>
                        <a:pt x="270" y="2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3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Times New Roman"/>
                  </a:endParaRPr>
                </a:p>
              </p:txBody>
            </p:sp>
            <p:sp>
              <p:nvSpPr>
                <p:cNvPr id="81" name="Freeform 8"/>
                <p:cNvSpPr>
                  <a:spLocks/>
                </p:cNvSpPr>
                <p:nvPr/>
              </p:nvSpPr>
              <p:spPr bwMode="auto">
                <a:xfrm>
                  <a:off x="9434047" y="2969703"/>
                  <a:ext cx="140647" cy="89204"/>
                </a:xfrm>
                <a:custGeom>
                  <a:avLst/>
                  <a:gdLst>
                    <a:gd name="T0" fmla="*/ 34 w 258"/>
                    <a:gd name="T1" fmla="*/ 0 h 196"/>
                    <a:gd name="T2" fmla="*/ 224 w 258"/>
                    <a:gd name="T3" fmla="*/ 0 h 196"/>
                    <a:gd name="T4" fmla="*/ 224 w 258"/>
                    <a:gd name="T5" fmla="*/ 0 h 196"/>
                    <a:gd name="T6" fmla="*/ 230 w 258"/>
                    <a:gd name="T7" fmla="*/ 2 h 196"/>
                    <a:gd name="T8" fmla="*/ 238 w 258"/>
                    <a:gd name="T9" fmla="*/ 3 h 196"/>
                    <a:gd name="T10" fmla="*/ 244 w 258"/>
                    <a:gd name="T11" fmla="*/ 8 h 196"/>
                    <a:gd name="T12" fmla="*/ 248 w 258"/>
                    <a:gd name="T13" fmla="*/ 12 h 196"/>
                    <a:gd name="T14" fmla="*/ 252 w 258"/>
                    <a:gd name="T15" fmla="*/ 18 h 196"/>
                    <a:gd name="T16" fmla="*/ 255 w 258"/>
                    <a:gd name="T17" fmla="*/ 24 h 196"/>
                    <a:gd name="T18" fmla="*/ 258 w 258"/>
                    <a:gd name="T19" fmla="*/ 30 h 196"/>
                    <a:gd name="T20" fmla="*/ 258 w 258"/>
                    <a:gd name="T21" fmla="*/ 36 h 196"/>
                    <a:gd name="T22" fmla="*/ 258 w 258"/>
                    <a:gd name="T23" fmla="*/ 161 h 196"/>
                    <a:gd name="T24" fmla="*/ 258 w 258"/>
                    <a:gd name="T25" fmla="*/ 161 h 196"/>
                    <a:gd name="T26" fmla="*/ 258 w 258"/>
                    <a:gd name="T27" fmla="*/ 168 h 196"/>
                    <a:gd name="T28" fmla="*/ 255 w 258"/>
                    <a:gd name="T29" fmla="*/ 174 h 196"/>
                    <a:gd name="T30" fmla="*/ 252 w 258"/>
                    <a:gd name="T31" fmla="*/ 180 h 196"/>
                    <a:gd name="T32" fmla="*/ 248 w 258"/>
                    <a:gd name="T33" fmla="*/ 186 h 196"/>
                    <a:gd name="T34" fmla="*/ 244 w 258"/>
                    <a:gd name="T35" fmla="*/ 190 h 196"/>
                    <a:gd name="T36" fmla="*/ 238 w 258"/>
                    <a:gd name="T37" fmla="*/ 193 h 196"/>
                    <a:gd name="T38" fmla="*/ 230 w 258"/>
                    <a:gd name="T39" fmla="*/ 195 h 196"/>
                    <a:gd name="T40" fmla="*/ 224 w 258"/>
                    <a:gd name="T41" fmla="*/ 196 h 196"/>
                    <a:gd name="T42" fmla="*/ 34 w 258"/>
                    <a:gd name="T43" fmla="*/ 196 h 196"/>
                    <a:gd name="T44" fmla="*/ 34 w 258"/>
                    <a:gd name="T45" fmla="*/ 196 h 196"/>
                    <a:gd name="T46" fmla="*/ 26 w 258"/>
                    <a:gd name="T47" fmla="*/ 195 h 196"/>
                    <a:gd name="T48" fmla="*/ 21 w 258"/>
                    <a:gd name="T49" fmla="*/ 192 h 196"/>
                    <a:gd name="T50" fmla="*/ 15 w 258"/>
                    <a:gd name="T51" fmla="*/ 189 h 196"/>
                    <a:gd name="T52" fmla="*/ 10 w 258"/>
                    <a:gd name="T53" fmla="*/ 184 h 196"/>
                    <a:gd name="T54" fmla="*/ 6 w 258"/>
                    <a:gd name="T55" fmla="*/ 178 h 196"/>
                    <a:gd name="T56" fmla="*/ 3 w 258"/>
                    <a:gd name="T57" fmla="*/ 172 h 196"/>
                    <a:gd name="T58" fmla="*/ 0 w 258"/>
                    <a:gd name="T59" fmla="*/ 167 h 196"/>
                    <a:gd name="T60" fmla="*/ 0 w 258"/>
                    <a:gd name="T61" fmla="*/ 161 h 196"/>
                    <a:gd name="T62" fmla="*/ 0 w 258"/>
                    <a:gd name="T63" fmla="*/ 36 h 196"/>
                    <a:gd name="T64" fmla="*/ 0 w 258"/>
                    <a:gd name="T65" fmla="*/ 36 h 196"/>
                    <a:gd name="T66" fmla="*/ 0 w 258"/>
                    <a:gd name="T67" fmla="*/ 28 h 196"/>
                    <a:gd name="T68" fmla="*/ 3 w 258"/>
                    <a:gd name="T69" fmla="*/ 22 h 196"/>
                    <a:gd name="T70" fmla="*/ 6 w 258"/>
                    <a:gd name="T71" fmla="*/ 16 h 196"/>
                    <a:gd name="T72" fmla="*/ 10 w 258"/>
                    <a:gd name="T73" fmla="*/ 10 h 196"/>
                    <a:gd name="T74" fmla="*/ 15 w 258"/>
                    <a:gd name="T75" fmla="*/ 6 h 196"/>
                    <a:gd name="T76" fmla="*/ 21 w 258"/>
                    <a:gd name="T77" fmla="*/ 3 h 196"/>
                    <a:gd name="T78" fmla="*/ 26 w 258"/>
                    <a:gd name="T79" fmla="*/ 2 h 196"/>
                    <a:gd name="T80" fmla="*/ 34 w 258"/>
                    <a:gd name="T81" fmla="*/ 0 h 196"/>
                    <a:gd name="T82" fmla="*/ 34 w 258"/>
                    <a:gd name="T83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58" h="196">
                      <a:moveTo>
                        <a:pt x="3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30" y="2"/>
                      </a:lnTo>
                      <a:lnTo>
                        <a:pt x="238" y="3"/>
                      </a:lnTo>
                      <a:lnTo>
                        <a:pt x="244" y="8"/>
                      </a:lnTo>
                      <a:lnTo>
                        <a:pt x="248" y="12"/>
                      </a:lnTo>
                      <a:lnTo>
                        <a:pt x="252" y="18"/>
                      </a:lnTo>
                      <a:lnTo>
                        <a:pt x="255" y="24"/>
                      </a:lnTo>
                      <a:lnTo>
                        <a:pt x="258" y="30"/>
                      </a:lnTo>
                      <a:lnTo>
                        <a:pt x="258" y="36"/>
                      </a:lnTo>
                      <a:lnTo>
                        <a:pt x="258" y="161"/>
                      </a:lnTo>
                      <a:lnTo>
                        <a:pt x="258" y="161"/>
                      </a:lnTo>
                      <a:lnTo>
                        <a:pt x="258" y="168"/>
                      </a:lnTo>
                      <a:lnTo>
                        <a:pt x="255" y="174"/>
                      </a:lnTo>
                      <a:lnTo>
                        <a:pt x="252" y="180"/>
                      </a:lnTo>
                      <a:lnTo>
                        <a:pt x="248" y="186"/>
                      </a:lnTo>
                      <a:lnTo>
                        <a:pt x="244" y="190"/>
                      </a:lnTo>
                      <a:lnTo>
                        <a:pt x="238" y="193"/>
                      </a:lnTo>
                      <a:lnTo>
                        <a:pt x="230" y="195"/>
                      </a:lnTo>
                      <a:lnTo>
                        <a:pt x="224" y="196"/>
                      </a:lnTo>
                      <a:lnTo>
                        <a:pt x="34" y="196"/>
                      </a:lnTo>
                      <a:lnTo>
                        <a:pt x="34" y="196"/>
                      </a:lnTo>
                      <a:lnTo>
                        <a:pt x="26" y="195"/>
                      </a:lnTo>
                      <a:lnTo>
                        <a:pt x="21" y="192"/>
                      </a:lnTo>
                      <a:lnTo>
                        <a:pt x="15" y="189"/>
                      </a:lnTo>
                      <a:lnTo>
                        <a:pt x="10" y="184"/>
                      </a:lnTo>
                      <a:lnTo>
                        <a:pt x="6" y="178"/>
                      </a:lnTo>
                      <a:lnTo>
                        <a:pt x="3" y="172"/>
                      </a:lnTo>
                      <a:lnTo>
                        <a:pt x="0" y="167"/>
                      </a:lnTo>
                      <a:lnTo>
                        <a:pt x="0" y="161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28"/>
                      </a:lnTo>
                      <a:lnTo>
                        <a:pt x="3" y="22"/>
                      </a:lnTo>
                      <a:lnTo>
                        <a:pt x="6" y="16"/>
                      </a:lnTo>
                      <a:lnTo>
                        <a:pt x="10" y="10"/>
                      </a:lnTo>
                      <a:lnTo>
                        <a:pt x="15" y="6"/>
                      </a:lnTo>
                      <a:lnTo>
                        <a:pt x="21" y="3"/>
                      </a:lnTo>
                      <a:lnTo>
                        <a:pt x="26" y="2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3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Times New Roman"/>
                  </a:endParaRPr>
                </a:p>
              </p:txBody>
            </p:sp>
            <p:sp>
              <p:nvSpPr>
                <p:cNvPr id="82" name="Freeform 9"/>
                <p:cNvSpPr>
                  <a:spLocks noEditPoints="1"/>
                </p:cNvSpPr>
                <p:nvPr/>
              </p:nvSpPr>
              <p:spPr bwMode="auto">
                <a:xfrm>
                  <a:off x="9270504" y="2527734"/>
                  <a:ext cx="466097" cy="425750"/>
                </a:xfrm>
                <a:custGeom>
                  <a:avLst/>
                  <a:gdLst>
                    <a:gd name="T0" fmla="*/ 220 w 854"/>
                    <a:gd name="T1" fmla="*/ 46 h 944"/>
                    <a:gd name="T2" fmla="*/ 124 w 854"/>
                    <a:gd name="T3" fmla="*/ 107 h 944"/>
                    <a:gd name="T4" fmla="*/ 52 w 854"/>
                    <a:gd name="T5" fmla="*/ 187 h 944"/>
                    <a:gd name="T6" fmla="*/ 11 w 854"/>
                    <a:gd name="T7" fmla="*/ 285 h 944"/>
                    <a:gd name="T8" fmla="*/ 2 w 854"/>
                    <a:gd name="T9" fmla="*/ 395 h 944"/>
                    <a:gd name="T10" fmla="*/ 27 w 854"/>
                    <a:gd name="T11" fmla="*/ 513 h 944"/>
                    <a:gd name="T12" fmla="*/ 151 w 854"/>
                    <a:gd name="T13" fmla="*/ 737 h 944"/>
                    <a:gd name="T14" fmla="*/ 286 w 854"/>
                    <a:gd name="T15" fmla="*/ 895 h 944"/>
                    <a:gd name="T16" fmla="*/ 360 w 854"/>
                    <a:gd name="T17" fmla="*/ 944 h 944"/>
                    <a:gd name="T18" fmla="*/ 216 w 854"/>
                    <a:gd name="T19" fmla="*/ 703 h 944"/>
                    <a:gd name="T20" fmla="*/ 143 w 854"/>
                    <a:gd name="T21" fmla="*/ 449 h 944"/>
                    <a:gd name="T22" fmla="*/ 149 w 854"/>
                    <a:gd name="T23" fmla="*/ 272 h 944"/>
                    <a:gd name="T24" fmla="*/ 206 w 854"/>
                    <a:gd name="T25" fmla="*/ 122 h 944"/>
                    <a:gd name="T26" fmla="*/ 556 w 854"/>
                    <a:gd name="T27" fmla="*/ 19 h 944"/>
                    <a:gd name="T28" fmla="*/ 666 w 854"/>
                    <a:gd name="T29" fmla="*/ 155 h 944"/>
                    <a:gd name="T30" fmla="*/ 705 w 854"/>
                    <a:gd name="T31" fmla="*/ 272 h 944"/>
                    <a:gd name="T32" fmla="*/ 705 w 854"/>
                    <a:gd name="T33" fmla="*/ 488 h 944"/>
                    <a:gd name="T34" fmla="*/ 616 w 854"/>
                    <a:gd name="T35" fmla="*/ 749 h 944"/>
                    <a:gd name="T36" fmla="*/ 504 w 854"/>
                    <a:gd name="T37" fmla="*/ 944 h 944"/>
                    <a:gd name="T38" fmla="*/ 588 w 854"/>
                    <a:gd name="T39" fmla="*/ 876 h 944"/>
                    <a:gd name="T40" fmla="*/ 729 w 854"/>
                    <a:gd name="T41" fmla="*/ 703 h 944"/>
                    <a:gd name="T42" fmla="*/ 839 w 854"/>
                    <a:gd name="T43" fmla="*/ 473 h 944"/>
                    <a:gd name="T44" fmla="*/ 854 w 854"/>
                    <a:gd name="T45" fmla="*/ 376 h 944"/>
                    <a:gd name="T46" fmla="*/ 839 w 854"/>
                    <a:gd name="T47" fmla="*/ 269 h 944"/>
                    <a:gd name="T48" fmla="*/ 791 w 854"/>
                    <a:gd name="T49" fmla="*/ 173 h 944"/>
                    <a:gd name="T50" fmla="*/ 717 w 854"/>
                    <a:gd name="T51" fmla="*/ 95 h 944"/>
                    <a:gd name="T52" fmla="*/ 616 w 854"/>
                    <a:gd name="T53" fmla="*/ 39 h 944"/>
                    <a:gd name="T54" fmla="*/ 374 w 854"/>
                    <a:gd name="T55" fmla="*/ 55 h 944"/>
                    <a:gd name="T56" fmla="*/ 336 w 854"/>
                    <a:gd name="T57" fmla="*/ 174 h 944"/>
                    <a:gd name="T58" fmla="*/ 329 w 854"/>
                    <a:gd name="T59" fmla="*/ 419 h 944"/>
                    <a:gd name="T60" fmla="*/ 379 w 854"/>
                    <a:gd name="T61" fmla="*/ 786 h 944"/>
                    <a:gd name="T62" fmla="*/ 434 w 854"/>
                    <a:gd name="T63" fmla="*/ 923 h 944"/>
                    <a:gd name="T64" fmla="*/ 512 w 854"/>
                    <a:gd name="T65" fmla="*/ 572 h 944"/>
                    <a:gd name="T66" fmla="*/ 527 w 854"/>
                    <a:gd name="T67" fmla="*/ 272 h 944"/>
                    <a:gd name="T68" fmla="*/ 506 w 854"/>
                    <a:gd name="T69" fmla="*/ 119 h 944"/>
                    <a:gd name="T70" fmla="*/ 457 w 854"/>
                    <a:gd name="T71" fmla="*/ 19 h 944"/>
                    <a:gd name="T72" fmla="*/ 418 w 854"/>
                    <a:gd name="T73" fmla="*/ 2 h 944"/>
                    <a:gd name="T74" fmla="*/ 374 w 854"/>
                    <a:gd name="T75" fmla="*/ 55 h 944"/>
                    <a:gd name="T76" fmla="*/ 503 w 854"/>
                    <a:gd name="T77" fmla="*/ 40 h 944"/>
                    <a:gd name="T78" fmla="*/ 543 w 854"/>
                    <a:gd name="T79" fmla="*/ 170 h 944"/>
                    <a:gd name="T80" fmla="*/ 552 w 854"/>
                    <a:gd name="T81" fmla="*/ 421 h 944"/>
                    <a:gd name="T82" fmla="*/ 503 w 854"/>
                    <a:gd name="T83" fmla="*/ 782 h 944"/>
                    <a:gd name="T84" fmla="*/ 461 w 854"/>
                    <a:gd name="T85" fmla="*/ 944 h 944"/>
                    <a:gd name="T86" fmla="*/ 588 w 854"/>
                    <a:gd name="T87" fmla="*/ 746 h 944"/>
                    <a:gd name="T88" fmla="*/ 678 w 854"/>
                    <a:gd name="T89" fmla="*/ 488 h 944"/>
                    <a:gd name="T90" fmla="*/ 678 w 854"/>
                    <a:gd name="T91" fmla="*/ 277 h 944"/>
                    <a:gd name="T92" fmla="*/ 637 w 854"/>
                    <a:gd name="T93" fmla="*/ 158 h 944"/>
                    <a:gd name="T94" fmla="*/ 558 w 854"/>
                    <a:gd name="T95" fmla="*/ 55 h 944"/>
                    <a:gd name="T96" fmla="*/ 479 w 854"/>
                    <a:gd name="T97" fmla="*/ 8 h 944"/>
                    <a:gd name="T98" fmla="*/ 375 w 854"/>
                    <a:gd name="T99" fmla="*/ 8 h 944"/>
                    <a:gd name="T100" fmla="*/ 281 w 854"/>
                    <a:gd name="T101" fmla="*/ 68 h 944"/>
                    <a:gd name="T102" fmla="*/ 206 w 854"/>
                    <a:gd name="T103" fmla="*/ 178 h 944"/>
                    <a:gd name="T104" fmla="*/ 170 w 854"/>
                    <a:gd name="T105" fmla="*/ 309 h 944"/>
                    <a:gd name="T106" fmla="*/ 183 w 854"/>
                    <a:gd name="T107" fmla="*/ 528 h 944"/>
                    <a:gd name="T108" fmla="*/ 293 w 854"/>
                    <a:gd name="T109" fmla="*/ 794 h 944"/>
                    <a:gd name="T110" fmla="*/ 399 w 854"/>
                    <a:gd name="T111" fmla="*/ 944 h 944"/>
                    <a:gd name="T112" fmla="*/ 338 w 854"/>
                    <a:gd name="T113" fmla="*/ 715 h 944"/>
                    <a:gd name="T114" fmla="*/ 301 w 854"/>
                    <a:gd name="T115" fmla="*/ 345 h 944"/>
                    <a:gd name="T116" fmla="*/ 316 w 854"/>
                    <a:gd name="T117" fmla="*/ 140 h 944"/>
                    <a:gd name="T118" fmla="*/ 351 w 854"/>
                    <a:gd name="T119" fmla="*/ 40 h 9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54" h="944">
                      <a:moveTo>
                        <a:pt x="298" y="19"/>
                      </a:moveTo>
                      <a:lnTo>
                        <a:pt x="298" y="19"/>
                      </a:lnTo>
                      <a:lnTo>
                        <a:pt x="277" y="25"/>
                      </a:lnTo>
                      <a:lnTo>
                        <a:pt x="258" y="31"/>
                      </a:lnTo>
                      <a:lnTo>
                        <a:pt x="238" y="39"/>
                      </a:lnTo>
                      <a:lnTo>
                        <a:pt x="220" y="46"/>
                      </a:lnTo>
                      <a:lnTo>
                        <a:pt x="203" y="55"/>
                      </a:lnTo>
                      <a:lnTo>
                        <a:pt x="185" y="64"/>
                      </a:lnTo>
                      <a:lnTo>
                        <a:pt x="168" y="73"/>
                      </a:lnTo>
                      <a:lnTo>
                        <a:pt x="152" y="83"/>
                      </a:lnTo>
                      <a:lnTo>
                        <a:pt x="137" y="95"/>
                      </a:lnTo>
                      <a:lnTo>
                        <a:pt x="124" y="107"/>
                      </a:lnTo>
                      <a:lnTo>
                        <a:pt x="109" y="119"/>
                      </a:lnTo>
                      <a:lnTo>
                        <a:pt x="97" y="131"/>
                      </a:lnTo>
                      <a:lnTo>
                        <a:pt x="85" y="144"/>
                      </a:lnTo>
                      <a:lnTo>
                        <a:pt x="73" y="159"/>
                      </a:lnTo>
                      <a:lnTo>
                        <a:pt x="63" y="173"/>
                      </a:lnTo>
                      <a:lnTo>
                        <a:pt x="52" y="187"/>
                      </a:lnTo>
                      <a:lnTo>
                        <a:pt x="44" y="204"/>
                      </a:lnTo>
                      <a:lnTo>
                        <a:pt x="36" y="219"/>
                      </a:lnTo>
                      <a:lnTo>
                        <a:pt x="29" y="235"/>
                      </a:lnTo>
                      <a:lnTo>
                        <a:pt x="21" y="251"/>
                      </a:lnTo>
                      <a:lnTo>
                        <a:pt x="15" y="269"/>
                      </a:lnTo>
                      <a:lnTo>
                        <a:pt x="11" y="285"/>
                      </a:lnTo>
                      <a:lnTo>
                        <a:pt x="8" y="303"/>
                      </a:lnTo>
                      <a:lnTo>
                        <a:pt x="5" y="321"/>
                      </a:lnTo>
                      <a:lnTo>
                        <a:pt x="2" y="339"/>
                      </a:lnTo>
                      <a:lnTo>
                        <a:pt x="0" y="358"/>
                      </a:lnTo>
                      <a:lnTo>
                        <a:pt x="0" y="376"/>
                      </a:lnTo>
                      <a:lnTo>
                        <a:pt x="2" y="395"/>
                      </a:lnTo>
                      <a:lnTo>
                        <a:pt x="3" y="415"/>
                      </a:lnTo>
                      <a:lnTo>
                        <a:pt x="6" y="434"/>
                      </a:lnTo>
                      <a:lnTo>
                        <a:pt x="9" y="453"/>
                      </a:lnTo>
                      <a:lnTo>
                        <a:pt x="15" y="473"/>
                      </a:lnTo>
                      <a:lnTo>
                        <a:pt x="15" y="473"/>
                      </a:lnTo>
                      <a:lnTo>
                        <a:pt x="27" y="513"/>
                      </a:lnTo>
                      <a:lnTo>
                        <a:pt x="44" y="553"/>
                      </a:lnTo>
                      <a:lnTo>
                        <a:pt x="61" y="592"/>
                      </a:lnTo>
                      <a:lnTo>
                        <a:pt x="81" y="630"/>
                      </a:lnTo>
                      <a:lnTo>
                        <a:pt x="103" y="666"/>
                      </a:lnTo>
                      <a:lnTo>
                        <a:pt x="125" y="703"/>
                      </a:lnTo>
                      <a:lnTo>
                        <a:pt x="151" y="737"/>
                      </a:lnTo>
                      <a:lnTo>
                        <a:pt x="176" y="772"/>
                      </a:lnTo>
                      <a:lnTo>
                        <a:pt x="176" y="772"/>
                      </a:lnTo>
                      <a:lnTo>
                        <a:pt x="210" y="815"/>
                      </a:lnTo>
                      <a:lnTo>
                        <a:pt x="247" y="856"/>
                      </a:lnTo>
                      <a:lnTo>
                        <a:pt x="267" y="876"/>
                      </a:lnTo>
                      <a:lnTo>
                        <a:pt x="286" y="895"/>
                      </a:lnTo>
                      <a:lnTo>
                        <a:pt x="307" y="914"/>
                      </a:lnTo>
                      <a:lnTo>
                        <a:pt x="327" y="932"/>
                      </a:lnTo>
                      <a:lnTo>
                        <a:pt x="327" y="932"/>
                      </a:lnTo>
                      <a:lnTo>
                        <a:pt x="338" y="939"/>
                      </a:lnTo>
                      <a:lnTo>
                        <a:pt x="350" y="944"/>
                      </a:lnTo>
                      <a:lnTo>
                        <a:pt x="360" y="944"/>
                      </a:lnTo>
                      <a:lnTo>
                        <a:pt x="360" y="944"/>
                      </a:lnTo>
                      <a:lnTo>
                        <a:pt x="324" y="895"/>
                      </a:lnTo>
                      <a:lnTo>
                        <a:pt x="292" y="844"/>
                      </a:lnTo>
                      <a:lnTo>
                        <a:pt x="264" y="797"/>
                      </a:lnTo>
                      <a:lnTo>
                        <a:pt x="238" y="749"/>
                      </a:lnTo>
                      <a:lnTo>
                        <a:pt x="216" y="703"/>
                      </a:lnTo>
                      <a:lnTo>
                        <a:pt x="197" y="657"/>
                      </a:lnTo>
                      <a:lnTo>
                        <a:pt x="180" y="612"/>
                      </a:lnTo>
                      <a:lnTo>
                        <a:pt x="167" y="571"/>
                      </a:lnTo>
                      <a:lnTo>
                        <a:pt x="157" y="528"/>
                      </a:lnTo>
                      <a:lnTo>
                        <a:pt x="149" y="488"/>
                      </a:lnTo>
                      <a:lnTo>
                        <a:pt x="143" y="449"/>
                      </a:lnTo>
                      <a:lnTo>
                        <a:pt x="140" y="410"/>
                      </a:lnTo>
                      <a:lnTo>
                        <a:pt x="139" y="373"/>
                      </a:lnTo>
                      <a:lnTo>
                        <a:pt x="140" y="339"/>
                      </a:lnTo>
                      <a:lnTo>
                        <a:pt x="143" y="305"/>
                      </a:lnTo>
                      <a:lnTo>
                        <a:pt x="149" y="272"/>
                      </a:lnTo>
                      <a:lnTo>
                        <a:pt x="149" y="272"/>
                      </a:lnTo>
                      <a:lnTo>
                        <a:pt x="154" y="251"/>
                      </a:lnTo>
                      <a:lnTo>
                        <a:pt x="159" y="231"/>
                      </a:lnTo>
                      <a:lnTo>
                        <a:pt x="165" y="211"/>
                      </a:lnTo>
                      <a:lnTo>
                        <a:pt x="171" y="192"/>
                      </a:lnTo>
                      <a:lnTo>
                        <a:pt x="188" y="155"/>
                      </a:lnTo>
                      <a:lnTo>
                        <a:pt x="206" y="122"/>
                      </a:lnTo>
                      <a:lnTo>
                        <a:pt x="226" y="92"/>
                      </a:lnTo>
                      <a:lnTo>
                        <a:pt x="249" y="64"/>
                      </a:lnTo>
                      <a:lnTo>
                        <a:pt x="272" y="40"/>
                      </a:lnTo>
                      <a:lnTo>
                        <a:pt x="298" y="19"/>
                      </a:lnTo>
                      <a:lnTo>
                        <a:pt x="298" y="19"/>
                      </a:lnTo>
                      <a:close/>
                      <a:moveTo>
                        <a:pt x="556" y="19"/>
                      </a:moveTo>
                      <a:lnTo>
                        <a:pt x="556" y="19"/>
                      </a:lnTo>
                      <a:lnTo>
                        <a:pt x="582" y="40"/>
                      </a:lnTo>
                      <a:lnTo>
                        <a:pt x="605" y="64"/>
                      </a:lnTo>
                      <a:lnTo>
                        <a:pt x="628" y="92"/>
                      </a:lnTo>
                      <a:lnTo>
                        <a:pt x="649" y="122"/>
                      </a:lnTo>
                      <a:lnTo>
                        <a:pt x="666" y="155"/>
                      </a:lnTo>
                      <a:lnTo>
                        <a:pt x="681" y="192"/>
                      </a:lnTo>
                      <a:lnTo>
                        <a:pt x="689" y="211"/>
                      </a:lnTo>
                      <a:lnTo>
                        <a:pt x="695" y="231"/>
                      </a:lnTo>
                      <a:lnTo>
                        <a:pt x="701" y="251"/>
                      </a:lnTo>
                      <a:lnTo>
                        <a:pt x="705" y="272"/>
                      </a:lnTo>
                      <a:lnTo>
                        <a:pt x="705" y="272"/>
                      </a:lnTo>
                      <a:lnTo>
                        <a:pt x="709" y="305"/>
                      </a:lnTo>
                      <a:lnTo>
                        <a:pt x="714" y="339"/>
                      </a:lnTo>
                      <a:lnTo>
                        <a:pt x="715" y="373"/>
                      </a:lnTo>
                      <a:lnTo>
                        <a:pt x="714" y="410"/>
                      </a:lnTo>
                      <a:lnTo>
                        <a:pt x="711" y="449"/>
                      </a:lnTo>
                      <a:lnTo>
                        <a:pt x="705" y="488"/>
                      </a:lnTo>
                      <a:lnTo>
                        <a:pt x="698" y="528"/>
                      </a:lnTo>
                      <a:lnTo>
                        <a:pt x="687" y="571"/>
                      </a:lnTo>
                      <a:lnTo>
                        <a:pt x="674" y="612"/>
                      </a:lnTo>
                      <a:lnTo>
                        <a:pt x="657" y="657"/>
                      </a:lnTo>
                      <a:lnTo>
                        <a:pt x="638" y="703"/>
                      </a:lnTo>
                      <a:lnTo>
                        <a:pt x="616" y="749"/>
                      </a:lnTo>
                      <a:lnTo>
                        <a:pt x="591" y="797"/>
                      </a:lnTo>
                      <a:lnTo>
                        <a:pt x="562" y="844"/>
                      </a:lnTo>
                      <a:lnTo>
                        <a:pt x="530" y="895"/>
                      </a:lnTo>
                      <a:lnTo>
                        <a:pt x="494" y="944"/>
                      </a:lnTo>
                      <a:lnTo>
                        <a:pt x="504" y="944"/>
                      </a:lnTo>
                      <a:lnTo>
                        <a:pt x="504" y="944"/>
                      </a:lnTo>
                      <a:lnTo>
                        <a:pt x="516" y="939"/>
                      </a:lnTo>
                      <a:lnTo>
                        <a:pt x="527" y="932"/>
                      </a:lnTo>
                      <a:lnTo>
                        <a:pt x="527" y="932"/>
                      </a:lnTo>
                      <a:lnTo>
                        <a:pt x="547" y="914"/>
                      </a:lnTo>
                      <a:lnTo>
                        <a:pt x="568" y="895"/>
                      </a:lnTo>
                      <a:lnTo>
                        <a:pt x="588" y="876"/>
                      </a:lnTo>
                      <a:lnTo>
                        <a:pt x="607" y="856"/>
                      </a:lnTo>
                      <a:lnTo>
                        <a:pt x="643" y="815"/>
                      </a:lnTo>
                      <a:lnTo>
                        <a:pt x="678" y="772"/>
                      </a:lnTo>
                      <a:lnTo>
                        <a:pt x="678" y="772"/>
                      </a:lnTo>
                      <a:lnTo>
                        <a:pt x="704" y="737"/>
                      </a:lnTo>
                      <a:lnTo>
                        <a:pt x="729" y="703"/>
                      </a:lnTo>
                      <a:lnTo>
                        <a:pt x="751" y="666"/>
                      </a:lnTo>
                      <a:lnTo>
                        <a:pt x="773" y="630"/>
                      </a:lnTo>
                      <a:lnTo>
                        <a:pt x="793" y="592"/>
                      </a:lnTo>
                      <a:lnTo>
                        <a:pt x="811" y="553"/>
                      </a:lnTo>
                      <a:lnTo>
                        <a:pt x="827" y="513"/>
                      </a:lnTo>
                      <a:lnTo>
                        <a:pt x="839" y="473"/>
                      </a:lnTo>
                      <a:lnTo>
                        <a:pt x="839" y="473"/>
                      </a:lnTo>
                      <a:lnTo>
                        <a:pt x="843" y="453"/>
                      </a:lnTo>
                      <a:lnTo>
                        <a:pt x="848" y="434"/>
                      </a:lnTo>
                      <a:lnTo>
                        <a:pt x="851" y="415"/>
                      </a:lnTo>
                      <a:lnTo>
                        <a:pt x="852" y="395"/>
                      </a:lnTo>
                      <a:lnTo>
                        <a:pt x="854" y="376"/>
                      </a:lnTo>
                      <a:lnTo>
                        <a:pt x="854" y="358"/>
                      </a:lnTo>
                      <a:lnTo>
                        <a:pt x="852" y="339"/>
                      </a:lnTo>
                      <a:lnTo>
                        <a:pt x="849" y="321"/>
                      </a:lnTo>
                      <a:lnTo>
                        <a:pt x="846" y="303"/>
                      </a:lnTo>
                      <a:lnTo>
                        <a:pt x="843" y="285"/>
                      </a:lnTo>
                      <a:lnTo>
                        <a:pt x="839" y="269"/>
                      </a:lnTo>
                      <a:lnTo>
                        <a:pt x="833" y="251"/>
                      </a:lnTo>
                      <a:lnTo>
                        <a:pt x="825" y="235"/>
                      </a:lnTo>
                      <a:lnTo>
                        <a:pt x="818" y="219"/>
                      </a:lnTo>
                      <a:lnTo>
                        <a:pt x="811" y="204"/>
                      </a:lnTo>
                      <a:lnTo>
                        <a:pt x="802" y="187"/>
                      </a:lnTo>
                      <a:lnTo>
                        <a:pt x="791" y="173"/>
                      </a:lnTo>
                      <a:lnTo>
                        <a:pt x="781" y="159"/>
                      </a:lnTo>
                      <a:lnTo>
                        <a:pt x="769" y="144"/>
                      </a:lnTo>
                      <a:lnTo>
                        <a:pt x="757" y="131"/>
                      </a:lnTo>
                      <a:lnTo>
                        <a:pt x="744" y="119"/>
                      </a:lnTo>
                      <a:lnTo>
                        <a:pt x="730" y="107"/>
                      </a:lnTo>
                      <a:lnTo>
                        <a:pt x="717" y="95"/>
                      </a:lnTo>
                      <a:lnTo>
                        <a:pt x="701" y="83"/>
                      </a:lnTo>
                      <a:lnTo>
                        <a:pt x="686" y="73"/>
                      </a:lnTo>
                      <a:lnTo>
                        <a:pt x="669" y="64"/>
                      </a:lnTo>
                      <a:lnTo>
                        <a:pt x="652" y="55"/>
                      </a:lnTo>
                      <a:lnTo>
                        <a:pt x="634" y="46"/>
                      </a:lnTo>
                      <a:lnTo>
                        <a:pt x="616" y="39"/>
                      </a:lnTo>
                      <a:lnTo>
                        <a:pt x="597" y="31"/>
                      </a:lnTo>
                      <a:lnTo>
                        <a:pt x="577" y="25"/>
                      </a:lnTo>
                      <a:lnTo>
                        <a:pt x="556" y="19"/>
                      </a:lnTo>
                      <a:lnTo>
                        <a:pt x="556" y="19"/>
                      </a:lnTo>
                      <a:close/>
                      <a:moveTo>
                        <a:pt x="374" y="55"/>
                      </a:moveTo>
                      <a:lnTo>
                        <a:pt x="374" y="55"/>
                      </a:lnTo>
                      <a:lnTo>
                        <a:pt x="365" y="73"/>
                      </a:lnTo>
                      <a:lnTo>
                        <a:pt x="356" y="94"/>
                      </a:lnTo>
                      <a:lnTo>
                        <a:pt x="348" y="119"/>
                      </a:lnTo>
                      <a:lnTo>
                        <a:pt x="342" y="146"/>
                      </a:lnTo>
                      <a:lnTo>
                        <a:pt x="342" y="146"/>
                      </a:lnTo>
                      <a:lnTo>
                        <a:pt x="336" y="174"/>
                      </a:lnTo>
                      <a:lnTo>
                        <a:pt x="333" y="205"/>
                      </a:lnTo>
                      <a:lnTo>
                        <a:pt x="330" y="238"/>
                      </a:lnTo>
                      <a:lnTo>
                        <a:pt x="327" y="272"/>
                      </a:lnTo>
                      <a:lnTo>
                        <a:pt x="327" y="308"/>
                      </a:lnTo>
                      <a:lnTo>
                        <a:pt x="326" y="343"/>
                      </a:lnTo>
                      <a:lnTo>
                        <a:pt x="329" y="419"/>
                      </a:lnTo>
                      <a:lnTo>
                        <a:pt x="329" y="419"/>
                      </a:lnTo>
                      <a:lnTo>
                        <a:pt x="335" y="497"/>
                      </a:lnTo>
                      <a:lnTo>
                        <a:pt x="342" y="572"/>
                      </a:lnTo>
                      <a:lnTo>
                        <a:pt x="353" y="648"/>
                      </a:lnTo>
                      <a:lnTo>
                        <a:pt x="366" y="719"/>
                      </a:lnTo>
                      <a:lnTo>
                        <a:pt x="379" y="786"/>
                      </a:lnTo>
                      <a:lnTo>
                        <a:pt x="394" y="847"/>
                      </a:lnTo>
                      <a:lnTo>
                        <a:pt x="411" y="901"/>
                      </a:lnTo>
                      <a:lnTo>
                        <a:pt x="418" y="923"/>
                      </a:lnTo>
                      <a:lnTo>
                        <a:pt x="427" y="944"/>
                      </a:lnTo>
                      <a:lnTo>
                        <a:pt x="427" y="944"/>
                      </a:lnTo>
                      <a:lnTo>
                        <a:pt x="434" y="923"/>
                      </a:lnTo>
                      <a:lnTo>
                        <a:pt x="443" y="901"/>
                      </a:lnTo>
                      <a:lnTo>
                        <a:pt x="460" y="847"/>
                      </a:lnTo>
                      <a:lnTo>
                        <a:pt x="475" y="786"/>
                      </a:lnTo>
                      <a:lnTo>
                        <a:pt x="488" y="719"/>
                      </a:lnTo>
                      <a:lnTo>
                        <a:pt x="501" y="648"/>
                      </a:lnTo>
                      <a:lnTo>
                        <a:pt x="512" y="572"/>
                      </a:lnTo>
                      <a:lnTo>
                        <a:pt x="519" y="497"/>
                      </a:lnTo>
                      <a:lnTo>
                        <a:pt x="525" y="419"/>
                      </a:lnTo>
                      <a:lnTo>
                        <a:pt x="525" y="419"/>
                      </a:lnTo>
                      <a:lnTo>
                        <a:pt x="527" y="343"/>
                      </a:lnTo>
                      <a:lnTo>
                        <a:pt x="527" y="308"/>
                      </a:lnTo>
                      <a:lnTo>
                        <a:pt x="527" y="272"/>
                      </a:lnTo>
                      <a:lnTo>
                        <a:pt x="524" y="238"/>
                      </a:lnTo>
                      <a:lnTo>
                        <a:pt x="521" y="205"/>
                      </a:lnTo>
                      <a:lnTo>
                        <a:pt x="516" y="174"/>
                      </a:lnTo>
                      <a:lnTo>
                        <a:pt x="512" y="146"/>
                      </a:lnTo>
                      <a:lnTo>
                        <a:pt x="512" y="146"/>
                      </a:lnTo>
                      <a:lnTo>
                        <a:pt x="506" y="119"/>
                      </a:lnTo>
                      <a:lnTo>
                        <a:pt x="498" y="94"/>
                      </a:lnTo>
                      <a:lnTo>
                        <a:pt x="489" y="73"/>
                      </a:lnTo>
                      <a:lnTo>
                        <a:pt x="481" y="55"/>
                      </a:lnTo>
                      <a:lnTo>
                        <a:pt x="481" y="55"/>
                      </a:lnTo>
                      <a:lnTo>
                        <a:pt x="470" y="37"/>
                      </a:lnTo>
                      <a:lnTo>
                        <a:pt x="457" y="19"/>
                      </a:lnTo>
                      <a:lnTo>
                        <a:pt x="451" y="12"/>
                      </a:lnTo>
                      <a:lnTo>
                        <a:pt x="443" y="6"/>
                      </a:lnTo>
                      <a:lnTo>
                        <a:pt x="436" y="2"/>
                      </a:lnTo>
                      <a:lnTo>
                        <a:pt x="427" y="0"/>
                      </a:lnTo>
                      <a:lnTo>
                        <a:pt x="427" y="0"/>
                      </a:lnTo>
                      <a:lnTo>
                        <a:pt x="418" y="2"/>
                      </a:lnTo>
                      <a:lnTo>
                        <a:pt x="411" y="6"/>
                      </a:lnTo>
                      <a:lnTo>
                        <a:pt x="403" y="12"/>
                      </a:lnTo>
                      <a:lnTo>
                        <a:pt x="396" y="19"/>
                      </a:lnTo>
                      <a:lnTo>
                        <a:pt x="384" y="37"/>
                      </a:lnTo>
                      <a:lnTo>
                        <a:pt x="374" y="55"/>
                      </a:lnTo>
                      <a:lnTo>
                        <a:pt x="374" y="55"/>
                      </a:lnTo>
                      <a:close/>
                      <a:moveTo>
                        <a:pt x="475" y="6"/>
                      </a:moveTo>
                      <a:lnTo>
                        <a:pt x="475" y="6"/>
                      </a:lnTo>
                      <a:lnTo>
                        <a:pt x="482" y="14"/>
                      </a:lnTo>
                      <a:lnTo>
                        <a:pt x="489" y="22"/>
                      </a:lnTo>
                      <a:lnTo>
                        <a:pt x="503" y="40"/>
                      </a:lnTo>
                      <a:lnTo>
                        <a:pt x="503" y="40"/>
                      </a:lnTo>
                      <a:lnTo>
                        <a:pt x="513" y="63"/>
                      </a:lnTo>
                      <a:lnTo>
                        <a:pt x="524" y="86"/>
                      </a:lnTo>
                      <a:lnTo>
                        <a:pt x="531" y="112"/>
                      </a:lnTo>
                      <a:lnTo>
                        <a:pt x="539" y="140"/>
                      </a:lnTo>
                      <a:lnTo>
                        <a:pt x="539" y="140"/>
                      </a:lnTo>
                      <a:lnTo>
                        <a:pt x="543" y="170"/>
                      </a:lnTo>
                      <a:lnTo>
                        <a:pt x="547" y="202"/>
                      </a:lnTo>
                      <a:lnTo>
                        <a:pt x="550" y="235"/>
                      </a:lnTo>
                      <a:lnTo>
                        <a:pt x="553" y="271"/>
                      </a:lnTo>
                      <a:lnTo>
                        <a:pt x="553" y="306"/>
                      </a:lnTo>
                      <a:lnTo>
                        <a:pt x="553" y="345"/>
                      </a:lnTo>
                      <a:lnTo>
                        <a:pt x="552" y="421"/>
                      </a:lnTo>
                      <a:lnTo>
                        <a:pt x="552" y="421"/>
                      </a:lnTo>
                      <a:lnTo>
                        <a:pt x="546" y="497"/>
                      </a:lnTo>
                      <a:lnTo>
                        <a:pt x="539" y="571"/>
                      </a:lnTo>
                      <a:lnTo>
                        <a:pt x="528" y="645"/>
                      </a:lnTo>
                      <a:lnTo>
                        <a:pt x="516" y="715"/>
                      </a:lnTo>
                      <a:lnTo>
                        <a:pt x="503" y="782"/>
                      </a:lnTo>
                      <a:lnTo>
                        <a:pt x="488" y="844"/>
                      </a:lnTo>
                      <a:lnTo>
                        <a:pt x="472" y="898"/>
                      </a:lnTo>
                      <a:lnTo>
                        <a:pt x="464" y="923"/>
                      </a:lnTo>
                      <a:lnTo>
                        <a:pt x="455" y="944"/>
                      </a:lnTo>
                      <a:lnTo>
                        <a:pt x="461" y="944"/>
                      </a:lnTo>
                      <a:lnTo>
                        <a:pt x="461" y="944"/>
                      </a:lnTo>
                      <a:lnTo>
                        <a:pt x="463" y="942"/>
                      </a:lnTo>
                      <a:lnTo>
                        <a:pt x="463" y="942"/>
                      </a:lnTo>
                      <a:lnTo>
                        <a:pt x="498" y="892"/>
                      </a:lnTo>
                      <a:lnTo>
                        <a:pt x="533" y="841"/>
                      </a:lnTo>
                      <a:lnTo>
                        <a:pt x="561" y="794"/>
                      </a:lnTo>
                      <a:lnTo>
                        <a:pt x="588" y="746"/>
                      </a:lnTo>
                      <a:lnTo>
                        <a:pt x="610" y="700"/>
                      </a:lnTo>
                      <a:lnTo>
                        <a:pt x="629" y="656"/>
                      </a:lnTo>
                      <a:lnTo>
                        <a:pt x="646" y="611"/>
                      </a:lnTo>
                      <a:lnTo>
                        <a:pt x="659" y="569"/>
                      </a:lnTo>
                      <a:lnTo>
                        <a:pt x="671" y="528"/>
                      </a:lnTo>
                      <a:lnTo>
                        <a:pt x="678" y="488"/>
                      </a:lnTo>
                      <a:lnTo>
                        <a:pt x="684" y="449"/>
                      </a:lnTo>
                      <a:lnTo>
                        <a:pt x="687" y="412"/>
                      </a:lnTo>
                      <a:lnTo>
                        <a:pt x="689" y="376"/>
                      </a:lnTo>
                      <a:lnTo>
                        <a:pt x="687" y="342"/>
                      </a:lnTo>
                      <a:lnTo>
                        <a:pt x="684" y="309"/>
                      </a:lnTo>
                      <a:lnTo>
                        <a:pt x="678" y="277"/>
                      </a:lnTo>
                      <a:lnTo>
                        <a:pt x="678" y="277"/>
                      </a:lnTo>
                      <a:lnTo>
                        <a:pt x="672" y="251"/>
                      </a:lnTo>
                      <a:lnTo>
                        <a:pt x="666" y="226"/>
                      </a:lnTo>
                      <a:lnTo>
                        <a:pt x="657" y="202"/>
                      </a:lnTo>
                      <a:lnTo>
                        <a:pt x="649" y="178"/>
                      </a:lnTo>
                      <a:lnTo>
                        <a:pt x="637" y="158"/>
                      </a:lnTo>
                      <a:lnTo>
                        <a:pt x="626" y="137"/>
                      </a:lnTo>
                      <a:lnTo>
                        <a:pt x="614" y="118"/>
                      </a:lnTo>
                      <a:lnTo>
                        <a:pt x="601" y="101"/>
                      </a:lnTo>
                      <a:lnTo>
                        <a:pt x="588" y="83"/>
                      </a:lnTo>
                      <a:lnTo>
                        <a:pt x="573" y="68"/>
                      </a:lnTo>
                      <a:lnTo>
                        <a:pt x="558" y="55"/>
                      </a:lnTo>
                      <a:lnTo>
                        <a:pt x="543" y="43"/>
                      </a:lnTo>
                      <a:lnTo>
                        <a:pt x="527" y="31"/>
                      </a:lnTo>
                      <a:lnTo>
                        <a:pt x="512" y="22"/>
                      </a:lnTo>
                      <a:lnTo>
                        <a:pt x="495" y="14"/>
                      </a:lnTo>
                      <a:lnTo>
                        <a:pt x="479" y="8"/>
                      </a:lnTo>
                      <a:lnTo>
                        <a:pt x="479" y="8"/>
                      </a:lnTo>
                      <a:lnTo>
                        <a:pt x="475" y="6"/>
                      </a:lnTo>
                      <a:lnTo>
                        <a:pt x="475" y="6"/>
                      </a:lnTo>
                      <a:close/>
                      <a:moveTo>
                        <a:pt x="379" y="6"/>
                      </a:moveTo>
                      <a:lnTo>
                        <a:pt x="379" y="6"/>
                      </a:lnTo>
                      <a:lnTo>
                        <a:pt x="375" y="8"/>
                      </a:lnTo>
                      <a:lnTo>
                        <a:pt x="375" y="8"/>
                      </a:lnTo>
                      <a:lnTo>
                        <a:pt x="359" y="14"/>
                      </a:lnTo>
                      <a:lnTo>
                        <a:pt x="342" y="22"/>
                      </a:lnTo>
                      <a:lnTo>
                        <a:pt x="327" y="31"/>
                      </a:lnTo>
                      <a:lnTo>
                        <a:pt x="311" y="43"/>
                      </a:lnTo>
                      <a:lnTo>
                        <a:pt x="296" y="55"/>
                      </a:lnTo>
                      <a:lnTo>
                        <a:pt x="281" y="68"/>
                      </a:lnTo>
                      <a:lnTo>
                        <a:pt x="267" y="85"/>
                      </a:lnTo>
                      <a:lnTo>
                        <a:pt x="253" y="101"/>
                      </a:lnTo>
                      <a:lnTo>
                        <a:pt x="240" y="118"/>
                      </a:lnTo>
                      <a:lnTo>
                        <a:pt x="228" y="137"/>
                      </a:lnTo>
                      <a:lnTo>
                        <a:pt x="216" y="158"/>
                      </a:lnTo>
                      <a:lnTo>
                        <a:pt x="206" y="178"/>
                      </a:lnTo>
                      <a:lnTo>
                        <a:pt x="197" y="202"/>
                      </a:lnTo>
                      <a:lnTo>
                        <a:pt x="188" y="226"/>
                      </a:lnTo>
                      <a:lnTo>
                        <a:pt x="182" y="251"/>
                      </a:lnTo>
                      <a:lnTo>
                        <a:pt x="176" y="277"/>
                      </a:lnTo>
                      <a:lnTo>
                        <a:pt x="176" y="277"/>
                      </a:lnTo>
                      <a:lnTo>
                        <a:pt x="170" y="309"/>
                      </a:lnTo>
                      <a:lnTo>
                        <a:pt x="167" y="342"/>
                      </a:lnTo>
                      <a:lnTo>
                        <a:pt x="165" y="376"/>
                      </a:lnTo>
                      <a:lnTo>
                        <a:pt x="167" y="412"/>
                      </a:lnTo>
                      <a:lnTo>
                        <a:pt x="170" y="449"/>
                      </a:lnTo>
                      <a:lnTo>
                        <a:pt x="176" y="488"/>
                      </a:lnTo>
                      <a:lnTo>
                        <a:pt x="183" y="528"/>
                      </a:lnTo>
                      <a:lnTo>
                        <a:pt x="195" y="569"/>
                      </a:lnTo>
                      <a:lnTo>
                        <a:pt x="209" y="611"/>
                      </a:lnTo>
                      <a:lnTo>
                        <a:pt x="225" y="656"/>
                      </a:lnTo>
                      <a:lnTo>
                        <a:pt x="244" y="700"/>
                      </a:lnTo>
                      <a:lnTo>
                        <a:pt x="267" y="746"/>
                      </a:lnTo>
                      <a:lnTo>
                        <a:pt x="293" y="794"/>
                      </a:lnTo>
                      <a:lnTo>
                        <a:pt x="322" y="841"/>
                      </a:lnTo>
                      <a:lnTo>
                        <a:pt x="354" y="892"/>
                      </a:lnTo>
                      <a:lnTo>
                        <a:pt x="391" y="942"/>
                      </a:lnTo>
                      <a:lnTo>
                        <a:pt x="391" y="942"/>
                      </a:lnTo>
                      <a:lnTo>
                        <a:pt x="393" y="944"/>
                      </a:lnTo>
                      <a:lnTo>
                        <a:pt x="399" y="944"/>
                      </a:lnTo>
                      <a:lnTo>
                        <a:pt x="399" y="944"/>
                      </a:lnTo>
                      <a:lnTo>
                        <a:pt x="390" y="923"/>
                      </a:lnTo>
                      <a:lnTo>
                        <a:pt x="382" y="898"/>
                      </a:lnTo>
                      <a:lnTo>
                        <a:pt x="366" y="844"/>
                      </a:lnTo>
                      <a:lnTo>
                        <a:pt x="351" y="782"/>
                      </a:lnTo>
                      <a:lnTo>
                        <a:pt x="338" y="715"/>
                      </a:lnTo>
                      <a:lnTo>
                        <a:pt x="326" y="645"/>
                      </a:lnTo>
                      <a:lnTo>
                        <a:pt x="316" y="571"/>
                      </a:lnTo>
                      <a:lnTo>
                        <a:pt x="308" y="497"/>
                      </a:lnTo>
                      <a:lnTo>
                        <a:pt x="302" y="421"/>
                      </a:lnTo>
                      <a:lnTo>
                        <a:pt x="302" y="421"/>
                      </a:lnTo>
                      <a:lnTo>
                        <a:pt x="301" y="345"/>
                      </a:lnTo>
                      <a:lnTo>
                        <a:pt x="301" y="306"/>
                      </a:lnTo>
                      <a:lnTo>
                        <a:pt x="301" y="271"/>
                      </a:lnTo>
                      <a:lnTo>
                        <a:pt x="304" y="235"/>
                      </a:lnTo>
                      <a:lnTo>
                        <a:pt x="307" y="202"/>
                      </a:lnTo>
                      <a:lnTo>
                        <a:pt x="311" y="170"/>
                      </a:lnTo>
                      <a:lnTo>
                        <a:pt x="316" y="140"/>
                      </a:lnTo>
                      <a:lnTo>
                        <a:pt x="316" y="140"/>
                      </a:lnTo>
                      <a:lnTo>
                        <a:pt x="323" y="112"/>
                      </a:lnTo>
                      <a:lnTo>
                        <a:pt x="330" y="86"/>
                      </a:lnTo>
                      <a:lnTo>
                        <a:pt x="339" y="63"/>
                      </a:lnTo>
                      <a:lnTo>
                        <a:pt x="351" y="40"/>
                      </a:lnTo>
                      <a:lnTo>
                        <a:pt x="351" y="40"/>
                      </a:lnTo>
                      <a:lnTo>
                        <a:pt x="365" y="22"/>
                      </a:lnTo>
                      <a:lnTo>
                        <a:pt x="372" y="14"/>
                      </a:lnTo>
                      <a:lnTo>
                        <a:pt x="379" y="6"/>
                      </a:lnTo>
                      <a:lnTo>
                        <a:pt x="379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3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Times New Roman"/>
                  </a:endParaRPr>
                </a:p>
              </p:txBody>
            </p:sp>
            <p:pic>
              <p:nvPicPr>
                <p:cNvPr id="83" name="Picture 268" descr="http://cdn.mysitemyway.com/icons-watermarks/simple-black/iconathon/iconathon_drone/iconathon_drone_simple-black_512x512.png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5248"/>
                <a:stretch/>
              </p:blipFill>
              <p:spPr bwMode="auto">
                <a:xfrm>
                  <a:off x="6676418" y="2729276"/>
                  <a:ext cx="599095" cy="3280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4" name="Picture 268" descr="http://cdn.mysitemyway.com/icons-watermarks/simple-black/iconathon/iconathon_drone/iconathon_drone_simple-black_512x512.png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5248"/>
                <a:stretch/>
              </p:blipFill>
              <p:spPr bwMode="auto">
                <a:xfrm>
                  <a:off x="7382172" y="2426995"/>
                  <a:ext cx="599095" cy="3280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85" name="Straight Arrow Connector 84"/>
                <p:cNvCxnSpPr>
                  <a:stCxn id="83" idx="3"/>
                  <a:endCxn id="84" idx="1"/>
                </p:cNvCxnSpPr>
                <p:nvPr/>
              </p:nvCxnSpPr>
              <p:spPr>
                <a:xfrm flipV="1">
                  <a:off x="7275513" y="2591002"/>
                  <a:ext cx="106658" cy="302281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86" name="Straight Arrow Connector 85"/>
                <p:cNvCxnSpPr>
                  <a:stCxn id="83" idx="3"/>
                  <a:endCxn id="77" idx="1"/>
                </p:cNvCxnSpPr>
                <p:nvPr/>
              </p:nvCxnSpPr>
              <p:spPr>
                <a:xfrm>
                  <a:off x="7275513" y="2893282"/>
                  <a:ext cx="838618" cy="46565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87" name="Straight Arrow Connector 86"/>
                <p:cNvCxnSpPr>
                  <a:stCxn id="84" idx="3"/>
                </p:cNvCxnSpPr>
                <p:nvPr/>
              </p:nvCxnSpPr>
              <p:spPr>
                <a:xfrm>
                  <a:off x="7981265" y="2591001"/>
                  <a:ext cx="172637" cy="189723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sp>
              <p:nvSpPr>
                <p:cNvPr id="88" name="Freeform 8"/>
                <p:cNvSpPr>
                  <a:spLocks/>
                </p:cNvSpPr>
                <p:nvPr/>
              </p:nvSpPr>
              <p:spPr bwMode="auto">
                <a:xfrm>
                  <a:off x="10242489" y="2720320"/>
                  <a:ext cx="140647" cy="89204"/>
                </a:xfrm>
                <a:custGeom>
                  <a:avLst/>
                  <a:gdLst>
                    <a:gd name="T0" fmla="*/ 34 w 258"/>
                    <a:gd name="T1" fmla="*/ 0 h 196"/>
                    <a:gd name="T2" fmla="*/ 224 w 258"/>
                    <a:gd name="T3" fmla="*/ 0 h 196"/>
                    <a:gd name="T4" fmla="*/ 224 w 258"/>
                    <a:gd name="T5" fmla="*/ 0 h 196"/>
                    <a:gd name="T6" fmla="*/ 230 w 258"/>
                    <a:gd name="T7" fmla="*/ 2 h 196"/>
                    <a:gd name="T8" fmla="*/ 238 w 258"/>
                    <a:gd name="T9" fmla="*/ 3 h 196"/>
                    <a:gd name="T10" fmla="*/ 244 w 258"/>
                    <a:gd name="T11" fmla="*/ 8 h 196"/>
                    <a:gd name="T12" fmla="*/ 248 w 258"/>
                    <a:gd name="T13" fmla="*/ 12 h 196"/>
                    <a:gd name="T14" fmla="*/ 252 w 258"/>
                    <a:gd name="T15" fmla="*/ 18 h 196"/>
                    <a:gd name="T16" fmla="*/ 255 w 258"/>
                    <a:gd name="T17" fmla="*/ 24 h 196"/>
                    <a:gd name="T18" fmla="*/ 258 w 258"/>
                    <a:gd name="T19" fmla="*/ 30 h 196"/>
                    <a:gd name="T20" fmla="*/ 258 w 258"/>
                    <a:gd name="T21" fmla="*/ 36 h 196"/>
                    <a:gd name="T22" fmla="*/ 258 w 258"/>
                    <a:gd name="T23" fmla="*/ 161 h 196"/>
                    <a:gd name="T24" fmla="*/ 258 w 258"/>
                    <a:gd name="T25" fmla="*/ 161 h 196"/>
                    <a:gd name="T26" fmla="*/ 258 w 258"/>
                    <a:gd name="T27" fmla="*/ 168 h 196"/>
                    <a:gd name="T28" fmla="*/ 255 w 258"/>
                    <a:gd name="T29" fmla="*/ 174 h 196"/>
                    <a:gd name="T30" fmla="*/ 252 w 258"/>
                    <a:gd name="T31" fmla="*/ 180 h 196"/>
                    <a:gd name="T32" fmla="*/ 248 w 258"/>
                    <a:gd name="T33" fmla="*/ 186 h 196"/>
                    <a:gd name="T34" fmla="*/ 244 w 258"/>
                    <a:gd name="T35" fmla="*/ 190 h 196"/>
                    <a:gd name="T36" fmla="*/ 238 w 258"/>
                    <a:gd name="T37" fmla="*/ 193 h 196"/>
                    <a:gd name="T38" fmla="*/ 230 w 258"/>
                    <a:gd name="T39" fmla="*/ 195 h 196"/>
                    <a:gd name="T40" fmla="*/ 224 w 258"/>
                    <a:gd name="T41" fmla="*/ 196 h 196"/>
                    <a:gd name="T42" fmla="*/ 34 w 258"/>
                    <a:gd name="T43" fmla="*/ 196 h 196"/>
                    <a:gd name="T44" fmla="*/ 34 w 258"/>
                    <a:gd name="T45" fmla="*/ 196 h 196"/>
                    <a:gd name="T46" fmla="*/ 26 w 258"/>
                    <a:gd name="T47" fmla="*/ 195 h 196"/>
                    <a:gd name="T48" fmla="*/ 21 w 258"/>
                    <a:gd name="T49" fmla="*/ 192 h 196"/>
                    <a:gd name="T50" fmla="*/ 15 w 258"/>
                    <a:gd name="T51" fmla="*/ 189 h 196"/>
                    <a:gd name="T52" fmla="*/ 10 w 258"/>
                    <a:gd name="T53" fmla="*/ 184 h 196"/>
                    <a:gd name="T54" fmla="*/ 6 w 258"/>
                    <a:gd name="T55" fmla="*/ 178 h 196"/>
                    <a:gd name="T56" fmla="*/ 3 w 258"/>
                    <a:gd name="T57" fmla="*/ 172 h 196"/>
                    <a:gd name="T58" fmla="*/ 0 w 258"/>
                    <a:gd name="T59" fmla="*/ 167 h 196"/>
                    <a:gd name="T60" fmla="*/ 0 w 258"/>
                    <a:gd name="T61" fmla="*/ 161 h 196"/>
                    <a:gd name="T62" fmla="*/ 0 w 258"/>
                    <a:gd name="T63" fmla="*/ 36 h 196"/>
                    <a:gd name="T64" fmla="*/ 0 w 258"/>
                    <a:gd name="T65" fmla="*/ 36 h 196"/>
                    <a:gd name="T66" fmla="*/ 0 w 258"/>
                    <a:gd name="T67" fmla="*/ 28 h 196"/>
                    <a:gd name="T68" fmla="*/ 3 w 258"/>
                    <a:gd name="T69" fmla="*/ 22 h 196"/>
                    <a:gd name="T70" fmla="*/ 6 w 258"/>
                    <a:gd name="T71" fmla="*/ 16 h 196"/>
                    <a:gd name="T72" fmla="*/ 10 w 258"/>
                    <a:gd name="T73" fmla="*/ 10 h 196"/>
                    <a:gd name="T74" fmla="*/ 15 w 258"/>
                    <a:gd name="T75" fmla="*/ 6 h 196"/>
                    <a:gd name="T76" fmla="*/ 21 w 258"/>
                    <a:gd name="T77" fmla="*/ 3 h 196"/>
                    <a:gd name="T78" fmla="*/ 26 w 258"/>
                    <a:gd name="T79" fmla="*/ 2 h 196"/>
                    <a:gd name="T80" fmla="*/ 34 w 258"/>
                    <a:gd name="T81" fmla="*/ 0 h 196"/>
                    <a:gd name="T82" fmla="*/ 34 w 258"/>
                    <a:gd name="T83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58" h="196">
                      <a:moveTo>
                        <a:pt x="3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30" y="2"/>
                      </a:lnTo>
                      <a:lnTo>
                        <a:pt x="238" y="3"/>
                      </a:lnTo>
                      <a:lnTo>
                        <a:pt x="244" y="8"/>
                      </a:lnTo>
                      <a:lnTo>
                        <a:pt x="248" y="12"/>
                      </a:lnTo>
                      <a:lnTo>
                        <a:pt x="252" y="18"/>
                      </a:lnTo>
                      <a:lnTo>
                        <a:pt x="255" y="24"/>
                      </a:lnTo>
                      <a:lnTo>
                        <a:pt x="258" y="30"/>
                      </a:lnTo>
                      <a:lnTo>
                        <a:pt x="258" y="36"/>
                      </a:lnTo>
                      <a:lnTo>
                        <a:pt x="258" y="161"/>
                      </a:lnTo>
                      <a:lnTo>
                        <a:pt x="258" y="161"/>
                      </a:lnTo>
                      <a:lnTo>
                        <a:pt x="258" y="168"/>
                      </a:lnTo>
                      <a:lnTo>
                        <a:pt x="255" y="174"/>
                      </a:lnTo>
                      <a:lnTo>
                        <a:pt x="252" y="180"/>
                      </a:lnTo>
                      <a:lnTo>
                        <a:pt x="248" y="186"/>
                      </a:lnTo>
                      <a:lnTo>
                        <a:pt x="244" y="190"/>
                      </a:lnTo>
                      <a:lnTo>
                        <a:pt x="238" y="193"/>
                      </a:lnTo>
                      <a:lnTo>
                        <a:pt x="230" y="195"/>
                      </a:lnTo>
                      <a:lnTo>
                        <a:pt x="224" y="196"/>
                      </a:lnTo>
                      <a:lnTo>
                        <a:pt x="34" y="196"/>
                      </a:lnTo>
                      <a:lnTo>
                        <a:pt x="34" y="196"/>
                      </a:lnTo>
                      <a:lnTo>
                        <a:pt x="26" y="195"/>
                      </a:lnTo>
                      <a:lnTo>
                        <a:pt x="21" y="192"/>
                      </a:lnTo>
                      <a:lnTo>
                        <a:pt x="15" y="189"/>
                      </a:lnTo>
                      <a:lnTo>
                        <a:pt x="10" y="184"/>
                      </a:lnTo>
                      <a:lnTo>
                        <a:pt x="6" y="178"/>
                      </a:lnTo>
                      <a:lnTo>
                        <a:pt x="3" y="172"/>
                      </a:lnTo>
                      <a:lnTo>
                        <a:pt x="0" y="167"/>
                      </a:lnTo>
                      <a:lnTo>
                        <a:pt x="0" y="161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28"/>
                      </a:lnTo>
                      <a:lnTo>
                        <a:pt x="3" y="22"/>
                      </a:lnTo>
                      <a:lnTo>
                        <a:pt x="6" y="16"/>
                      </a:lnTo>
                      <a:lnTo>
                        <a:pt x="10" y="10"/>
                      </a:lnTo>
                      <a:lnTo>
                        <a:pt x="15" y="6"/>
                      </a:lnTo>
                      <a:lnTo>
                        <a:pt x="21" y="3"/>
                      </a:lnTo>
                      <a:lnTo>
                        <a:pt x="26" y="2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3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Times New Roman"/>
                  </a:endParaRPr>
                </a:p>
              </p:txBody>
            </p:sp>
            <p:sp>
              <p:nvSpPr>
                <p:cNvPr id="89" name="Freeform 9"/>
                <p:cNvSpPr>
                  <a:spLocks noEditPoints="1"/>
                </p:cNvSpPr>
                <p:nvPr/>
              </p:nvSpPr>
              <p:spPr bwMode="auto">
                <a:xfrm>
                  <a:off x="10078946" y="2278351"/>
                  <a:ext cx="466095" cy="425750"/>
                </a:xfrm>
                <a:custGeom>
                  <a:avLst/>
                  <a:gdLst>
                    <a:gd name="T0" fmla="*/ 220 w 854"/>
                    <a:gd name="T1" fmla="*/ 46 h 944"/>
                    <a:gd name="T2" fmla="*/ 124 w 854"/>
                    <a:gd name="T3" fmla="*/ 107 h 944"/>
                    <a:gd name="T4" fmla="*/ 52 w 854"/>
                    <a:gd name="T5" fmla="*/ 187 h 944"/>
                    <a:gd name="T6" fmla="*/ 11 w 854"/>
                    <a:gd name="T7" fmla="*/ 285 h 944"/>
                    <a:gd name="T8" fmla="*/ 2 w 854"/>
                    <a:gd name="T9" fmla="*/ 395 h 944"/>
                    <a:gd name="T10" fmla="*/ 27 w 854"/>
                    <a:gd name="T11" fmla="*/ 513 h 944"/>
                    <a:gd name="T12" fmla="*/ 151 w 854"/>
                    <a:gd name="T13" fmla="*/ 737 h 944"/>
                    <a:gd name="T14" fmla="*/ 286 w 854"/>
                    <a:gd name="T15" fmla="*/ 895 h 944"/>
                    <a:gd name="T16" fmla="*/ 360 w 854"/>
                    <a:gd name="T17" fmla="*/ 944 h 944"/>
                    <a:gd name="T18" fmla="*/ 216 w 854"/>
                    <a:gd name="T19" fmla="*/ 703 h 944"/>
                    <a:gd name="T20" fmla="*/ 143 w 854"/>
                    <a:gd name="T21" fmla="*/ 449 h 944"/>
                    <a:gd name="T22" fmla="*/ 149 w 854"/>
                    <a:gd name="T23" fmla="*/ 272 h 944"/>
                    <a:gd name="T24" fmla="*/ 206 w 854"/>
                    <a:gd name="T25" fmla="*/ 122 h 944"/>
                    <a:gd name="T26" fmla="*/ 556 w 854"/>
                    <a:gd name="T27" fmla="*/ 19 h 944"/>
                    <a:gd name="T28" fmla="*/ 666 w 854"/>
                    <a:gd name="T29" fmla="*/ 155 h 944"/>
                    <a:gd name="T30" fmla="*/ 705 w 854"/>
                    <a:gd name="T31" fmla="*/ 272 h 944"/>
                    <a:gd name="T32" fmla="*/ 705 w 854"/>
                    <a:gd name="T33" fmla="*/ 488 h 944"/>
                    <a:gd name="T34" fmla="*/ 616 w 854"/>
                    <a:gd name="T35" fmla="*/ 749 h 944"/>
                    <a:gd name="T36" fmla="*/ 504 w 854"/>
                    <a:gd name="T37" fmla="*/ 944 h 944"/>
                    <a:gd name="T38" fmla="*/ 588 w 854"/>
                    <a:gd name="T39" fmla="*/ 876 h 944"/>
                    <a:gd name="T40" fmla="*/ 729 w 854"/>
                    <a:gd name="T41" fmla="*/ 703 h 944"/>
                    <a:gd name="T42" fmla="*/ 839 w 854"/>
                    <a:gd name="T43" fmla="*/ 473 h 944"/>
                    <a:gd name="T44" fmla="*/ 854 w 854"/>
                    <a:gd name="T45" fmla="*/ 376 h 944"/>
                    <a:gd name="T46" fmla="*/ 839 w 854"/>
                    <a:gd name="T47" fmla="*/ 269 h 944"/>
                    <a:gd name="T48" fmla="*/ 791 w 854"/>
                    <a:gd name="T49" fmla="*/ 173 h 944"/>
                    <a:gd name="T50" fmla="*/ 717 w 854"/>
                    <a:gd name="T51" fmla="*/ 95 h 944"/>
                    <a:gd name="T52" fmla="*/ 616 w 854"/>
                    <a:gd name="T53" fmla="*/ 39 h 944"/>
                    <a:gd name="T54" fmla="*/ 374 w 854"/>
                    <a:gd name="T55" fmla="*/ 55 h 944"/>
                    <a:gd name="T56" fmla="*/ 336 w 854"/>
                    <a:gd name="T57" fmla="*/ 174 h 944"/>
                    <a:gd name="T58" fmla="*/ 329 w 854"/>
                    <a:gd name="T59" fmla="*/ 419 h 944"/>
                    <a:gd name="T60" fmla="*/ 379 w 854"/>
                    <a:gd name="T61" fmla="*/ 786 h 944"/>
                    <a:gd name="T62" fmla="*/ 434 w 854"/>
                    <a:gd name="T63" fmla="*/ 923 h 944"/>
                    <a:gd name="T64" fmla="*/ 512 w 854"/>
                    <a:gd name="T65" fmla="*/ 572 h 944"/>
                    <a:gd name="T66" fmla="*/ 527 w 854"/>
                    <a:gd name="T67" fmla="*/ 272 h 944"/>
                    <a:gd name="T68" fmla="*/ 506 w 854"/>
                    <a:gd name="T69" fmla="*/ 119 h 944"/>
                    <a:gd name="T70" fmla="*/ 457 w 854"/>
                    <a:gd name="T71" fmla="*/ 19 h 944"/>
                    <a:gd name="T72" fmla="*/ 418 w 854"/>
                    <a:gd name="T73" fmla="*/ 2 h 944"/>
                    <a:gd name="T74" fmla="*/ 374 w 854"/>
                    <a:gd name="T75" fmla="*/ 55 h 944"/>
                    <a:gd name="T76" fmla="*/ 503 w 854"/>
                    <a:gd name="T77" fmla="*/ 40 h 944"/>
                    <a:gd name="T78" fmla="*/ 543 w 854"/>
                    <a:gd name="T79" fmla="*/ 170 h 944"/>
                    <a:gd name="T80" fmla="*/ 552 w 854"/>
                    <a:gd name="T81" fmla="*/ 421 h 944"/>
                    <a:gd name="T82" fmla="*/ 503 w 854"/>
                    <a:gd name="T83" fmla="*/ 782 h 944"/>
                    <a:gd name="T84" fmla="*/ 461 w 854"/>
                    <a:gd name="T85" fmla="*/ 944 h 944"/>
                    <a:gd name="T86" fmla="*/ 588 w 854"/>
                    <a:gd name="T87" fmla="*/ 746 h 944"/>
                    <a:gd name="T88" fmla="*/ 678 w 854"/>
                    <a:gd name="T89" fmla="*/ 488 h 944"/>
                    <a:gd name="T90" fmla="*/ 678 w 854"/>
                    <a:gd name="T91" fmla="*/ 277 h 944"/>
                    <a:gd name="T92" fmla="*/ 637 w 854"/>
                    <a:gd name="T93" fmla="*/ 158 h 944"/>
                    <a:gd name="T94" fmla="*/ 558 w 854"/>
                    <a:gd name="T95" fmla="*/ 55 h 944"/>
                    <a:gd name="T96" fmla="*/ 479 w 854"/>
                    <a:gd name="T97" fmla="*/ 8 h 944"/>
                    <a:gd name="T98" fmla="*/ 375 w 854"/>
                    <a:gd name="T99" fmla="*/ 8 h 944"/>
                    <a:gd name="T100" fmla="*/ 281 w 854"/>
                    <a:gd name="T101" fmla="*/ 68 h 944"/>
                    <a:gd name="T102" fmla="*/ 206 w 854"/>
                    <a:gd name="T103" fmla="*/ 178 h 944"/>
                    <a:gd name="T104" fmla="*/ 170 w 854"/>
                    <a:gd name="T105" fmla="*/ 309 h 944"/>
                    <a:gd name="T106" fmla="*/ 183 w 854"/>
                    <a:gd name="T107" fmla="*/ 528 h 944"/>
                    <a:gd name="T108" fmla="*/ 293 w 854"/>
                    <a:gd name="T109" fmla="*/ 794 h 944"/>
                    <a:gd name="T110" fmla="*/ 399 w 854"/>
                    <a:gd name="T111" fmla="*/ 944 h 944"/>
                    <a:gd name="T112" fmla="*/ 338 w 854"/>
                    <a:gd name="T113" fmla="*/ 715 h 944"/>
                    <a:gd name="T114" fmla="*/ 301 w 854"/>
                    <a:gd name="T115" fmla="*/ 345 h 944"/>
                    <a:gd name="T116" fmla="*/ 316 w 854"/>
                    <a:gd name="T117" fmla="*/ 140 h 944"/>
                    <a:gd name="T118" fmla="*/ 351 w 854"/>
                    <a:gd name="T119" fmla="*/ 40 h 9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54" h="944">
                      <a:moveTo>
                        <a:pt x="298" y="19"/>
                      </a:moveTo>
                      <a:lnTo>
                        <a:pt x="298" y="19"/>
                      </a:lnTo>
                      <a:lnTo>
                        <a:pt x="277" y="25"/>
                      </a:lnTo>
                      <a:lnTo>
                        <a:pt x="258" y="31"/>
                      </a:lnTo>
                      <a:lnTo>
                        <a:pt x="238" y="39"/>
                      </a:lnTo>
                      <a:lnTo>
                        <a:pt x="220" y="46"/>
                      </a:lnTo>
                      <a:lnTo>
                        <a:pt x="203" y="55"/>
                      </a:lnTo>
                      <a:lnTo>
                        <a:pt x="185" y="64"/>
                      </a:lnTo>
                      <a:lnTo>
                        <a:pt x="168" y="73"/>
                      </a:lnTo>
                      <a:lnTo>
                        <a:pt x="152" y="83"/>
                      </a:lnTo>
                      <a:lnTo>
                        <a:pt x="137" y="95"/>
                      </a:lnTo>
                      <a:lnTo>
                        <a:pt x="124" y="107"/>
                      </a:lnTo>
                      <a:lnTo>
                        <a:pt x="109" y="119"/>
                      </a:lnTo>
                      <a:lnTo>
                        <a:pt x="97" y="131"/>
                      </a:lnTo>
                      <a:lnTo>
                        <a:pt x="85" y="144"/>
                      </a:lnTo>
                      <a:lnTo>
                        <a:pt x="73" y="159"/>
                      </a:lnTo>
                      <a:lnTo>
                        <a:pt x="63" y="173"/>
                      </a:lnTo>
                      <a:lnTo>
                        <a:pt x="52" y="187"/>
                      </a:lnTo>
                      <a:lnTo>
                        <a:pt x="44" y="204"/>
                      </a:lnTo>
                      <a:lnTo>
                        <a:pt x="36" y="219"/>
                      </a:lnTo>
                      <a:lnTo>
                        <a:pt x="29" y="235"/>
                      </a:lnTo>
                      <a:lnTo>
                        <a:pt x="21" y="251"/>
                      </a:lnTo>
                      <a:lnTo>
                        <a:pt x="15" y="269"/>
                      </a:lnTo>
                      <a:lnTo>
                        <a:pt x="11" y="285"/>
                      </a:lnTo>
                      <a:lnTo>
                        <a:pt x="8" y="303"/>
                      </a:lnTo>
                      <a:lnTo>
                        <a:pt x="5" y="321"/>
                      </a:lnTo>
                      <a:lnTo>
                        <a:pt x="2" y="339"/>
                      </a:lnTo>
                      <a:lnTo>
                        <a:pt x="0" y="358"/>
                      </a:lnTo>
                      <a:lnTo>
                        <a:pt x="0" y="376"/>
                      </a:lnTo>
                      <a:lnTo>
                        <a:pt x="2" y="395"/>
                      </a:lnTo>
                      <a:lnTo>
                        <a:pt x="3" y="415"/>
                      </a:lnTo>
                      <a:lnTo>
                        <a:pt x="6" y="434"/>
                      </a:lnTo>
                      <a:lnTo>
                        <a:pt x="9" y="453"/>
                      </a:lnTo>
                      <a:lnTo>
                        <a:pt x="15" y="473"/>
                      </a:lnTo>
                      <a:lnTo>
                        <a:pt x="15" y="473"/>
                      </a:lnTo>
                      <a:lnTo>
                        <a:pt x="27" y="513"/>
                      </a:lnTo>
                      <a:lnTo>
                        <a:pt x="44" y="553"/>
                      </a:lnTo>
                      <a:lnTo>
                        <a:pt x="61" y="592"/>
                      </a:lnTo>
                      <a:lnTo>
                        <a:pt x="81" y="630"/>
                      </a:lnTo>
                      <a:lnTo>
                        <a:pt x="103" y="666"/>
                      </a:lnTo>
                      <a:lnTo>
                        <a:pt x="125" y="703"/>
                      </a:lnTo>
                      <a:lnTo>
                        <a:pt x="151" y="737"/>
                      </a:lnTo>
                      <a:lnTo>
                        <a:pt x="176" y="772"/>
                      </a:lnTo>
                      <a:lnTo>
                        <a:pt x="176" y="772"/>
                      </a:lnTo>
                      <a:lnTo>
                        <a:pt x="210" y="815"/>
                      </a:lnTo>
                      <a:lnTo>
                        <a:pt x="247" y="856"/>
                      </a:lnTo>
                      <a:lnTo>
                        <a:pt x="267" y="876"/>
                      </a:lnTo>
                      <a:lnTo>
                        <a:pt x="286" y="895"/>
                      </a:lnTo>
                      <a:lnTo>
                        <a:pt x="307" y="914"/>
                      </a:lnTo>
                      <a:lnTo>
                        <a:pt x="327" y="932"/>
                      </a:lnTo>
                      <a:lnTo>
                        <a:pt x="327" y="932"/>
                      </a:lnTo>
                      <a:lnTo>
                        <a:pt x="338" y="939"/>
                      </a:lnTo>
                      <a:lnTo>
                        <a:pt x="350" y="944"/>
                      </a:lnTo>
                      <a:lnTo>
                        <a:pt x="360" y="944"/>
                      </a:lnTo>
                      <a:lnTo>
                        <a:pt x="360" y="944"/>
                      </a:lnTo>
                      <a:lnTo>
                        <a:pt x="324" y="895"/>
                      </a:lnTo>
                      <a:lnTo>
                        <a:pt x="292" y="844"/>
                      </a:lnTo>
                      <a:lnTo>
                        <a:pt x="264" y="797"/>
                      </a:lnTo>
                      <a:lnTo>
                        <a:pt x="238" y="749"/>
                      </a:lnTo>
                      <a:lnTo>
                        <a:pt x="216" y="703"/>
                      </a:lnTo>
                      <a:lnTo>
                        <a:pt x="197" y="657"/>
                      </a:lnTo>
                      <a:lnTo>
                        <a:pt x="180" y="612"/>
                      </a:lnTo>
                      <a:lnTo>
                        <a:pt x="167" y="571"/>
                      </a:lnTo>
                      <a:lnTo>
                        <a:pt x="157" y="528"/>
                      </a:lnTo>
                      <a:lnTo>
                        <a:pt x="149" y="488"/>
                      </a:lnTo>
                      <a:lnTo>
                        <a:pt x="143" y="449"/>
                      </a:lnTo>
                      <a:lnTo>
                        <a:pt x="140" y="410"/>
                      </a:lnTo>
                      <a:lnTo>
                        <a:pt x="139" y="373"/>
                      </a:lnTo>
                      <a:lnTo>
                        <a:pt x="140" y="339"/>
                      </a:lnTo>
                      <a:lnTo>
                        <a:pt x="143" y="305"/>
                      </a:lnTo>
                      <a:lnTo>
                        <a:pt x="149" y="272"/>
                      </a:lnTo>
                      <a:lnTo>
                        <a:pt x="149" y="272"/>
                      </a:lnTo>
                      <a:lnTo>
                        <a:pt x="154" y="251"/>
                      </a:lnTo>
                      <a:lnTo>
                        <a:pt x="159" y="231"/>
                      </a:lnTo>
                      <a:lnTo>
                        <a:pt x="165" y="211"/>
                      </a:lnTo>
                      <a:lnTo>
                        <a:pt x="171" y="192"/>
                      </a:lnTo>
                      <a:lnTo>
                        <a:pt x="188" y="155"/>
                      </a:lnTo>
                      <a:lnTo>
                        <a:pt x="206" y="122"/>
                      </a:lnTo>
                      <a:lnTo>
                        <a:pt x="226" y="92"/>
                      </a:lnTo>
                      <a:lnTo>
                        <a:pt x="249" y="64"/>
                      </a:lnTo>
                      <a:lnTo>
                        <a:pt x="272" y="40"/>
                      </a:lnTo>
                      <a:lnTo>
                        <a:pt x="298" y="19"/>
                      </a:lnTo>
                      <a:lnTo>
                        <a:pt x="298" y="19"/>
                      </a:lnTo>
                      <a:close/>
                      <a:moveTo>
                        <a:pt x="556" y="19"/>
                      </a:moveTo>
                      <a:lnTo>
                        <a:pt x="556" y="19"/>
                      </a:lnTo>
                      <a:lnTo>
                        <a:pt x="582" y="40"/>
                      </a:lnTo>
                      <a:lnTo>
                        <a:pt x="605" y="64"/>
                      </a:lnTo>
                      <a:lnTo>
                        <a:pt x="628" y="92"/>
                      </a:lnTo>
                      <a:lnTo>
                        <a:pt x="649" y="122"/>
                      </a:lnTo>
                      <a:lnTo>
                        <a:pt x="666" y="155"/>
                      </a:lnTo>
                      <a:lnTo>
                        <a:pt x="681" y="192"/>
                      </a:lnTo>
                      <a:lnTo>
                        <a:pt x="689" y="211"/>
                      </a:lnTo>
                      <a:lnTo>
                        <a:pt x="695" y="231"/>
                      </a:lnTo>
                      <a:lnTo>
                        <a:pt x="701" y="251"/>
                      </a:lnTo>
                      <a:lnTo>
                        <a:pt x="705" y="272"/>
                      </a:lnTo>
                      <a:lnTo>
                        <a:pt x="705" y="272"/>
                      </a:lnTo>
                      <a:lnTo>
                        <a:pt x="709" y="305"/>
                      </a:lnTo>
                      <a:lnTo>
                        <a:pt x="714" y="339"/>
                      </a:lnTo>
                      <a:lnTo>
                        <a:pt x="715" y="373"/>
                      </a:lnTo>
                      <a:lnTo>
                        <a:pt x="714" y="410"/>
                      </a:lnTo>
                      <a:lnTo>
                        <a:pt x="711" y="449"/>
                      </a:lnTo>
                      <a:lnTo>
                        <a:pt x="705" y="488"/>
                      </a:lnTo>
                      <a:lnTo>
                        <a:pt x="698" y="528"/>
                      </a:lnTo>
                      <a:lnTo>
                        <a:pt x="687" y="571"/>
                      </a:lnTo>
                      <a:lnTo>
                        <a:pt x="674" y="612"/>
                      </a:lnTo>
                      <a:lnTo>
                        <a:pt x="657" y="657"/>
                      </a:lnTo>
                      <a:lnTo>
                        <a:pt x="638" y="703"/>
                      </a:lnTo>
                      <a:lnTo>
                        <a:pt x="616" y="749"/>
                      </a:lnTo>
                      <a:lnTo>
                        <a:pt x="591" y="797"/>
                      </a:lnTo>
                      <a:lnTo>
                        <a:pt x="562" y="844"/>
                      </a:lnTo>
                      <a:lnTo>
                        <a:pt x="530" y="895"/>
                      </a:lnTo>
                      <a:lnTo>
                        <a:pt x="494" y="944"/>
                      </a:lnTo>
                      <a:lnTo>
                        <a:pt x="504" y="944"/>
                      </a:lnTo>
                      <a:lnTo>
                        <a:pt x="504" y="944"/>
                      </a:lnTo>
                      <a:lnTo>
                        <a:pt x="516" y="939"/>
                      </a:lnTo>
                      <a:lnTo>
                        <a:pt x="527" y="932"/>
                      </a:lnTo>
                      <a:lnTo>
                        <a:pt x="527" y="932"/>
                      </a:lnTo>
                      <a:lnTo>
                        <a:pt x="547" y="914"/>
                      </a:lnTo>
                      <a:lnTo>
                        <a:pt x="568" y="895"/>
                      </a:lnTo>
                      <a:lnTo>
                        <a:pt x="588" y="876"/>
                      </a:lnTo>
                      <a:lnTo>
                        <a:pt x="607" y="856"/>
                      </a:lnTo>
                      <a:lnTo>
                        <a:pt x="643" y="815"/>
                      </a:lnTo>
                      <a:lnTo>
                        <a:pt x="678" y="772"/>
                      </a:lnTo>
                      <a:lnTo>
                        <a:pt x="678" y="772"/>
                      </a:lnTo>
                      <a:lnTo>
                        <a:pt x="704" y="737"/>
                      </a:lnTo>
                      <a:lnTo>
                        <a:pt x="729" y="703"/>
                      </a:lnTo>
                      <a:lnTo>
                        <a:pt x="751" y="666"/>
                      </a:lnTo>
                      <a:lnTo>
                        <a:pt x="773" y="630"/>
                      </a:lnTo>
                      <a:lnTo>
                        <a:pt x="793" y="592"/>
                      </a:lnTo>
                      <a:lnTo>
                        <a:pt x="811" y="553"/>
                      </a:lnTo>
                      <a:lnTo>
                        <a:pt x="827" y="513"/>
                      </a:lnTo>
                      <a:lnTo>
                        <a:pt x="839" y="473"/>
                      </a:lnTo>
                      <a:lnTo>
                        <a:pt x="839" y="473"/>
                      </a:lnTo>
                      <a:lnTo>
                        <a:pt x="843" y="453"/>
                      </a:lnTo>
                      <a:lnTo>
                        <a:pt x="848" y="434"/>
                      </a:lnTo>
                      <a:lnTo>
                        <a:pt x="851" y="415"/>
                      </a:lnTo>
                      <a:lnTo>
                        <a:pt x="852" y="395"/>
                      </a:lnTo>
                      <a:lnTo>
                        <a:pt x="854" y="376"/>
                      </a:lnTo>
                      <a:lnTo>
                        <a:pt x="854" y="358"/>
                      </a:lnTo>
                      <a:lnTo>
                        <a:pt x="852" y="339"/>
                      </a:lnTo>
                      <a:lnTo>
                        <a:pt x="849" y="321"/>
                      </a:lnTo>
                      <a:lnTo>
                        <a:pt x="846" y="303"/>
                      </a:lnTo>
                      <a:lnTo>
                        <a:pt x="843" y="285"/>
                      </a:lnTo>
                      <a:lnTo>
                        <a:pt x="839" y="269"/>
                      </a:lnTo>
                      <a:lnTo>
                        <a:pt x="833" y="251"/>
                      </a:lnTo>
                      <a:lnTo>
                        <a:pt x="825" y="235"/>
                      </a:lnTo>
                      <a:lnTo>
                        <a:pt x="818" y="219"/>
                      </a:lnTo>
                      <a:lnTo>
                        <a:pt x="811" y="204"/>
                      </a:lnTo>
                      <a:lnTo>
                        <a:pt x="802" y="187"/>
                      </a:lnTo>
                      <a:lnTo>
                        <a:pt x="791" y="173"/>
                      </a:lnTo>
                      <a:lnTo>
                        <a:pt x="781" y="159"/>
                      </a:lnTo>
                      <a:lnTo>
                        <a:pt x="769" y="144"/>
                      </a:lnTo>
                      <a:lnTo>
                        <a:pt x="757" y="131"/>
                      </a:lnTo>
                      <a:lnTo>
                        <a:pt x="744" y="119"/>
                      </a:lnTo>
                      <a:lnTo>
                        <a:pt x="730" y="107"/>
                      </a:lnTo>
                      <a:lnTo>
                        <a:pt x="717" y="95"/>
                      </a:lnTo>
                      <a:lnTo>
                        <a:pt x="701" y="83"/>
                      </a:lnTo>
                      <a:lnTo>
                        <a:pt x="686" y="73"/>
                      </a:lnTo>
                      <a:lnTo>
                        <a:pt x="669" y="64"/>
                      </a:lnTo>
                      <a:lnTo>
                        <a:pt x="652" y="55"/>
                      </a:lnTo>
                      <a:lnTo>
                        <a:pt x="634" y="46"/>
                      </a:lnTo>
                      <a:lnTo>
                        <a:pt x="616" y="39"/>
                      </a:lnTo>
                      <a:lnTo>
                        <a:pt x="597" y="31"/>
                      </a:lnTo>
                      <a:lnTo>
                        <a:pt x="577" y="25"/>
                      </a:lnTo>
                      <a:lnTo>
                        <a:pt x="556" y="19"/>
                      </a:lnTo>
                      <a:lnTo>
                        <a:pt x="556" y="19"/>
                      </a:lnTo>
                      <a:close/>
                      <a:moveTo>
                        <a:pt x="374" y="55"/>
                      </a:moveTo>
                      <a:lnTo>
                        <a:pt x="374" y="55"/>
                      </a:lnTo>
                      <a:lnTo>
                        <a:pt x="365" y="73"/>
                      </a:lnTo>
                      <a:lnTo>
                        <a:pt x="356" y="94"/>
                      </a:lnTo>
                      <a:lnTo>
                        <a:pt x="348" y="119"/>
                      </a:lnTo>
                      <a:lnTo>
                        <a:pt x="342" y="146"/>
                      </a:lnTo>
                      <a:lnTo>
                        <a:pt x="342" y="146"/>
                      </a:lnTo>
                      <a:lnTo>
                        <a:pt x="336" y="174"/>
                      </a:lnTo>
                      <a:lnTo>
                        <a:pt x="333" y="205"/>
                      </a:lnTo>
                      <a:lnTo>
                        <a:pt x="330" y="238"/>
                      </a:lnTo>
                      <a:lnTo>
                        <a:pt x="327" y="272"/>
                      </a:lnTo>
                      <a:lnTo>
                        <a:pt x="327" y="308"/>
                      </a:lnTo>
                      <a:lnTo>
                        <a:pt x="326" y="343"/>
                      </a:lnTo>
                      <a:lnTo>
                        <a:pt x="329" y="419"/>
                      </a:lnTo>
                      <a:lnTo>
                        <a:pt x="329" y="419"/>
                      </a:lnTo>
                      <a:lnTo>
                        <a:pt x="335" y="497"/>
                      </a:lnTo>
                      <a:lnTo>
                        <a:pt x="342" y="572"/>
                      </a:lnTo>
                      <a:lnTo>
                        <a:pt x="353" y="648"/>
                      </a:lnTo>
                      <a:lnTo>
                        <a:pt x="366" y="719"/>
                      </a:lnTo>
                      <a:lnTo>
                        <a:pt x="379" y="786"/>
                      </a:lnTo>
                      <a:lnTo>
                        <a:pt x="394" y="847"/>
                      </a:lnTo>
                      <a:lnTo>
                        <a:pt x="411" y="901"/>
                      </a:lnTo>
                      <a:lnTo>
                        <a:pt x="418" y="923"/>
                      </a:lnTo>
                      <a:lnTo>
                        <a:pt x="427" y="944"/>
                      </a:lnTo>
                      <a:lnTo>
                        <a:pt x="427" y="944"/>
                      </a:lnTo>
                      <a:lnTo>
                        <a:pt x="434" y="923"/>
                      </a:lnTo>
                      <a:lnTo>
                        <a:pt x="443" y="901"/>
                      </a:lnTo>
                      <a:lnTo>
                        <a:pt x="460" y="847"/>
                      </a:lnTo>
                      <a:lnTo>
                        <a:pt x="475" y="786"/>
                      </a:lnTo>
                      <a:lnTo>
                        <a:pt x="488" y="719"/>
                      </a:lnTo>
                      <a:lnTo>
                        <a:pt x="501" y="648"/>
                      </a:lnTo>
                      <a:lnTo>
                        <a:pt x="512" y="572"/>
                      </a:lnTo>
                      <a:lnTo>
                        <a:pt x="519" y="497"/>
                      </a:lnTo>
                      <a:lnTo>
                        <a:pt x="525" y="419"/>
                      </a:lnTo>
                      <a:lnTo>
                        <a:pt x="525" y="419"/>
                      </a:lnTo>
                      <a:lnTo>
                        <a:pt x="527" y="343"/>
                      </a:lnTo>
                      <a:lnTo>
                        <a:pt x="527" y="308"/>
                      </a:lnTo>
                      <a:lnTo>
                        <a:pt x="527" y="272"/>
                      </a:lnTo>
                      <a:lnTo>
                        <a:pt x="524" y="238"/>
                      </a:lnTo>
                      <a:lnTo>
                        <a:pt x="521" y="205"/>
                      </a:lnTo>
                      <a:lnTo>
                        <a:pt x="516" y="174"/>
                      </a:lnTo>
                      <a:lnTo>
                        <a:pt x="512" y="146"/>
                      </a:lnTo>
                      <a:lnTo>
                        <a:pt x="512" y="146"/>
                      </a:lnTo>
                      <a:lnTo>
                        <a:pt x="506" y="119"/>
                      </a:lnTo>
                      <a:lnTo>
                        <a:pt x="498" y="94"/>
                      </a:lnTo>
                      <a:lnTo>
                        <a:pt x="489" y="73"/>
                      </a:lnTo>
                      <a:lnTo>
                        <a:pt x="481" y="55"/>
                      </a:lnTo>
                      <a:lnTo>
                        <a:pt x="481" y="55"/>
                      </a:lnTo>
                      <a:lnTo>
                        <a:pt x="470" y="37"/>
                      </a:lnTo>
                      <a:lnTo>
                        <a:pt x="457" y="19"/>
                      </a:lnTo>
                      <a:lnTo>
                        <a:pt x="451" y="12"/>
                      </a:lnTo>
                      <a:lnTo>
                        <a:pt x="443" y="6"/>
                      </a:lnTo>
                      <a:lnTo>
                        <a:pt x="436" y="2"/>
                      </a:lnTo>
                      <a:lnTo>
                        <a:pt x="427" y="0"/>
                      </a:lnTo>
                      <a:lnTo>
                        <a:pt x="427" y="0"/>
                      </a:lnTo>
                      <a:lnTo>
                        <a:pt x="418" y="2"/>
                      </a:lnTo>
                      <a:lnTo>
                        <a:pt x="411" y="6"/>
                      </a:lnTo>
                      <a:lnTo>
                        <a:pt x="403" y="12"/>
                      </a:lnTo>
                      <a:lnTo>
                        <a:pt x="396" y="19"/>
                      </a:lnTo>
                      <a:lnTo>
                        <a:pt x="384" y="37"/>
                      </a:lnTo>
                      <a:lnTo>
                        <a:pt x="374" y="55"/>
                      </a:lnTo>
                      <a:lnTo>
                        <a:pt x="374" y="55"/>
                      </a:lnTo>
                      <a:close/>
                      <a:moveTo>
                        <a:pt x="475" y="6"/>
                      </a:moveTo>
                      <a:lnTo>
                        <a:pt x="475" y="6"/>
                      </a:lnTo>
                      <a:lnTo>
                        <a:pt x="482" y="14"/>
                      </a:lnTo>
                      <a:lnTo>
                        <a:pt x="489" y="22"/>
                      </a:lnTo>
                      <a:lnTo>
                        <a:pt x="503" y="40"/>
                      </a:lnTo>
                      <a:lnTo>
                        <a:pt x="503" y="40"/>
                      </a:lnTo>
                      <a:lnTo>
                        <a:pt x="513" y="63"/>
                      </a:lnTo>
                      <a:lnTo>
                        <a:pt x="524" y="86"/>
                      </a:lnTo>
                      <a:lnTo>
                        <a:pt x="531" y="112"/>
                      </a:lnTo>
                      <a:lnTo>
                        <a:pt x="539" y="140"/>
                      </a:lnTo>
                      <a:lnTo>
                        <a:pt x="539" y="140"/>
                      </a:lnTo>
                      <a:lnTo>
                        <a:pt x="543" y="170"/>
                      </a:lnTo>
                      <a:lnTo>
                        <a:pt x="547" y="202"/>
                      </a:lnTo>
                      <a:lnTo>
                        <a:pt x="550" y="235"/>
                      </a:lnTo>
                      <a:lnTo>
                        <a:pt x="553" y="271"/>
                      </a:lnTo>
                      <a:lnTo>
                        <a:pt x="553" y="306"/>
                      </a:lnTo>
                      <a:lnTo>
                        <a:pt x="553" y="345"/>
                      </a:lnTo>
                      <a:lnTo>
                        <a:pt x="552" y="421"/>
                      </a:lnTo>
                      <a:lnTo>
                        <a:pt x="552" y="421"/>
                      </a:lnTo>
                      <a:lnTo>
                        <a:pt x="546" y="497"/>
                      </a:lnTo>
                      <a:lnTo>
                        <a:pt x="539" y="571"/>
                      </a:lnTo>
                      <a:lnTo>
                        <a:pt x="528" y="645"/>
                      </a:lnTo>
                      <a:lnTo>
                        <a:pt x="516" y="715"/>
                      </a:lnTo>
                      <a:lnTo>
                        <a:pt x="503" y="782"/>
                      </a:lnTo>
                      <a:lnTo>
                        <a:pt x="488" y="844"/>
                      </a:lnTo>
                      <a:lnTo>
                        <a:pt x="472" y="898"/>
                      </a:lnTo>
                      <a:lnTo>
                        <a:pt x="464" y="923"/>
                      </a:lnTo>
                      <a:lnTo>
                        <a:pt x="455" y="944"/>
                      </a:lnTo>
                      <a:lnTo>
                        <a:pt x="461" y="944"/>
                      </a:lnTo>
                      <a:lnTo>
                        <a:pt x="461" y="944"/>
                      </a:lnTo>
                      <a:lnTo>
                        <a:pt x="463" y="942"/>
                      </a:lnTo>
                      <a:lnTo>
                        <a:pt x="463" y="942"/>
                      </a:lnTo>
                      <a:lnTo>
                        <a:pt x="498" y="892"/>
                      </a:lnTo>
                      <a:lnTo>
                        <a:pt x="533" y="841"/>
                      </a:lnTo>
                      <a:lnTo>
                        <a:pt x="561" y="794"/>
                      </a:lnTo>
                      <a:lnTo>
                        <a:pt x="588" y="746"/>
                      </a:lnTo>
                      <a:lnTo>
                        <a:pt x="610" y="700"/>
                      </a:lnTo>
                      <a:lnTo>
                        <a:pt x="629" y="656"/>
                      </a:lnTo>
                      <a:lnTo>
                        <a:pt x="646" y="611"/>
                      </a:lnTo>
                      <a:lnTo>
                        <a:pt x="659" y="569"/>
                      </a:lnTo>
                      <a:lnTo>
                        <a:pt x="671" y="528"/>
                      </a:lnTo>
                      <a:lnTo>
                        <a:pt x="678" y="488"/>
                      </a:lnTo>
                      <a:lnTo>
                        <a:pt x="684" y="449"/>
                      </a:lnTo>
                      <a:lnTo>
                        <a:pt x="687" y="412"/>
                      </a:lnTo>
                      <a:lnTo>
                        <a:pt x="689" y="376"/>
                      </a:lnTo>
                      <a:lnTo>
                        <a:pt x="687" y="342"/>
                      </a:lnTo>
                      <a:lnTo>
                        <a:pt x="684" y="309"/>
                      </a:lnTo>
                      <a:lnTo>
                        <a:pt x="678" y="277"/>
                      </a:lnTo>
                      <a:lnTo>
                        <a:pt x="678" y="277"/>
                      </a:lnTo>
                      <a:lnTo>
                        <a:pt x="672" y="251"/>
                      </a:lnTo>
                      <a:lnTo>
                        <a:pt x="666" y="226"/>
                      </a:lnTo>
                      <a:lnTo>
                        <a:pt x="657" y="202"/>
                      </a:lnTo>
                      <a:lnTo>
                        <a:pt x="649" y="178"/>
                      </a:lnTo>
                      <a:lnTo>
                        <a:pt x="637" y="158"/>
                      </a:lnTo>
                      <a:lnTo>
                        <a:pt x="626" y="137"/>
                      </a:lnTo>
                      <a:lnTo>
                        <a:pt x="614" y="118"/>
                      </a:lnTo>
                      <a:lnTo>
                        <a:pt x="601" y="101"/>
                      </a:lnTo>
                      <a:lnTo>
                        <a:pt x="588" y="83"/>
                      </a:lnTo>
                      <a:lnTo>
                        <a:pt x="573" y="68"/>
                      </a:lnTo>
                      <a:lnTo>
                        <a:pt x="558" y="55"/>
                      </a:lnTo>
                      <a:lnTo>
                        <a:pt x="543" y="43"/>
                      </a:lnTo>
                      <a:lnTo>
                        <a:pt x="527" y="31"/>
                      </a:lnTo>
                      <a:lnTo>
                        <a:pt x="512" y="22"/>
                      </a:lnTo>
                      <a:lnTo>
                        <a:pt x="495" y="14"/>
                      </a:lnTo>
                      <a:lnTo>
                        <a:pt x="479" y="8"/>
                      </a:lnTo>
                      <a:lnTo>
                        <a:pt x="479" y="8"/>
                      </a:lnTo>
                      <a:lnTo>
                        <a:pt x="475" y="6"/>
                      </a:lnTo>
                      <a:lnTo>
                        <a:pt x="475" y="6"/>
                      </a:lnTo>
                      <a:close/>
                      <a:moveTo>
                        <a:pt x="379" y="6"/>
                      </a:moveTo>
                      <a:lnTo>
                        <a:pt x="379" y="6"/>
                      </a:lnTo>
                      <a:lnTo>
                        <a:pt x="375" y="8"/>
                      </a:lnTo>
                      <a:lnTo>
                        <a:pt x="375" y="8"/>
                      </a:lnTo>
                      <a:lnTo>
                        <a:pt x="359" y="14"/>
                      </a:lnTo>
                      <a:lnTo>
                        <a:pt x="342" y="22"/>
                      </a:lnTo>
                      <a:lnTo>
                        <a:pt x="327" y="31"/>
                      </a:lnTo>
                      <a:lnTo>
                        <a:pt x="311" y="43"/>
                      </a:lnTo>
                      <a:lnTo>
                        <a:pt x="296" y="55"/>
                      </a:lnTo>
                      <a:lnTo>
                        <a:pt x="281" y="68"/>
                      </a:lnTo>
                      <a:lnTo>
                        <a:pt x="267" y="85"/>
                      </a:lnTo>
                      <a:lnTo>
                        <a:pt x="253" y="101"/>
                      </a:lnTo>
                      <a:lnTo>
                        <a:pt x="240" y="118"/>
                      </a:lnTo>
                      <a:lnTo>
                        <a:pt x="228" y="137"/>
                      </a:lnTo>
                      <a:lnTo>
                        <a:pt x="216" y="158"/>
                      </a:lnTo>
                      <a:lnTo>
                        <a:pt x="206" y="178"/>
                      </a:lnTo>
                      <a:lnTo>
                        <a:pt x="197" y="202"/>
                      </a:lnTo>
                      <a:lnTo>
                        <a:pt x="188" y="226"/>
                      </a:lnTo>
                      <a:lnTo>
                        <a:pt x="182" y="251"/>
                      </a:lnTo>
                      <a:lnTo>
                        <a:pt x="176" y="277"/>
                      </a:lnTo>
                      <a:lnTo>
                        <a:pt x="176" y="277"/>
                      </a:lnTo>
                      <a:lnTo>
                        <a:pt x="170" y="309"/>
                      </a:lnTo>
                      <a:lnTo>
                        <a:pt x="167" y="342"/>
                      </a:lnTo>
                      <a:lnTo>
                        <a:pt x="165" y="376"/>
                      </a:lnTo>
                      <a:lnTo>
                        <a:pt x="167" y="412"/>
                      </a:lnTo>
                      <a:lnTo>
                        <a:pt x="170" y="449"/>
                      </a:lnTo>
                      <a:lnTo>
                        <a:pt x="176" y="488"/>
                      </a:lnTo>
                      <a:lnTo>
                        <a:pt x="183" y="528"/>
                      </a:lnTo>
                      <a:lnTo>
                        <a:pt x="195" y="569"/>
                      </a:lnTo>
                      <a:lnTo>
                        <a:pt x="209" y="611"/>
                      </a:lnTo>
                      <a:lnTo>
                        <a:pt x="225" y="656"/>
                      </a:lnTo>
                      <a:lnTo>
                        <a:pt x="244" y="700"/>
                      </a:lnTo>
                      <a:lnTo>
                        <a:pt x="267" y="746"/>
                      </a:lnTo>
                      <a:lnTo>
                        <a:pt x="293" y="794"/>
                      </a:lnTo>
                      <a:lnTo>
                        <a:pt x="322" y="841"/>
                      </a:lnTo>
                      <a:lnTo>
                        <a:pt x="354" y="892"/>
                      </a:lnTo>
                      <a:lnTo>
                        <a:pt x="391" y="942"/>
                      </a:lnTo>
                      <a:lnTo>
                        <a:pt x="391" y="942"/>
                      </a:lnTo>
                      <a:lnTo>
                        <a:pt x="393" y="944"/>
                      </a:lnTo>
                      <a:lnTo>
                        <a:pt x="399" y="944"/>
                      </a:lnTo>
                      <a:lnTo>
                        <a:pt x="399" y="944"/>
                      </a:lnTo>
                      <a:lnTo>
                        <a:pt x="390" y="923"/>
                      </a:lnTo>
                      <a:lnTo>
                        <a:pt x="382" y="898"/>
                      </a:lnTo>
                      <a:lnTo>
                        <a:pt x="366" y="844"/>
                      </a:lnTo>
                      <a:lnTo>
                        <a:pt x="351" y="782"/>
                      </a:lnTo>
                      <a:lnTo>
                        <a:pt x="338" y="715"/>
                      </a:lnTo>
                      <a:lnTo>
                        <a:pt x="326" y="645"/>
                      </a:lnTo>
                      <a:lnTo>
                        <a:pt x="316" y="571"/>
                      </a:lnTo>
                      <a:lnTo>
                        <a:pt x="308" y="497"/>
                      </a:lnTo>
                      <a:lnTo>
                        <a:pt x="302" y="421"/>
                      </a:lnTo>
                      <a:lnTo>
                        <a:pt x="302" y="421"/>
                      </a:lnTo>
                      <a:lnTo>
                        <a:pt x="301" y="345"/>
                      </a:lnTo>
                      <a:lnTo>
                        <a:pt x="301" y="306"/>
                      </a:lnTo>
                      <a:lnTo>
                        <a:pt x="301" y="271"/>
                      </a:lnTo>
                      <a:lnTo>
                        <a:pt x="304" y="235"/>
                      </a:lnTo>
                      <a:lnTo>
                        <a:pt x="307" y="202"/>
                      </a:lnTo>
                      <a:lnTo>
                        <a:pt x="311" y="170"/>
                      </a:lnTo>
                      <a:lnTo>
                        <a:pt x="316" y="140"/>
                      </a:lnTo>
                      <a:lnTo>
                        <a:pt x="316" y="140"/>
                      </a:lnTo>
                      <a:lnTo>
                        <a:pt x="323" y="112"/>
                      </a:lnTo>
                      <a:lnTo>
                        <a:pt x="330" y="86"/>
                      </a:lnTo>
                      <a:lnTo>
                        <a:pt x="339" y="63"/>
                      </a:lnTo>
                      <a:lnTo>
                        <a:pt x="351" y="40"/>
                      </a:lnTo>
                      <a:lnTo>
                        <a:pt x="351" y="40"/>
                      </a:lnTo>
                      <a:lnTo>
                        <a:pt x="365" y="22"/>
                      </a:lnTo>
                      <a:lnTo>
                        <a:pt x="372" y="14"/>
                      </a:lnTo>
                      <a:lnTo>
                        <a:pt x="379" y="6"/>
                      </a:lnTo>
                      <a:lnTo>
                        <a:pt x="379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3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Times New Roman"/>
                  </a:endParaRPr>
                </a:p>
              </p:txBody>
            </p:sp>
            <p:cxnSp>
              <p:nvCxnSpPr>
                <p:cNvPr id="90" name="Straight Arrow Connector 89"/>
                <p:cNvCxnSpPr/>
                <p:nvPr/>
              </p:nvCxnSpPr>
              <p:spPr>
                <a:xfrm flipH="1">
                  <a:off x="9752135" y="2671737"/>
                  <a:ext cx="299927" cy="183225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8229123" y="2143340"/>
                  <a:ext cx="2139620" cy="3710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/>
                    </a:rPr>
                    <a:t>Aerial networks </a:t>
                  </a:r>
                </a:p>
              </p:txBody>
            </p:sp>
            <p:pic>
              <p:nvPicPr>
                <p:cNvPr id="92" name="Picture 34" descr="http://previews.123rf.com/images/themoderncanvas/themoderncanvas1512/themoderncanvas151200276/49651917-www-internet-cloud-icon-www-internet-cloud-sign-www-internet-cloud-symbol-Thin-line-icon-on-white-ba-Stock-Vector.jpg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06" t="25170" r="9970" b="32415"/>
                <a:stretch/>
              </p:blipFill>
              <p:spPr bwMode="auto">
                <a:xfrm>
                  <a:off x="4452613" y="2107463"/>
                  <a:ext cx="1215736" cy="6451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93" name="Straight Arrow Connector 92"/>
                <p:cNvCxnSpPr>
                  <a:stCxn id="105" idx="0"/>
                  <a:endCxn id="92" idx="2"/>
                </p:cNvCxnSpPr>
                <p:nvPr/>
              </p:nvCxnSpPr>
              <p:spPr>
                <a:xfrm flipH="1" flipV="1">
                  <a:off x="5029525" y="2837245"/>
                  <a:ext cx="564821" cy="949626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94C0BE">
                      <a:lumMod val="50000"/>
                    </a:srgbClr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94" name="Straight Arrow Connector 93"/>
                <p:cNvCxnSpPr>
                  <a:endCxn id="92" idx="3"/>
                </p:cNvCxnSpPr>
                <p:nvPr/>
              </p:nvCxnSpPr>
              <p:spPr>
                <a:xfrm flipH="1" flipV="1">
                  <a:off x="5637394" y="2514647"/>
                  <a:ext cx="3007617" cy="1616885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94C0BE">
                      <a:lumMod val="50000"/>
                    </a:srgbClr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95" name="Straight Arrow Connector 94"/>
                <p:cNvCxnSpPr/>
                <p:nvPr/>
              </p:nvCxnSpPr>
              <p:spPr>
                <a:xfrm flipV="1">
                  <a:off x="2657990" y="2819851"/>
                  <a:ext cx="2166483" cy="1237766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94C0BE">
                      <a:lumMod val="50000"/>
                    </a:srgbClr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pic>
              <p:nvPicPr>
                <p:cNvPr id="96" name="Picture 37" descr="http://furtaev.ru/preview/smartwatch_and_smartphone.pn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7017" y="2472319"/>
                  <a:ext cx="1062156" cy="947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39" descr="http://simpleicon.com/wp-content/uploads/user-5.pn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914" y="2608899"/>
                  <a:ext cx="964849" cy="9648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363" descr="http://itelementaryschool.com/wp-content/uploads/2015/05/augmented-reality.png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6786" y="2649661"/>
                  <a:ext cx="406382" cy="40235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pic>
            <p:cxnSp>
              <p:nvCxnSpPr>
                <p:cNvPr id="99" name="Straight Arrow Connector 98"/>
                <p:cNvCxnSpPr/>
                <p:nvPr/>
              </p:nvCxnSpPr>
              <p:spPr>
                <a:xfrm>
                  <a:off x="1030383" y="2891876"/>
                  <a:ext cx="359791" cy="204772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100" name="Straight Arrow Connector 99"/>
                <p:cNvCxnSpPr/>
                <p:nvPr/>
              </p:nvCxnSpPr>
              <p:spPr>
                <a:xfrm flipV="1">
                  <a:off x="1043168" y="2711233"/>
                  <a:ext cx="466658" cy="108619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101" name="Straight Arrow Connector 100"/>
                <p:cNvCxnSpPr>
                  <a:stCxn id="113" idx="3"/>
                </p:cNvCxnSpPr>
                <p:nvPr/>
              </p:nvCxnSpPr>
              <p:spPr>
                <a:xfrm flipV="1">
                  <a:off x="1067570" y="3233230"/>
                  <a:ext cx="370693" cy="230905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dash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102" name="Straight Arrow Connector 101"/>
                <p:cNvCxnSpPr>
                  <a:endCxn id="96" idx="2"/>
                </p:cNvCxnSpPr>
                <p:nvPr/>
              </p:nvCxnSpPr>
              <p:spPr>
                <a:xfrm flipH="1" flipV="1">
                  <a:off x="1778096" y="3419693"/>
                  <a:ext cx="504919" cy="73137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103" name="Straight Arrow Connector 102"/>
                <p:cNvCxnSpPr>
                  <a:stCxn id="18" idx="0"/>
                </p:cNvCxnSpPr>
                <p:nvPr/>
              </p:nvCxnSpPr>
              <p:spPr>
                <a:xfrm flipV="1">
                  <a:off x="1355329" y="3427496"/>
                  <a:ext cx="215453" cy="76491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 flipV="1">
                  <a:off x="1628350" y="2729279"/>
                  <a:ext cx="2954918" cy="1476616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94C0BE">
                      <a:lumMod val="50000"/>
                    </a:srgbClr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1" b="15006"/>
                <a:stretch/>
              </p:blipFill>
              <p:spPr>
                <a:xfrm>
                  <a:off x="5334645" y="3786871"/>
                  <a:ext cx="519404" cy="541490"/>
                </a:xfrm>
                <a:prstGeom prst="rect">
                  <a:avLst/>
                </a:prstGeom>
              </p:spPr>
            </p:pic>
            <p:cxnSp>
              <p:nvCxnSpPr>
                <p:cNvPr id="106" name="Straight Connector 105"/>
                <p:cNvCxnSpPr/>
                <p:nvPr/>
              </p:nvCxnSpPr>
              <p:spPr>
                <a:xfrm rot="16200000" flipH="1">
                  <a:off x="6401218" y="5826506"/>
                  <a:ext cx="27408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107" name="Oval 106"/>
                <p:cNvSpPr/>
                <p:nvPr/>
              </p:nvSpPr>
              <p:spPr>
                <a:xfrm>
                  <a:off x="6495904" y="5649346"/>
                  <a:ext cx="76459" cy="72295"/>
                </a:xfrm>
                <a:prstGeom prst="ellipse">
                  <a:avLst/>
                </a:prstGeom>
                <a:solidFill>
                  <a:srgbClr val="FFFFFF"/>
                </a:solidFill>
                <a:ln w="12700" cap="rnd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108" name="Straight Arrow Connector 107"/>
                <p:cNvCxnSpPr/>
                <p:nvPr/>
              </p:nvCxnSpPr>
              <p:spPr>
                <a:xfrm flipH="1" flipV="1">
                  <a:off x="5432994" y="2755014"/>
                  <a:ext cx="1062909" cy="2869493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94C0BE">
                      <a:lumMod val="50000"/>
                    </a:srgbClr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sp>
              <p:nvSpPr>
                <p:cNvPr id="109" name="TextBox 108"/>
                <p:cNvSpPr txBox="1"/>
                <p:nvPr/>
              </p:nvSpPr>
              <p:spPr>
                <a:xfrm>
                  <a:off x="9632735" y="4022488"/>
                  <a:ext cx="1484504" cy="337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/>
                    </a:rPr>
                    <a:t>5G + 4G</a:t>
                  </a:r>
                  <a:endParaRPr kumimoji="0" lang="en-GB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5777791" y="3596457"/>
                  <a:ext cx="1484504" cy="337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/>
                    </a:rPr>
                    <a:t>5G + 4G</a:t>
                  </a:r>
                  <a:endParaRPr kumimoji="0" lang="en-GB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1489652" y="4454282"/>
                  <a:ext cx="1115329" cy="337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/>
                    </a:rPr>
                    <a:t>5G + 4G</a:t>
                  </a:r>
                  <a:endParaRPr kumimoji="0" lang="en-GB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18806" y="3326727"/>
                  <a:ext cx="277564" cy="274814"/>
                </a:xfrm>
                <a:prstGeom prst="ellipse">
                  <a:avLst/>
                </a:prstGeom>
                <a:solidFill>
                  <a:srgbClr val="FFFFFF"/>
                </a:solidFill>
                <a:ln w="12700" cap="rnd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pic>
              <p:nvPicPr>
                <p:cNvPr id="113" name="Picture 152" descr="https://cdn3.iconfinder.com/data/icons/insurance-3/32/life-512.png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7607" y="3355003"/>
                  <a:ext cx="219963" cy="218258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</p:pic>
            <p:cxnSp>
              <p:nvCxnSpPr>
                <p:cNvPr id="114" name="Straight Arrow Connector 113"/>
                <p:cNvCxnSpPr/>
                <p:nvPr/>
              </p:nvCxnSpPr>
              <p:spPr>
                <a:xfrm flipH="1">
                  <a:off x="4877801" y="4057619"/>
                  <a:ext cx="377218" cy="266546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</p:grpSp>
          <p:pic>
            <p:nvPicPr>
              <p:cNvPr id="14" name="Picture 260" descr="https://cdn2.iconfinder.com/data/icons/drone-applications/512/cargo_quadcopter-512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7212" y="3939964"/>
                <a:ext cx="253631" cy="253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Oval 14"/>
              <p:cNvSpPr/>
              <p:nvPr/>
            </p:nvSpPr>
            <p:spPr>
              <a:xfrm>
                <a:off x="3444051" y="2628328"/>
                <a:ext cx="570561" cy="227089"/>
              </a:xfrm>
              <a:prstGeom prst="ellipse">
                <a:avLst/>
              </a:prstGeom>
              <a:solidFill>
                <a:srgbClr val="FFFFFF"/>
              </a:solidFill>
              <a:ln w="1270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487745" y="2641459"/>
              <a:ext cx="500436" cy="21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88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Cloud</a:t>
              </a:r>
              <a:endParaRPr kumimoji="0" lang="en-GB" sz="7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146524" y="5653764"/>
            <a:ext cx="10284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  <a:buSzPct val="125000"/>
            </a:pPr>
            <a:r>
              <a:rPr lang="en-US" sz="1600" b="1" i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Together they will be used to deliver a boundless, high-speed, reliable and secure broadband experience, and support a plethora of use cases for society.</a:t>
            </a:r>
          </a:p>
        </p:txBody>
      </p:sp>
    </p:spTree>
    <p:extLst>
      <p:ext uri="{BB962C8B-B14F-4D97-AF65-F5344CB8AC3E}">
        <p14:creationId xmlns:p14="http://schemas.microsoft.com/office/powerpoint/2010/main" val="41122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Goal 2:  Deliver future networks innovatively and with optimal economics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A048-5FCA-4644-A616-29B19DF29C54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1521089" y="113122"/>
            <a:ext cx="488659" cy="471340"/>
            <a:chOff x="11521089" y="113122"/>
            <a:chExt cx="488659" cy="471340"/>
          </a:xfrm>
        </p:grpSpPr>
        <p:sp>
          <p:nvSpPr>
            <p:cNvPr id="2" name="Regular Pentagon 1"/>
            <p:cNvSpPr/>
            <p:nvPr/>
          </p:nvSpPr>
          <p:spPr>
            <a:xfrm>
              <a:off x="11521089" y="113122"/>
              <a:ext cx="488659" cy="471340"/>
            </a:xfrm>
            <a:prstGeom prst="pentagon">
              <a:avLst/>
            </a:prstGeom>
            <a:solidFill>
              <a:schemeClr val="bg1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smtClean="0">
                <a:latin typeface="+mj-lt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660956" y="263562"/>
              <a:ext cx="216817" cy="235670"/>
            </a:xfrm>
            <a:prstGeom prst="ellipse">
              <a:avLst/>
            </a:prstGeom>
            <a:solidFill>
              <a:srgbClr val="C00000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971366" y="1239548"/>
            <a:ext cx="10052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  <a:buSzPct val="125000"/>
            </a:pPr>
            <a:r>
              <a:rPr lang="en-GB" b="1" i="1" dirty="0">
                <a:solidFill>
                  <a:srgbClr val="C00000"/>
                </a:solidFill>
              </a:rPr>
              <a:t>All stakeholders will strive to cost-effectively deliver better quality networks </a:t>
            </a:r>
            <a:r>
              <a:rPr lang="en-GB" b="1" i="1" dirty="0" smtClean="0">
                <a:solidFill>
                  <a:srgbClr val="C00000"/>
                </a:solidFill>
              </a:rPr>
              <a:t>in the 5G era</a:t>
            </a:r>
            <a:endParaRPr lang="en-GB" b="1" i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48095" y="2094137"/>
            <a:ext cx="3529678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SzPct val="125000"/>
            </a:pPr>
            <a:r>
              <a:rPr lang="en-GB" b="1" dirty="0">
                <a:solidFill>
                  <a:schemeClr val="accent2"/>
                </a:solidFill>
              </a:rPr>
              <a:t>Future networks </a:t>
            </a:r>
            <a:r>
              <a:rPr lang="en-GB" b="1" dirty="0" smtClean="0">
                <a:solidFill>
                  <a:schemeClr val="accent2"/>
                </a:solidFill>
              </a:rPr>
              <a:t>will… </a:t>
            </a:r>
          </a:p>
          <a:p>
            <a:pPr>
              <a:buClr>
                <a:srgbClr val="FF6600"/>
              </a:buClr>
              <a:buSzPct val="125000"/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/>
                </a:solidFill>
              </a:rPr>
              <a:t>R</a:t>
            </a:r>
            <a:r>
              <a:rPr lang="en-GB" dirty="0" smtClean="0">
                <a:solidFill>
                  <a:schemeClr val="accent2"/>
                </a:solidFill>
              </a:rPr>
              <a:t>ely </a:t>
            </a:r>
            <a:r>
              <a:rPr lang="en-GB" dirty="0">
                <a:solidFill>
                  <a:schemeClr val="accent2"/>
                </a:solidFill>
              </a:rPr>
              <a:t>on a combination of mainstream and alternative </a:t>
            </a:r>
            <a:r>
              <a:rPr lang="en-GB" dirty="0" smtClean="0">
                <a:solidFill>
                  <a:schemeClr val="accent2"/>
                </a:solidFill>
              </a:rPr>
              <a:t>technologies</a:t>
            </a:r>
          </a:p>
          <a:p>
            <a:pPr marL="285750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/>
                </a:solidFill>
              </a:rPr>
              <a:t>B</a:t>
            </a:r>
            <a:r>
              <a:rPr lang="en-GB" dirty="0" smtClean="0">
                <a:solidFill>
                  <a:schemeClr val="accent2"/>
                </a:solidFill>
              </a:rPr>
              <a:t>uilt independently or via partnerships</a:t>
            </a:r>
          </a:p>
          <a:p>
            <a:pPr marL="285750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/>
                </a:solidFill>
              </a:rPr>
              <a:t>U</a:t>
            </a:r>
            <a:r>
              <a:rPr lang="en-GB" dirty="0" smtClean="0">
                <a:solidFill>
                  <a:schemeClr val="accent2"/>
                </a:solidFill>
              </a:rPr>
              <a:t>se both </a:t>
            </a:r>
            <a:r>
              <a:rPr lang="en-GB" dirty="0">
                <a:solidFill>
                  <a:schemeClr val="accent2"/>
                </a:solidFill>
              </a:rPr>
              <a:t>licensed and unlicensed </a:t>
            </a:r>
            <a:r>
              <a:rPr lang="en-GB" dirty="0" smtClean="0">
                <a:solidFill>
                  <a:schemeClr val="accent2"/>
                </a:solidFill>
              </a:rPr>
              <a:t>spectrum</a:t>
            </a:r>
          </a:p>
          <a:p>
            <a:pPr marL="285750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2"/>
                </a:solidFill>
              </a:rPr>
              <a:t>Operate </a:t>
            </a:r>
            <a:r>
              <a:rPr lang="en-GB" dirty="0">
                <a:solidFill>
                  <a:schemeClr val="accent2"/>
                </a:solidFill>
              </a:rPr>
              <a:t>across different spectrum </a:t>
            </a:r>
            <a:r>
              <a:rPr lang="en-GB" dirty="0" smtClean="0">
                <a:solidFill>
                  <a:schemeClr val="accent2"/>
                </a:solidFill>
              </a:rPr>
              <a:t>bands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774796" y="4615634"/>
            <a:ext cx="230425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7" dirty="0">
                <a:solidFill>
                  <a:schemeClr val="bg1"/>
                </a:solidFill>
                <a:latin typeface="+mj-lt"/>
              </a:rPr>
              <a:t>Security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38248"/>
          <a:stretch/>
        </p:blipFill>
        <p:spPr>
          <a:xfrm>
            <a:off x="2915649" y="4513006"/>
            <a:ext cx="4574633" cy="141322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6"/>
          <a:stretch/>
        </p:blipFill>
        <p:spPr>
          <a:xfrm>
            <a:off x="743026" y="2045110"/>
            <a:ext cx="4779037" cy="1956149"/>
          </a:xfrm>
          <a:prstGeom prst="rect">
            <a:avLst/>
          </a:prstGeom>
        </p:spPr>
      </p:pic>
      <p:sp>
        <p:nvSpPr>
          <p:cNvPr id="118" name="Oval 12"/>
          <p:cNvSpPr/>
          <p:nvPr/>
        </p:nvSpPr>
        <p:spPr>
          <a:xfrm>
            <a:off x="584935" y="2303898"/>
            <a:ext cx="4889125" cy="571213"/>
          </a:xfrm>
          <a:custGeom>
            <a:avLst/>
            <a:gdLst>
              <a:gd name="connsiteX0" fmla="*/ 0 w 3623434"/>
              <a:gd name="connsiteY0" fmla="*/ 187578 h 375156"/>
              <a:gd name="connsiteX1" fmla="*/ 1811717 w 3623434"/>
              <a:gd name="connsiteY1" fmla="*/ 0 h 375156"/>
              <a:gd name="connsiteX2" fmla="*/ 3623434 w 3623434"/>
              <a:gd name="connsiteY2" fmla="*/ 187578 h 375156"/>
              <a:gd name="connsiteX3" fmla="*/ 1811717 w 3623434"/>
              <a:gd name="connsiteY3" fmla="*/ 375156 h 375156"/>
              <a:gd name="connsiteX4" fmla="*/ 0 w 3623434"/>
              <a:gd name="connsiteY4" fmla="*/ 187578 h 375156"/>
              <a:gd name="connsiteX0" fmla="*/ 0 w 3623434"/>
              <a:gd name="connsiteY0" fmla="*/ 212050 h 399628"/>
              <a:gd name="connsiteX1" fmla="*/ 1811717 w 3623434"/>
              <a:gd name="connsiteY1" fmla="*/ 24472 h 399628"/>
              <a:gd name="connsiteX2" fmla="*/ 1818470 w 3623434"/>
              <a:gd name="connsiteY2" fmla="*/ 22678 h 399628"/>
              <a:gd name="connsiteX3" fmla="*/ 3623434 w 3623434"/>
              <a:gd name="connsiteY3" fmla="*/ 212050 h 399628"/>
              <a:gd name="connsiteX4" fmla="*/ 1811717 w 3623434"/>
              <a:gd name="connsiteY4" fmla="*/ 399628 h 399628"/>
              <a:gd name="connsiteX5" fmla="*/ 0 w 3623434"/>
              <a:gd name="connsiteY5" fmla="*/ 212050 h 399628"/>
              <a:gd name="connsiteX0" fmla="*/ 0 w 3623434"/>
              <a:gd name="connsiteY0" fmla="*/ 201300 h 388878"/>
              <a:gd name="connsiteX1" fmla="*/ 1811717 w 3623434"/>
              <a:gd name="connsiteY1" fmla="*/ 13722 h 388878"/>
              <a:gd name="connsiteX2" fmla="*/ 973694 w 3623434"/>
              <a:gd name="connsiteY2" fmla="*/ 35136 h 388878"/>
              <a:gd name="connsiteX3" fmla="*/ 3623434 w 3623434"/>
              <a:gd name="connsiteY3" fmla="*/ 201300 h 388878"/>
              <a:gd name="connsiteX4" fmla="*/ 1811717 w 3623434"/>
              <a:gd name="connsiteY4" fmla="*/ 388878 h 388878"/>
              <a:gd name="connsiteX5" fmla="*/ 0 w 3623434"/>
              <a:gd name="connsiteY5" fmla="*/ 201300 h 388878"/>
              <a:gd name="connsiteX0" fmla="*/ 0 w 3623434"/>
              <a:gd name="connsiteY0" fmla="*/ 197187 h 384765"/>
              <a:gd name="connsiteX1" fmla="*/ 1811717 w 3623434"/>
              <a:gd name="connsiteY1" fmla="*/ 9609 h 384765"/>
              <a:gd name="connsiteX2" fmla="*/ 2333690 w 3623434"/>
              <a:gd name="connsiteY2" fmla="*/ 44948 h 384765"/>
              <a:gd name="connsiteX3" fmla="*/ 3623434 w 3623434"/>
              <a:gd name="connsiteY3" fmla="*/ 197187 h 384765"/>
              <a:gd name="connsiteX4" fmla="*/ 1811717 w 3623434"/>
              <a:gd name="connsiteY4" fmla="*/ 384765 h 384765"/>
              <a:gd name="connsiteX5" fmla="*/ 0 w 3623434"/>
              <a:gd name="connsiteY5" fmla="*/ 197187 h 384765"/>
              <a:gd name="connsiteX0" fmla="*/ 33903 w 3657337"/>
              <a:gd name="connsiteY0" fmla="*/ 197187 h 384765"/>
              <a:gd name="connsiteX1" fmla="*/ 791971 w 3657337"/>
              <a:gd name="connsiteY1" fmla="*/ 9609 h 384765"/>
              <a:gd name="connsiteX2" fmla="*/ 2367593 w 3657337"/>
              <a:gd name="connsiteY2" fmla="*/ 44948 h 384765"/>
              <a:gd name="connsiteX3" fmla="*/ 3657337 w 3657337"/>
              <a:gd name="connsiteY3" fmla="*/ 197187 h 384765"/>
              <a:gd name="connsiteX4" fmla="*/ 1845620 w 3657337"/>
              <a:gd name="connsiteY4" fmla="*/ 384765 h 384765"/>
              <a:gd name="connsiteX5" fmla="*/ 33903 w 3657337"/>
              <a:gd name="connsiteY5" fmla="*/ 197187 h 384765"/>
              <a:gd name="connsiteX0" fmla="*/ 11815 w 3635249"/>
              <a:gd name="connsiteY0" fmla="*/ 183103 h 370681"/>
              <a:gd name="connsiteX1" fmla="*/ 1104080 w 3635249"/>
              <a:gd name="connsiteY1" fmla="*/ 14091 h 370681"/>
              <a:gd name="connsiteX2" fmla="*/ 2345505 w 3635249"/>
              <a:gd name="connsiteY2" fmla="*/ 30864 h 370681"/>
              <a:gd name="connsiteX3" fmla="*/ 3635249 w 3635249"/>
              <a:gd name="connsiteY3" fmla="*/ 183103 h 370681"/>
              <a:gd name="connsiteX4" fmla="*/ 1823532 w 3635249"/>
              <a:gd name="connsiteY4" fmla="*/ 370681 h 370681"/>
              <a:gd name="connsiteX5" fmla="*/ 11815 w 3635249"/>
              <a:gd name="connsiteY5" fmla="*/ 183103 h 370681"/>
              <a:gd name="connsiteX0" fmla="*/ 18831 w 3642265"/>
              <a:gd name="connsiteY0" fmla="*/ 209141 h 396719"/>
              <a:gd name="connsiteX1" fmla="*/ 971847 w 3642265"/>
              <a:gd name="connsiteY1" fmla="*/ 7638 h 396719"/>
              <a:gd name="connsiteX2" fmla="*/ 2352521 w 3642265"/>
              <a:gd name="connsiteY2" fmla="*/ 56902 h 396719"/>
              <a:gd name="connsiteX3" fmla="*/ 3642265 w 3642265"/>
              <a:gd name="connsiteY3" fmla="*/ 209141 h 396719"/>
              <a:gd name="connsiteX4" fmla="*/ 1830548 w 3642265"/>
              <a:gd name="connsiteY4" fmla="*/ 396719 h 396719"/>
              <a:gd name="connsiteX5" fmla="*/ 18831 w 3642265"/>
              <a:gd name="connsiteY5" fmla="*/ 209141 h 396719"/>
              <a:gd name="connsiteX0" fmla="*/ 17252 w 3640686"/>
              <a:gd name="connsiteY0" fmla="*/ 216255 h 403833"/>
              <a:gd name="connsiteX1" fmla="*/ 970268 w 3640686"/>
              <a:gd name="connsiteY1" fmla="*/ 14752 h 403833"/>
              <a:gd name="connsiteX2" fmla="*/ 1882138 w 3640686"/>
              <a:gd name="connsiteY2" fmla="*/ 36166 h 403833"/>
              <a:gd name="connsiteX3" fmla="*/ 3640686 w 3640686"/>
              <a:gd name="connsiteY3" fmla="*/ 216255 h 403833"/>
              <a:gd name="connsiteX4" fmla="*/ 1828969 w 3640686"/>
              <a:gd name="connsiteY4" fmla="*/ 403833 h 403833"/>
              <a:gd name="connsiteX5" fmla="*/ 17252 w 3640686"/>
              <a:gd name="connsiteY5" fmla="*/ 216255 h 403833"/>
              <a:gd name="connsiteX0" fmla="*/ 17252 w 3640686"/>
              <a:gd name="connsiteY0" fmla="*/ 216255 h 403833"/>
              <a:gd name="connsiteX1" fmla="*/ 970268 w 3640686"/>
              <a:gd name="connsiteY1" fmla="*/ 14752 h 403833"/>
              <a:gd name="connsiteX2" fmla="*/ 1882138 w 3640686"/>
              <a:gd name="connsiteY2" fmla="*/ 36166 h 403833"/>
              <a:gd name="connsiteX3" fmla="*/ 3640686 w 3640686"/>
              <a:gd name="connsiteY3" fmla="*/ 216255 h 403833"/>
              <a:gd name="connsiteX4" fmla="*/ 1828969 w 3640686"/>
              <a:gd name="connsiteY4" fmla="*/ 403833 h 403833"/>
              <a:gd name="connsiteX5" fmla="*/ 17252 w 3640686"/>
              <a:gd name="connsiteY5" fmla="*/ 216255 h 403833"/>
              <a:gd name="connsiteX0" fmla="*/ 17252 w 3640686"/>
              <a:gd name="connsiteY0" fmla="*/ 216255 h 403833"/>
              <a:gd name="connsiteX1" fmla="*/ 970268 w 3640686"/>
              <a:gd name="connsiteY1" fmla="*/ 14752 h 403833"/>
              <a:gd name="connsiteX2" fmla="*/ 1882138 w 3640686"/>
              <a:gd name="connsiteY2" fmla="*/ 36166 h 403833"/>
              <a:gd name="connsiteX3" fmla="*/ 3640686 w 3640686"/>
              <a:gd name="connsiteY3" fmla="*/ 216255 h 403833"/>
              <a:gd name="connsiteX4" fmla="*/ 1828969 w 3640686"/>
              <a:gd name="connsiteY4" fmla="*/ 403833 h 403833"/>
              <a:gd name="connsiteX5" fmla="*/ 17252 w 3640686"/>
              <a:gd name="connsiteY5" fmla="*/ 216255 h 403833"/>
              <a:gd name="connsiteX0" fmla="*/ 970218 w 3640636"/>
              <a:gd name="connsiteY0" fmla="*/ 14752 h 403833"/>
              <a:gd name="connsiteX1" fmla="*/ 1882088 w 3640636"/>
              <a:gd name="connsiteY1" fmla="*/ 36166 h 403833"/>
              <a:gd name="connsiteX2" fmla="*/ 3640636 w 3640636"/>
              <a:gd name="connsiteY2" fmla="*/ 216255 h 403833"/>
              <a:gd name="connsiteX3" fmla="*/ 1828919 w 3640636"/>
              <a:gd name="connsiteY3" fmla="*/ 403833 h 403833"/>
              <a:gd name="connsiteX4" fmla="*/ 17202 w 3640636"/>
              <a:gd name="connsiteY4" fmla="*/ 216255 h 403833"/>
              <a:gd name="connsiteX5" fmla="*/ 1061658 w 3640636"/>
              <a:gd name="connsiteY5" fmla="*/ 106192 h 403833"/>
              <a:gd name="connsiteX0" fmla="*/ 967395 w 3637813"/>
              <a:gd name="connsiteY0" fmla="*/ 35360 h 424441"/>
              <a:gd name="connsiteX1" fmla="*/ 1879265 w 3637813"/>
              <a:gd name="connsiteY1" fmla="*/ 56774 h 424441"/>
              <a:gd name="connsiteX2" fmla="*/ 3637813 w 3637813"/>
              <a:gd name="connsiteY2" fmla="*/ 236863 h 424441"/>
              <a:gd name="connsiteX3" fmla="*/ 1826096 w 3637813"/>
              <a:gd name="connsiteY3" fmla="*/ 424441 h 424441"/>
              <a:gd name="connsiteX4" fmla="*/ 14379 w 3637813"/>
              <a:gd name="connsiteY4" fmla="*/ 236863 h 424441"/>
              <a:gd name="connsiteX5" fmla="*/ 1054193 w 3637813"/>
              <a:gd name="connsiteY5" fmla="*/ 10759 h 424441"/>
              <a:gd name="connsiteX0" fmla="*/ 970314 w 3640732"/>
              <a:gd name="connsiteY0" fmla="*/ 24601 h 413682"/>
              <a:gd name="connsiteX1" fmla="*/ 1882184 w 3640732"/>
              <a:gd name="connsiteY1" fmla="*/ 46015 h 413682"/>
              <a:gd name="connsiteX2" fmla="*/ 3640732 w 3640732"/>
              <a:gd name="connsiteY2" fmla="*/ 226104 h 413682"/>
              <a:gd name="connsiteX3" fmla="*/ 1829015 w 3640732"/>
              <a:gd name="connsiteY3" fmla="*/ 413682 h 413682"/>
              <a:gd name="connsiteX4" fmla="*/ 17298 w 3640732"/>
              <a:gd name="connsiteY4" fmla="*/ 226104 h 413682"/>
              <a:gd name="connsiteX5" fmla="*/ 1057112 w 3640732"/>
              <a:gd name="connsiteY5" fmla="*/ 0 h 413682"/>
              <a:gd name="connsiteX0" fmla="*/ 963471 w 3633889"/>
              <a:gd name="connsiteY0" fmla="*/ 14753 h 403834"/>
              <a:gd name="connsiteX1" fmla="*/ 1875341 w 3633889"/>
              <a:gd name="connsiteY1" fmla="*/ 36167 h 403834"/>
              <a:gd name="connsiteX2" fmla="*/ 3633889 w 3633889"/>
              <a:gd name="connsiteY2" fmla="*/ 216256 h 403834"/>
              <a:gd name="connsiteX3" fmla="*/ 1822172 w 3633889"/>
              <a:gd name="connsiteY3" fmla="*/ 403834 h 403834"/>
              <a:gd name="connsiteX4" fmla="*/ 10455 w 3633889"/>
              <a:gd name="connsiteY4" fmla="*/ 216256 h 403834"/>
              <a:gd name="connsiteX5" fmla="*/ 1184876 w 3633889"/>
              <a:gd name="connsiteY5" fmla="*/ 69059 h 403834"/>
              <a:gd name="connsiteX0" fmla="*/ 971181 w 3641599"/>
              <a:gd name="connsiteY0" fmla="*/ 38527 h 427608"/>
              <a:gd name="connsiteX1" fmla="*/ 1883051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883051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883051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924825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924825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924825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924825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32266"/>
              <a:gd name="connsiteX1" fmla="*/ 1924825 w 3641599"/>
              <a:gd name="connsiteY1" fmla="*/ 59941 h 432266"/>
              <a:gd name="connsiteX2" fmla="*/ 3641599 w 3641599"/>
              <a:gd name="connsiteY2" fmla="*/ 240030 h 432266"/>
              <a:gd name="connsiteX3" fmla="*/ 1829882 w 3641599"/>
              <a:gd name="connsiteY3" fmla="*/ 427608 h 432266"/>
              <a:gd name="connsiteX4" fmla="*/ 18165 w 3641599"/>
              <a:gd name="connsiteY4" fmla="*/ 240030 h 432266"/>
              <a:gd name="connsiteX5" fmla="*/ 1044054 w 3641599"/>
              <a:gd name="connsiteY5" fmla="*/ 0 h 432266"/>
              <a:gd name="connsiteX0" fmla="*/ 896915 w 3641599"/>
              <a:gd name="connsiteY0" fmla="*/ 80301 h 427737"/>
              <a:gd name="connsiteX1" fmla="*/ 1924825 w 3641599"/>
              <a:gd name="connsiteY1" fmla="*/ 59941 h 427737"/>
              <a:gd name="connsiteX2" fmla="*/ 3641599 w 3641599"/>
              <a:gd name="connsiteY2" fmla="*/ 240030 h 427737"/>
              <a:gd name="connsiteX3" fmla="*/ 1829882 w 3641599"/>
              <a:gd name="connsiteY3" fmla="*/ 427608 h 427737"/>
              <a:gd name="connsiteX4" fmla="*/ 18165 w 3641599"/>
              <a:gd name="connsiteY4" fmla="*/ 240030 h 427737"/>
              <a:gd name="connsiteX5" fmla="*/ 1044054 w 3641599"/>
              <a:gd name="connsiteY5" fmla="*/ 0 h 427737"/>
              <a:gd name="connsiteX0" fmla="*/ 896915 w 3641599"/>
              <a:gd name="connsiteY0" fmla="*/ 80301 h 427737"/>
              <a:gd name="connsiteX1" fmla="*/ 1924825 w 3641599"/>
              <a:gd name="connsiteY1" fmla="*/ 59941 h 427737"/>
              <a:gd name="connsiteX2" fmla="*/ 3641599 w 3641599"/>
              <a:gd name="connsiteY2" fmla="*/ 240030 h 427737"/>
              <a:gd name="connsiteX3" fmla="*/ 1829882 w 3641599"/>
              <a:gd name="connsiteY3" fmla="*/ 427608 h 427737"/>
              <a:gd name="connsiteX4" fmla="*/ 18165 w 3641599"/>
              <a:gd name="connsiteY4" fmla="*/ 240030 h 427737"/>
              <a:gd name="connsiteX5" fmla="*/ 1044054 w 3641599"/>
              <a:gd name="connsiteY5" fmla="*/ 0 h 427737"/>
              <a:gd name="connsiteX0" fmla="*/ 896915 w 3641599"/>
              <a:gd name="connsiteY0" fmla="*/ 80301 h 427737"/>
              <a:gd name="connsiteX1" fmla="*/ 1924825 w 3641599"/>
              <a:gd name="connsiteY1" fmla="*/ 59941 h 427737"/>
              <a:gd name="connsiteX2" fmla="*/ 3641599 w 3641599"/>
              <a:gd name="connsiteY2" fmla="*/ 240030 h 427737"/>
              <a:gd name="connsiteX3" fmla="*/ 1829882 w 3641599"/>
              <a:gd name="connsiteY3" fmla="*/ 427608 h 427737"/>
              <a:gd name="connsiteX4" fmla="*/ 18165 w 3641599"/>
              <a:gd name="connsiteY4" fmla="*/ 240030 h 427737"/>
              <a:gd name="connsiteX5" fmla="*/ 1044054 w 3641599"/>
              <a:gd name="connsiteY5" fmla="*/ 0 h 427737"/>
              <a:gd name="connsiteX0" fmla="*/ 896915 w 3641599"/>
              <a:gd name="connsiteY0" fmla="*/ 80301 h 427608"/>
              <a:gd name="connsiteX1" fmla="*/ 1924825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924825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80428 w 3625112"/>
              <a:gd name="connsiteY0" fmla="*/ 80301 h 427608"/>
              <a:gd name="connsiteX1" fmla="*/ 1908338 w 3625112"/>
              <a:gd name="connsiteY1" fmla="*/ 59941 h 427608"/>
              <a:gd name="connsiteX2" fmla="*/ 3625112 w 3625112"/>
              <a:gd name="connsiteY2" fmla="*/ 240030 h 427608"/>
              <a:gd name="connsiteX3" fmla="*/ 1813395 w 3625112"/>
              <a:gd name="connsiteY3" fmla="*/ 427608 h 427608"/>
              <a:gd name="connsiteX4" fmla="*/ 1678 w 3625112"/>
              <a:gd name="connsiteY4" fmla="*/ 240030 h 427608"/>
              <a:gd name="connsiteX5" fmla="*/ 1027567 w 3625112"/>
              <a:gd name="connsiteY5" fmla="*/ 0 h 427608"/>
              <a:gd name="connsiteX0" fmla="*/ 719018 w 3463702"/>
              <a:gd name="connsiteY0" fmla="*/ 80301 h 427608"/>
              <a:gd name="connsiteX1" fmla="*/ 1746928 w 3463702"/>
              <a:gd name="connsiteY1" fmla="*/ 59941 h 427608"/>
              <a:gd name="connsiteX2" fmla="*/ 3463702 w 3463702"/>
              <a:gd name="connsiteY2" fmla="*/ 240030 h 427608"/>
              <a:gd name="connsiteX3" fmla="*/ 1651985 w 3463702"/>
              <a:gd name="connsiteY3" fmla="*/ 427608 h 427608"/>
              <a:gd name="connsiteX4" fmla="*/ 2391 w 3463702"/>
              <a:gd name="connsiteY4" fmla="*/ 258596 h 427608"/>
              <a:gd name="connsiteX5" fmla="*/ 866157 w 3463702"/>
              <a:gd name="connsiteY5" fmla="*/ 0 h 427608"/>
              <a:gd name="connsiteX0" fmla="*/ 717763 w 3462447"/>
              <a:gd name="connsiteY0" fmla="*/ 80301 h 427608"/>
              <a:gd name="connsiteX1" fmla="*/ 1745673 w 3462447"/>
              <a:gd name="connsiteY1" fmla="*/ 59941 h 427608"/>
              <a:gd name="connsiteX2" fmla="*/ 3462447 w 3462447"/>
              <a:gd name="connsiteY2" fmla="*/ 240030 h 427608"/>
              <a:gd name="connsiteX3" fmla="*/ 1650730 w 3462447"/>
              <a:gd name="connsiteY3" fmla="*/ 427608 h 427608"/>
              <a:gd name="connsiteX4" fmla="*/ 1136 w 3462447"/>
              <a:gd name="connsiteY4" fmla="*/ 258596 h 427608"/>
              <a:gd name="connsiteX5" fmla="*/ 864902 w 3462447"/>
              <a:gd name="connsiteY5" fmla="*/ 0 h 427608"/>
              <a:gd name="connsiteX0" fmla="*/ 716819 w 3461503"/>
              <a:gd name="connsiteY0" fmla="*/ 80301 h 427608"/>
              <a:gd name="connsiteX1" fmla="*/ 1744729 w 3461503"/>
              <a:gd name="connsiteY1" fmla="*/ 59941 h 427608"/>
              <a:gd name="connsiteX2" fmla="*/ 3461503 w 3461503"/>
              <a:gd name="connsiteY2" fmla="*/ 240030 h 427608"/>
              <a:gd name="connsiteX3" fmla="*/ 1649786 w 3461503"/>
              <a:gd name="connsiteY3" fmla="*/ 427608 h 427608"/>
              <a:gd name="connsiteX4" fmla="*/ 192 w 3461503"/>
              <a:gd name="connsiteY4" fmla="*/ 258596 h 427608"/>
              <a:gd name="connsiteX5" fmla="*/ 863958 w 3461503"/>
              <a:gd name="connsiteY5" fmla="*/ 0 h 427608"/>
              <a:gd name="connsiteX0" fmla="*/ 716819 w 3461503"/>
              <a:gd name="connsiteY0" fmla="*/ 80301 h 427608"/>
              <a:gd name="connsiteX1" fmla="*/ 1744729 w 3461503"/>
              <a:gd name="connsiteY1" fmla="*/ 59941 h 427608"/>
              <a:gd name="connsiteX2" fmla="*/ 3461503 w 3461503"/>
              <a:gd name="connsiteY2" fmla="*/ 240030 h 427608"/>
              <a:gd name="connsiteX3" fmla="*/ 1649786 w 3461503"/>
              <a:gd name="connsiteY3" fmla="*/ 427608 h 427608"/>
              <a:gd name="connsiteX4" fmla="*/ 192 w 3461503"/>
              <a:gd name="connsiteY4" fmla="*/ 258596 h 427608"/>
              <a:gd name="connsiteX5" fmla="*/ 863958 w 3461503"/>
              <a:gd name="connsiteY5" fmla="*/ 0 h 427608"/>
              <a:gd name="connsiteX0" fmla="*/ 716819 w 3461503"/>
              <a:gd name="connsiteY0" fmla="*/ 80301 h 427608"/>
              <a:gd name="connsiteX1" fmla="*/ 1744729 w 3461503"/>
              <a:gd name="connsiteY1" fmla="*/ 59941 h 427608"/>
              <a:gd name="connsiteX2" fmla="*/ 3461503 w 3461503"/>
              <a:gd name="connsiteY2" fmla="*/ 240030 h 427608"/>
              <a:gd name="connsiteX3" fmla="*/ 1649786 w 3461503"/>
              <a:gd name="connsiteY3" fmla="*/ 427608 h 427608"/>
              <a:gd name="connsiteX4" fmla="*/ 192 w 3461503"/>
              <a:gd name="connsiteY4" fmla="*/ 258596 h 427608"/>
              <a:gd name="connsiteX5" fmla="*/ 863958 w 3461503"/>
              <a:gd name="connsiteY5" fmla="*/ 0 h 427608"/>
              <a:gd name="connsiteX0" fmla="*/ 716819 w 3461503"/>
              <a:gd name="connsiteY0" fmla="*/ 80301 h 427608"/>
              <a:gd name="connsiteX1" fmla="*/ 1744729 w 3461503"/>
              <a:gd name="connsiteY1" fmla="*/ 59941 h 427608"/>
              <a:gd name="connsiteX2" fmla="*/ 3461503 w 3461503"/>
              <a:gd name="connsiteY2" fmla="*/ 240030 h 427608"/>
              <a:gd name="connsiteX3" fmla="*/ 1649786 w 3461503"/>
              <a:gd name="connsiteY3" fmla="*/ 427608 h 427608"/>
              <a:gd name="connsiteX4" fmla="*/ 192 w 3461503"/>
              <a:gd name="connsiteY4" fmla="*/ 258596 h 427608"/>
              <a:gd name="connsiteX5" fmla="*/ 863958 w 3461503"/>
              <a:gd name="connsiteY5" fmla="*/ 0 h 427608"/>
              <a:gd name="connsiteX0" fmla="*/ 716819 w 3461503"/>
              <a:gd name="connsiteY0" fmla="*/ 80301 h 428410"/>
              <a:gd name="connsiteX1" fmla="*/ 1744729 w 3461503"/>
              <a:gd name="connsiteY1" fmla="*/ 59941 h 428410"/>
              <a:gd name="connsiteX2" fmla="*/ 3461503 w 3461503"/>
              <a:gd name="connsiteY2" fmla="*/ 240030 h 428410"/>
              <a:gd name="connsiteX3" fmla="*/ 1649786 w 3461503"/>
              <a:gd name="connsiteY3" fmla="*/ 427608 h 428410"/>
              <a:gd name="connsiteX4" fmla="*/ 192 w 3461503"/>
              <a:gd name="connsiteY4" fmla="*/ 258596 h 428410"/>
              <a:gd name="connsiteX5" fmla="*/ 863958 w 3461503"/>
              <a:gd name="connsiteY5" fmla="*/ 0 h 428410"/>
              <a:gd name="connsiteX0" fmla="*/ 716819 w 3461503"/>
              <a:gd name="connsiteY0" fmla="*/ 80301 h 428410"/>
              <a:gd name="connsiteX1" fmla="*/ 1744729 w 3461503"/>
              <a:gd name="connsiteY1" fmla="*/ 59941 h 428410"/>
              <a:gd name="connsiteX2" fmla="*/ 3461503 w 3461503"/>
              <a:gd name="connsiteY2" fmla="*/ 240030 h 428410"/>
              <a:gd name="connsiteX3" fmla="*/ 1649786 w 3461503"/>
              <a:gd name="connsiteY3" fmla="*/ 427608 h 428410"/>
              <a:gd name="connsiteX4" fmla="*/ 192 w 3461503"/>
              <a:gd name="connsiteY4" fmla="*/ 258596 h 428410"/>
              <a:gd name="connsiteX5" fmla="*/ 863958 w 3461503"/>
              <a:gd name="connsiteY5" fmla="*/ 0 h 42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1503" h="428410">
                <a:moveTo>
                  <a:pt x="716819" y="80301"/>
                </a:moveTo>
                <a:cubicBezTo>
                  <a:pt x="1481435" y="54928"/>
                  <a:pt x="1438134" y="65811"/>
                  <a:pt x="1744729" y="59941"/>
                </a:cubicBezTo>
                <a:cubicBezTo>
                  <a:pt x="2116306" y="67996"/>
                  <a:pt x="3445103" y="824"/>
                  <a:pt x="3461503" y="240030"/>
                </a:cubicBezTo>
                <a:cubicBezTo>
                  <a:pt x="3455736" y="451387"/>
                  <a:pt x="1966825" y="427608"/>
                  <a:pt x="1649786" y="427608"/>
                </a:cubicBezTo>
                <a:cubicBezTo>
                  <a:pt x="70817" y="418326"/>
                  <a:pt x="-4670" y="445904"/>
                  <a:pt x="192" y="258596"/>
                </a:cubicBezTo>
                <a:cubicBezTo>
                  <a:pt x="5054" y="71288"/>
                  <a:pt x="308531" y="40691"/>
                  <a:pt x="863958" y="0"/>
                </a:cubicBezTo>
              </a:path>
            </a:pathLst>
          </a:custGeom>
          <a:noFill/>
          <a:ln w="38100">
            <a:solidFill>
              <a:srgbClr val="FFB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Rectangular Callout 118"/>
          <p:cNvSpPr/>
          <p:nvPr/>
        </p:nvSpPr>
        <p:spPr>
          <a:xfrm>
            <a:off x="4774797" y="2811656"/>
            <a:ext cx="2727825" cy="1095456"/>
          </a:xfrm>
          <a:prstGeom prst="wedgeRectCallout">
            <a:avLst>
              <a:gd name="adj1" fmla="val -59808"/>
              <a:gd name="adj2" fmla="val -40887"/>
            </a:avLst>
          </a:prstGeom>
          <a:noFill/>
          <a:ln w="31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67" dirty="0">
                <a:solidFill>
                  <a:schemeClr val="tx1"/>
                </a:solidFill>
                <a:latin typeface="+mj-lt"/>
              </a:rPr>
              <a:t>Evolutionary technology supporting new business model</a:t>
            </a:r>
          </a:p>
        </p:txBody>
      </p:sp>
      <p:sp>
        <p:nvSpPr>
          <p:cNvPr id="120" name="Rectangular Callout 119"/>
          <p:cNvSpPr/>
          <p:nvPr/>
        </p:nvSpPr>
        <p:spPr>
          <a:xfrm>
            <a:off x="560917" y="5406836"/>
            <a:ext cx="2285631" cy="807424"/>
          </a:xfrm>
          <a:prstGeom prst="wedgeRectCallout">
            <a:avLst>
              <a:gd name="adj1" fmla="val 43114"/>
              <a:gd name="adj2" fmla="val -79584"/>
            </a:avLst>
          </a:prstGeom>
          <a:noFill/>
          <a:ln w="31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67" dirty="0">
                <a:solidFill>
                  <a:schemeClr val="tx1"/>
                </a:solidFill>
                <a:latin typeface="+mj-lt"/>
              </a:rPr>
              <a:t>Partnerships playing a vital role</a:t>
            </a:r>
          </a:p>
        </p:txBody>
      </p:sp>
      <p:sp>
        <p:nvSpPr>
          <p:cNvPr id="121" name="Oval 12"/>
          <p:cNvSpPr/>
          <p:nvPr/>
        </p:nvSpPr>
        <p:spPr>
          <a:xfrm>
            <a:off x="2745463" y="4750811"/>
            <a:ext cx="4889125" cy="486771"/>
          </a:xfrm>
          <a:custGeom>
            <a:avLst/>
            <a:gdLst>
              <a:gd name="connsiteX0" fmla="*/ 0 w 3623434"/>
              <a:gd name="connsiteY0" fmla="*/ 187578 h 375156"/>
              <a:gd name="connsiteX1" fmla="*/ 1811717 w 3623434"/>
              <a:gd name="connsiteY1" fmla="*/ 0 h 375156"/>
              <a:gd name="connsiteX2" fmla="*/ 3623434 w 3623434"/>
              <a:gd name="connsiteY2" fmla="*/ 187578 h 375156"/>
              <a:gd name="connsiteX3" fmla="*/ 1811717 w 3623434"/>
              <a:gd name="connsiteY3" fmla="*/ 375156 h 375156"/>
              <a:gd name="connsiteX4" fmla="*/ 0 w 3623434"/>
              <a:gd name="connsiteY4" fmla="*/ 187578 h 375156"/>
              <a:gd name="connsiteX0" fmla="*/ 0 w 3623434"/>
              <a:gd name="connsiteY0" fmla="*/ 212050 h 399628"/>
              <a:gd name="connsiteX1" fmla="*/ 1811717 w 3623434"/>
              <a:gd name="connsiteY1" fmla="*/ 24472 h 399628"/>
              <a:gd name="connsiteX2" fmla="*/ 1818470 w 3623434"/>
              <a:gd name="connsiteY2" fmla="*/ 22678 h 399628"/>
              <a:gd name="connsiteX3" fmla="*/ 3623434 w 3623434"/>
              <a:gd name="connsiteY3" fmla="*/ 212050 h 399628"/>
              <a:gd name="connsiteX4" fmla="*/ 1811717 w 3623434"/>
              <a:gd name="connsiteY4" fmla="*/ 399628 h 399628"/>
              <a:gd name="connsiteX5" fmla="*/ 0 w 3623434"/>
              <a:gd name="connsiteY5" fmla="*/ 212050 h 399628"/>
              <a:gd name="connsiteX0" fmla="*/ 0 w 3623434"/>
              <a:gd name="connsiteY0" fmla="*/ 201300 h 388878"/>
              <a:gd name="connsiteX1" fmla="*/ 1811717 w 3623434"/>
              <a:gd name="connsiteY1" fmla="*/ 13722 h 388878"/>
              <a:gd name="connsiteX2" fmla="*/ 973694 w 3623434"/>
              <a:gd name="connsiteY2" fmla="*/ 35136 h 388878"/>
              <a:gd name="connsiteX3" fmla="*/ 3623434 w 3623434"/>
              <a:gd name="connsiteY3" fmla="*/ 201300 h 388878"/>
              <a:gd name="connsiteX4" fmla="*/ 1811717 w 3623434"/>
              <a:gd name="connsiteY4" fmla="*/ 388878 h 388878"/>
              <a:gd name="connsiteX5" fmla="*/ 0 w 3623434"/>
              <a:gd name="connsiteY5" fmla="*/ 201300 h 388878"/>
              <a:gd name="connsiteX0" fmla="*/ 0 w 3623434"/>
              <a:gd name="connsiteY0" fmla="*/ 197187 h 384765"/>
              <a:gd name="connsiteX1" fmla="*/ 1811717 w 3623434"/>
              <a:gd name="connsiteY1" fmla="*/ 9609 h 384765"/>
              <a:gd name="connsiteX2" fmla="*/ 2333690 w 3623434"/>
              <a:gd name="connsiteY2" fmla="*/ 44948 h 384765"/>
              <a:gd name="connsiteX3" fmla="*/ 3623434 w 3623434"/>
              <a:gd name="connsiteY3" fmla="*/ 197187 h 384765"/>
              <a:gd name="connsiteX4" fmla="*/ 1811717 w 3623434"/>
              <a:gd name="connsiteY4" fmla="*/ 384765 h 384765"/>
              <a:gd name="connsiteX5" fmla="*/ 0 w 3623434"/>
              <a:gd name="connsiteY5" fmla="*/ 197187 h 384765"/>
              <a:gd name="connsiteX0" fmla="*/ 33903 w 3657337"/>
              <a:gd name="connsiteY0" fmla="*/ 197187 h 384765"/>
              <a:gd name="connsiteX1" fmla="*/ 791971 w 3657337"/>
              <a:gd name="connsiteY1" fmla="*/ 9609 h 384765"/>
              <a:gd name="connsiteX2" fmla="*/ 2367593 w 3657337"/>
              <a:gd name="connsiteY2" fmla="*/ 44948 h 384765"/>
              <a:gd name="connsiteX3" fmla="*/ 3657337 w 3657337"/>
              <a:gd name="connsiteY3" fmla="*/ 197187 h 384765"/>
              <a:gd name="connsiteX4" fmla="*/ 1845620 w 3657337"/>
              <a:gd name="connsiteY4" fmla="*/ 384765 h 384765"/>
              <a:gd name="connsiteX5" fmla="*/ 33903 w 3657337"/>
              <a:gd name="connsiteY5" fmla="*/ 197187 h 384765"/>
              <a:gd name="connsiteX0" fmla="*/ 11815 w 3635249"/>
              <a:gd name="connsiteY0" fmla="*/ 183103 h 370681"/>
              <a:gd name="connsiteX1" fmla="*/ 1104080 w 3635249"/>
              <a:gd name="connsiteY1" fmla="*/ 14091 h 370681"/>
              <a:gd name="connsiteX2" fmla="*/ 2345505 w 3635249"/>
              <a:gd name="connsiteY2" fmla="*/ 30864 h 370681"/>
              <a:gd name="connsiteX3" fmla="*/ 3635249 w 3635249"/>
              <a:gd name="connsiteY3" fmla="*/ 183103 h 370681"/>
              <a:gd name="connsiteX4" fmla="*/ 1823532 w 3635249"/>
              <a:gd name="connsiteY4" fmla="*/ 370681 h 370681"/>
              <a:gd name="connsiteX5" fmla="*/ 11815 w 3635249"/>
              <a:gd name="connsiteY5" fmla="*/ 183103 h 370681"/>
              <a:gd name="connsiteX0" fmla="*/ 18831 w 3642265"/>
              <a:gd name="connsiteY0" fmla="*/ 209141 h 396719"/>
              <a:gd name="connsiteX1" fmla="*/ 971847 w 3642265"/>
              <a:gd name="connsiteY1" fmla="*/ 7638 h 396719"/>
              <a:gd name="connsiteX2" fmla="*/ 2352521 w 3642265"/>
              <a:gd name="connsiteY2" fmla="*/ 56902 h 396719"/>
              <a:gd name="connsiteX3" fmla="*/ 3642265 w 3642265"/>
              <a:gd name="connsiteY3" fmla="*/ 209141 h 396719"/>
              <a:gd name="connsiteX4" fmla="*/ 1830548 w 3642265"/>
              <a:gd name="connsiteY4" fmla="*/ 396719 h 396719"/>
              <a:gd name="connsiteX5" fmla="*/ 18831 w 3642265"/>
              <a:gd name="connsiteY5" fmla="*/ 209141 h 396719"/>
              <a:gd name="connsiteX0" fmla="*/ 17252 w 3640686"/>
              <a:gd name="connsiteY0" fmla="*/ 216255 h 403833"/>
              <a:gd name="connsiteX1" fmla="*/ 970268 w 3640686"/>
              <a:gd name="connsiteY1" fmla="*/ 14752 h 403833"/>
              <a:gd name="connsiteX2" fmla="*/ 1882138 w 3640686"/>
              <a:gd name="connsiteY2" fmla="*/ 36166 h 403833"/>
              <a:gd name="connsiteX3" fmla="*/ 3640686 w 3640686"/>
              <a:gd name="connsiteY3" fmla="*/ 216255 h 403833"/>
              <a:gd name="connsiteX4" fmla="*/ 1828969 w 3640686"/>
              <a:gd name="connsiteY4" fmla="*/ 403833 h 403833"/>
              <a:gd name="connsiteX5" fmla="*/ 17252 w 3640686"/>
              <a:gd name="connsiteY5" fmla="*/ 216255 h 403833"/>
              <a:gd name="connsiteX0" fmla="*/ 17252 w 3640686"/>
              <a:gd name="connsiteY0" fmla="*/ 216255 h 403833"/>
              <a:gd name="connsiteX1" fmla="*/ 970268 w 3640686"/>
              <a:gd name="connsiteY1" fmla="*/ 14752 h 403833"/>
              <a:gd name="connsiteX2" fmla="*/ 1882138 w 3640686"/>
              <a:gd name="connsiteY2" fmla="*/ 36166 h 403833"/>
              <a:gd name="connsiteX3" fmla="*/ 3640686 w 3640686"/>
              <a:gd name="connsiteY3" fmla="*/ 216255 h 403833"/>
              <a:gd name="connsiteX4" fmla="*/ 1828969 w 3640686"/>
              <a:gd name="connsiteY4" fmla="*/ 403833 h 403833"/>
              <a:gd name="connsiteX5" fmla="*/ 17252 w 3640686"/>
              <a:gd name="connsiteY5" fmla="*/ 216255 h 403833"/>
              <a:gd name="connsiteX0" fmla="*/ 17252 w 3640686"/>
              <a:gd name="connsiteY0" fmla="*/ 216255 h 403833"/>
              <a:gd name="connsiteX1" fmla="*/ 970268 w 3640686"/>
              <a:gd name="connsiteY1" fmla="*/ 14752 h 403833"/>
              <a:gd name="connsiteX2" fmla="*/ 1882138 w 3640686"/>
              <a:gd name="connsiteY2" fmla="*/ 36166 h 403833"/>
              <a:gd name="connsiteX3" fmla="*/ 3640686 w 3640686"/>
              <a:gd name="connsiteY3" fmla="*/ 216255 h 403833"/>
              <a:gd name="connsiteX4" fmla="*/ 1828969 w 3640686"/>
              <a:gd name="connsiteY4" fmla="*/ 403833 h 403833"/>
              <a:gd name="connsiteX5" fmla="*/ 17252 w 3640686"/>
              <a:gd name="connsiteY5" fmla="*/ 216255 h 403833"/>
              <a:gd name="connsiteX0" fmla="*/ 970218 w 3640636"/>
              <a:gd name="connsiteY0" fmla="*/ 14752 h 403833"/>
              <a:gd name="connsiteX1" fmla="*/ 1882088 w 3640636"/>
              <a:gd name="connsiteY1" fmla="*/ 36166 h 403833"/>
              <a:gd name="connsiteX2" fmla="*/ 3640636 w 3640636"/>
              <a:gd name="connsiteY2" fmla="*/ 216255 h 403833"/>
              <a:gd name="connsiteX3" fmla="*/ 1828919 w 3640636"/>
              <a:gd name="connsiteY3" fmla="*/ 403833 h 403833"/>
              <a:gd name="connsiteX4" fmla="*/ 17202 w 3640636"/>
              <a:gd name="connsiteY4" fmla="*/ 216255 h 403833"/>
              <a:gd name="connsiteX5" fmla="*/ 1061658 w 3640636"/>
              <a:gd name="connsiteY5" fmla="*/ 106192 h 403833"/>
              <a:gd name="connsiteX0" fmla="*/ 967395 w 3637813"/>
              <a:gd name="connsiteY0" fmla="*/ 35360 h 424441"/>
              <a:gd name="connsiteX1" fmla="*/ 1879265 w 3637813"/>
              <a:gd name="connsiteY1" fmla="*/ 56774 h 424441"/>
              <a:gd name="connsiteX2" fmla="*/ 3637813 w 3637813"/>
              <a:gd name="connsiteY2" fmla="*/ 236863 h 424441"/>
              <a:gd name="connsiteX3" fmla="*/ 1826096 w 3637813"/>
              <a:gd name="connsiteY3" fmla="*/ 424441 h 424441"/>
              <a:gd name="connsiteX4" fmla="*/ 14379 w 3637813"/>
              <a:gd name="connsiteY4" fmla="*/ 236863 h 424441"/>
              <a:gd name="connsiteX5" fmla="*/ 1054193 w 3637813"/>
              <a:gd name="connsiteY5" fmla="*/ 10759 h 424441"/>
              <a:gd name="connsiteX0" fmla="*/ 970314 w 3640732"/>
              <a:gd name="connsiteY0" fmla="*/ 24601 h 413682"/>
              <a:gd name="connsiteX1" fmla="*/ 1882184 w 3640732"/>
              <a:gd name="connsiteY1" fmla="*/ 46015 h 413682"/>
              <a:gd name="connsiteX2" fmla="*/ 3640732 w 3640732"/>
              <a:gd name="connsiteY2" fmla="*/ 226104 h 413682"/>
              <a:gd name="connsiteX3" fmla="*/ 1829015 w 3640732"/>
              <a:gd name="connsiteY3" fmla="*/ 413682 h 413682"/>
              <a:gd name="connsiteX4" fmla="*/ 17298 w 3640732"/>
              <a:gd name="connsiteY4" fmla="*/ 226104 h 413682"/>
              <a:gd name="connsiteX5" fmla="*/ 1057112 w 3640732"/>
              <a:gd name="connsiteY5" fmla="*/ 0 h 413682"/>
              <a:gd name="connsiteX0" fmla="*/ 963471 w 3633889"/>
              <a:gd name="connsiteY0" fmla="*/ 14753 h 403834"/>
              <a:gd name="connsiteX1" fmla="*/ 1875341 w 3633889"/>
              <a:gd name="connsiteY1" fmla="*/ 36167 h 403834"/>
              <a:gd name="connsiteX2" fmla="*/ 3633889 w 3633889"/>
              <a:gd name="connsiteY2" fmla="*/ 216256 h 403834"/>
              <a:gd name="connsiteX3" fmla="*/ 1822172 w 3633889"/>
              <a:gd name="connsiteY3" fmla="*/ 403834 h 403834"/>
              <a:gd name="connsiteX4" fmla="*/ 10455 w 3633889"/>
              <a:gd name="connsiteY4" fmla="*/ 216256 h 403834"/>
              <a:gd name="connsiteX5" fmla="*/ 1184876 w 3633889"/>
              <a:gd name="connsiteY5" fmla="*/ 69059 h 403834"/>
              <a:gd name="connsiteX0" fmla="*/ 971181 w 3641599"/>
              <a:gd name="connsiteY0" fmla="*/ 38527 h 427608"/>
              <a:gd name="connsiteX1" fmla="*/ 1883051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883051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883051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924825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924825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924825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924825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32266"/>
              <a:gd name="connsiteX1" fmla="*/ 1924825 w 3641599"/>
              <a:gd name="connsiteY1" fmla="*/ 59941 h 432266"/>
              <a:gd name="connsiteX2" fmla="*/ 3641599 w 3641599"/>
              <a:gd name="connsiteY2" fmla="*/ 240030 h 432266"/>
              <a:gd name="connsiteX3" fmla="*/ 1829882 w 3641599"/>
              <a:gd name="connsiteY3" fmla="*/ 427608 h 432266"/>
              <a:gd name="connsiteX4" fmla="*/ 18165 w 3641599"/>
              <a:gd name="connsiteY4" fmla="*/ 240030 h 432266"/>
              <a:gd name="connsiteX5" fmla="*/ 1044054 w 3641599"/>
              <a:gd name="connsiteY5" fmla="*/ 0 h 432266"/>
              <a:gd name="connsiteX0" fmla="*/ 896915 w 3641599"/>
              <a:gd name="connsiteY0" fmla="*/ 80301 h 427737"/>
              <a:gd name="connsiteX1" fmla="*/ 1924825 w 3641599"/>
              <a:gd name="connsiteY1" fmla="*/ 59941 h 427737"/>
              <a:gd name="connsiteX2" fmla="*/ 3641599 w 3641599"/>
              <a:gd name="connsiteY2" fmla="*/ 240030 h 427737"/>
              <a:gd name="connsiteX3" fmla="*/ 1829882 w 3641599"/>
              <a:gd name="connsiteY3" fmla="*/ 427608 h 427737"/>
              <a:gd name="connsiteX4" fmla="*/ 18165 w 3641599"/>
              <a:gd name="connsiteY4" fmla="*/ 240030 h 427737"/>
              <a:gd name="connsiteX5" fmla="*/ 1044054 w 3641599"/>
              <a:gd name="connsiteY5" fmla="*/ 0 h 427737"/>
              <a:gd name="connsiteX0" fmla="*/ 896915 w 3641599"/>
              <a:gd name="connsiteY0" fmla="*/ 80301 h 427737"/>
              <a:gd name="connsiteX1" fmla="*/ 1924825 w 3641599"/>
              <a:gd name="connsiteY1" fmla="*/ 59941 h 427737"/>
              <a:gd name="connsiteX2" fmla="*/ 3641599 w 3641599"/>
              <a:gd name="connsiteY2" fmla="*/ 240030 h 427737"/>
              <a:gd name="connsiteX3" fmla="*/ 1829882 w 3641599"/>
              <a:gd name="connsiteY3" fmla="*/ 427608 h 427737"/>
              <a:gd name="connsiteX4" fmla="*/ 18165 w 3641599"/>
              <a:gd name="connsiteY4" fmla="*/ 240030 h 427737"/>
              <a:gd name="connsiteX5" fmla="*/ 1044054 w 3641599"/>
              <a:gd name="connsiteY5" fmla="*/ 0 h 427737"/>
              <a:gd name="connsiteX0" fmla="*/ 896915 w 3641599"/>
              <a:gd name="connsiteY0" fmla="*/ 80301 h 427737"/>
              <a:gd name="connsiteX1" fmla="*/ 1924825 w 3641599"/>
              <a:gd name="connsiteY1" fmla="*/ 59941 h 427737"/>
              <a:gd name="connsiteX2" fmla="*/ 3641599 w 3641599"/>
              <a:gd name="connsiteY2" fmla="*/ 240030 h 427737"/>
              <a:gd name="connsiteX3" fmla="*/ 1829882 w 3641599"/>
              <a:gd name="connsiteY3" fmla="*/ 427608 h 427737"/>
              <a:gd name="connsiteX4" fmla="*/ 18165 w 3641599"/>
              <a:gd name="connsiteY4" fmla="*/ 240030 h 427737"/>
              <a:gd name="connsiteX5" fmla="*/ 1044054 w 3641599"/>
              <a:gd name="connsiteY5" fmla="*/ 0 h 427737"/>
              <a:gd name="connsiteX0" fmla="*/ 896915 w 3641599"/>
              <a:gd name="connsiteY0" fmla="*/ 80301 h 427608"/>
              <a:gd name="connsiteX1" fmla="*/ 1924825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96915 w 3641599"/>
              <a:gd name="connsiteY0" fmla="*/ 80301 h 427608"/>
              <a:gd name="connsiteX1" fmla="*/ 1924825 w 3641599"/>
              <a:gd name="connsiteY1" fmla="*/ 59941 h 427608"/>
              <a:gd name="connsiteX2" fmla="*/ 3641599 w 3641599"/>
              <a:gd name="connsiteY2" fmla="*/ 240030 h 427608"/>
              <a:gd name="connsiteX3" fmla="*/ 1829882 w 3641599"/>
              <a:gd name="connsiteY3" fmla="*/ 427608 h 427608"/>
              <a:gd name="connsiteX4" fmla="*/ 18165 w 3641599"/>
              <a:gd name="connsiteY4" fmla="*/ 240030 h 427608"/>
              <a:gd name="connsiteX5" fmla="*/ 1044054 w 3641599"/>
              <a:gd name="connsiteY5" fmla="*/ 0 h 427608"/>
              <a:gd name="connsiteX0" fmla="*/ 880428 w 3625112"/>
              <a:gd name="connsiteY0" fmla="*/ 80301 h 427608"/>
              <a:gd name="connsiteX1" fmla="*/ 1908338 w 3625112"/>
              <a:gd name="connsiteY1" fmla="*/ 59941 h 427608"/>
              <a:gd name="connsiteX2" fmla="*/ 3625112 w 3625112"/>
              <a:gd name="connsiteY2" fmla="*/ 240030 h 427608"/>
              <a:gd name="connsiteX3" fmla="*/ 1813395 w 3625112"/>
              <a:gd name="connsiteY3" fmla="*/ 427608 h 427608"/>
              <a:gd name="connsiteX4" fmla="*/ 1678 w 3625112"/>
              <a:gd name="connsiteY4" fmla="*/ 240030 h 427608"/>
              <a:gd name="connsiteX5" fmla="*/ 1027567 w 3625112"/>
              <a:gd name="connsiteY5" fmla="*/ 0 h 427608"/>
              <a:gd name="connsiteX0" fmla="*/ 719018 w 3463702"/>
              <a:gd name="connsiteY0" fmla="*/ 80301 h 427608"/>
              <a:gd name="connsiteX1" fmla="*/ 1746928 w 3463702"/>
              <a:gd name="connsiteY1" fmla="*/ 59941 h 427608"/>
              <a:gd name="connsiteX2" fmla="*/ 3463702 w 3463702"/>
              <a:gd name="connsiteY2" fmla="*/ 240030 h 427608"/>
              <a:gd name="connsiteX3" fmla="*/ 1651985 w 3463702"/>
              <a:gd name="connsiteY3" fmla="*/ 427608 h 427608"/>
              <a:gd name="connsiteX4" fmla="*/ 2391 w 3463702"/>
              <a:gd name="connsiteY4" fmla="*/ 258596 h 427608"/>
              <a:gd name="connsiteX5" fmla="*/ 866157 w 3463702"/>
              <a:gd name="connsiteY5" fmla="*/ 0 h 427608"/>
              <a:gd name="connsiteX0" fmla="*/ 717763 w 3462447"/>
              <a:gd name="connsiteY0" fmla="*/ 80301 h 427608"/>
              <a:gd name="connsiteX1" fmla="*/ 1745673 w 3462447"/>
              <a:gd name="connsiteY1" fmla="*/ 59941 h 427608"/>
              <a:gd name="connsiteX2" fmla="*/ 3462447 w 3462447"/>
              <a:gd name="connsiteY2" fmla="*/ 240030 h 427608"/>
              <a:gd name="connsiteX3" fmla="*/ 1650730 w 3462447"/>
              <a:gd name="connsiteY3" fmla="*/ 427608 h 427608"/>
              <a:gd name="connsiteX4" fmla="*/ 1136 w 3462447"/>
              <a:gd name="connsiteY4" fmla="*/ 258596 h 427608"/>
              <a:gd name="connsiteX5" fmla="*/ 864902 w 3462447"/>
              <a:gd name="connsiteY5" fmla="*/ 0 h 427608"/>
              <a:gd name="connsiteX0" fmla="*/ 716819 w 3461503"/>
              <a:gd name="connsiteY0" fmla="*/ 80301 h 427608"/>
              <a:gd name="connsiteX1" fmla="*/ 1744729 w 3461503"/>
              <a:gd name="connsiteY1" fmla="*/ 59941 h 427608"/>
              <a:gd name="connsiteX2" fmla="*/ 3461503 w 3461503"/>
              <a:gd name="connsiteY2" fmla="*/ 240030 h 427608"/>
              <a:gd name="connsiteX3" fmla="*/ 1649786 w 3461503"/>
              <a:gd name="connsiteY3" fmla="*/ 427608 h 427608"/>
              <a:gd name="connsiteX4" fmla="*/ 192 w 3461503"/>
              <a:gd name="connsiteY4" fmla="*/ 258596 h 427608"/>
              <a:gd name="connsiteX5" fmla="*/ 863958 w 3461503"/>
              <a:gd name="connsiteY5" fmla="*/ 0 h 427608"/>
              <a:gd name="connsiteX0" fmla="*/ 716819 w 3461503"/>
              <a:gd name="connsiteY0" fmla="*/ 80301 h 427608"/>
              <a:gd name="connsiteX1" fmla="*/ 1744729 w 3461503"/>
              <a:gd name="connsiteY1" fmla="*/ 59941 h 427608"/>
              <a:gd name="connsiteX2" fmla="*/ 3461503 w 3461503"/>
              <a:gd name="connsiteY2" fmla="*/ 240030 h 427608"/>
              <a:gd name="connsiteX3" fmla="*/ 1649786 w 3461503"/>
              <a:gd name="connsiteY3" fmla="*/ 427608 h 427608"/>
              <a:gd name="connsiteX4" fmla="*/ 192 w 3461503"/>
              <a:gd name="connsiteY4" fmla="*/ 258596 h 427608"/>
              <a:gd name="connsiteX5" fmla="*/ 863958 w 3461503"/>
              <a:gd name="connsiteY5" fmla="*/ 0 h 427608"/>
              <a:gd name="connsiteX0" fmla="*/ 716819 w 3461503"/>
              <a:gd name="connsiteY0" fmla="*/ 80301 h 427608"/>
              <a:gd name="connsiteX1" fmla="*/ 1744729 w 3461503"/>
              <a:gd name="connsiteY1" fmla="*/ 59941 h 427608"/>
              <a:gd name="connsiteX2" fmla="*/ 3461503 w 3461503"/>
              <a:gd name="connsiteY2" fmla="*/ 240030 h 427608"/>
              <a:gd name="connsiteX3" fmla="*/ 1649786 w 3461503"/>
              <a:gd name="connsiteY3" fmla="*/ 427608 h 427608"/>
              <a:gd name="connsiteX4" fmla="*/ 192 w 3461503"/>
              <a:gd name="connsiteY4" fmla="*/ 258596 h 427608"/>
              <a:gd name="connsiteX5" fmla="*/ 863958 w 3461503"/>
              <a:gd name="connsiteY5" fmla="*/ 0 h 427608"/>
              <a:gd name="connsiteX0" fmla="*/ 716819 w 3461503"/>
              <a:gd name="connsiteY0" fmla="*/ 80301 h 427608"/>
              <a:gd name="connsiteX1" fmla="*/ 1744729 w 3461503"/>
              <a:gd name="connsiteY1" fmla="*/ 59941 h 427608"/>
              <a:gd name="connsiteX2" fmla="*/ 3461503 w 3461503"/>
              <a:gd name="connsiteY2" fmla="*/ 240030 h 427608"/>
              <a:gd name="connsiteX3" fmla="*/ 1649786 w 3461503"/>
              <a:gd name="connsiteY3" fmla="*/ 427608 h 427608"/>
              <a:gd name="connsiteX4" fmla="*/ 192 w 3461503"/>
              <a:gd name="connsiteY4" fmla="*/ 258596 h 427608"/>
              <a:gd name="connsiteX5" fmla="*/ 863958 w 3461503"/>
              <a:gd name="connsiteY5" fmla="*/ 0 h 427608"/>
              <a:gd name="connsiteX0" fmla="*/ 716819 w 3461503"/>
              <a:gd name="connsiteY0" fmla="*/ 80301 h 428410"/>
              <a:gd name="connsiteX1" fmla="*/ 1744729 w 3461503"/>
              <a:gd name="connsiteY1" fmla="*/ 59941 h 428410"/>
              <a:gd name="connsiteX2" fmla="*/ 3461503 w 3461503"/>
              <a:gd name="connsiteY2" fmla="*/ 240030 h 428410"/>
              <a:gd name="connsiteX3" fmla="*/ 1649786 w 3461503"/>
              <a:gd name="connsiteY3" fmla="*/ 427608 h 428410"/>
              <a:gd name="connsiteX4" fmla="*/ 192 w 3461503"/>
              <a:gd name="connsiteY4" fmla="*/ 258596 h 428410"/>
              <a:gd name="connsiteX5" fmla="*/ 863958 w 3461503"/>
              <a:gd name="connsiteY5" fmla="*/ 0 h 428410"/>
              <a:gd name="connsiteX0" fmla="*/ 716819 w 3461503"/>
              <a:gd name="connsiteY0" fmla="*/ 80301 h 428410"/>
              <a:gd name="connsiteX1" fmla="*/ 1744729 w 3461503"/>
              <a:gd name="connsiteY1" fmla="*/ 59941 h 428410"/>
              <a:gd name="connsiteX2" fmla="*/ 3461503 w 3461503"/>
              <a:gd name="connsiteY2" fmla="*/ 240030 h 428410"/>
              <a:gd name="connsiteX3" fmla="*/ 1649786 w 3461503"/>
              <a:gd name="connsiteY3" fmla="*/ 427608 h 428410"/>
              <a:gd name="connsiteX4" fmla="*/ 192 w 3461503"/>
              <a:gd name="connsiteY4" fmla="*/ 258596 h 428410"/>
              <a:gd name="connsiteX5" fmla="*/ 863958 w 3461503"/>
              <a:gd name="connsiteY5" fmla="*/ 0 h 42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1503" h="428410">
                <a:moveTo>
                  <a:pt x="716819" y="80301"/>
                </a:moveTo>
                <a:cubicBezTo>
                  <a:pt x="1481435" y="54928"/>
                  <a:pt x="1438134" y="65811"/>
                  <a:pt x="1744729" y="59941"/>
                </a:cubicBezTo>
                <a:cubicBezTo>
                  <a:pt x="2116306" y="67996"/>
                  <a:pt x="3445103" y="824"/>
                  <a:pt x="3461503" y="240030"/>
                </a:cubicBezTo>
                <a:cubicBezTo>
                  <a:pt x="3455736" y="451387"/>
                  <a:pt x="1966825" y="427608"/>
                  <a:pt x="1649786" y="427608"/>
                </a:cubicBezTo>
                <a:cubicBezTo>
                  <a:pt x="70817" y="418326"/>
                  <a:pt x="-4670" y="445904"/>
                  <a:pt x="192" y="258596"/>
                </a:cubicBezTo>
                <a:cubicBezTo>
                  <a:pt x="5054" y="71288"/>
                  <a:pt x="308531" y="40691"/>
                  <a:pt x="863958" y="0"/>
                </a:cubicBezTo>
              </a:path>
            </a:pathLst>
          </a:custGeom>
          <a:noFill/>
          <a:ln w="38100">
            <a:solidFill>
              <a:srgbClr val="FFB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2" name="TextBox 121"/>
          <p:cNvSpPr txBox="1"/>
          <p:nvPr/>
        </p:nvSpPr>
        <p:spPr>
          <a:xfrm>
            <a:off x="3971764" y="6479873"/>
            <a:ext cx="344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chemeClr val="tx2"/>
                </a:solidFill>
                <a:latin typeface="+mj-lt"/>
              </a:rPr>
              <a:t>Source: CEO 5G survey</a:t>
            </a:r>
          </a:p>
        </p:txBody>
      </p:sp>
    </p:spTree>
    <p:extLst>
      <p:ext uri="{BB962C8B-B14F-4D97-AF65-F5344CB8AC3E}">
        <p14:creationId xmlns:p14="http://schemas.microsoft.com/office/powerpoint/2010/main" val="42795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Goal 3:  Revolutionize the mobile broadband experience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A048-5FCA-4644-A616-29B19DF29C54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1521089" y="113122"/>
            <a:ext cx="488659" cy="471340"/>
            <a:chOff x="11521089" y="113122"/>
            <a:chExt cx="488659" cy="471340"/>
          </a:xfrm>
        </p:grpSpPr>
        <p:sp>
          <p:nvSpPr>
            <p:cNvPr id="2" name="Regular Pentagon 1"/>
            <p:cNvSpPr/>
            <p:nvPr/>
          </p:nvSpPr>
          <p:spPr>
            <a:xfrm>
              <a:off x="11521089" y="113122"/>
              <a:ext cx="488659" cy="471340"/>
            </a:xfrm>
            <a:prstGeom prst="pentagon">
              <a:avLst/>
            </a:prstGeom>
            <a:solidFill>
              <a:schemeClr val="bg1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smtClean="0">
                <a:latin typeface="+mj-lt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660956" y="263562"/>
              <a:ext cx="216817" cy="235670"/>
            </a:xfrm>
            <a:prstGeom prst="ellipse">
              <a:avLst/>
            </a:prstGeom>
            <a:solidFill>
              <a:srgbClr val="C00000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971366" y="1239548"/>
            <a:ext cx="10052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  <a:buSzPct val="125000"/>
            </a:pPr>
            <a:r>
              <a:rPr lang="en-GB" b="1" i="1" dirty="0" smtClean="0">
                <a:solidFill>
                  <a:srgbClr val="C00000"/>
                </a:solidFill>
              </a:rPr>
              <a:t>5G </a:t>
            </a:r>
            <a:r>
              <a:rPr lang="en-GB" b="1" i="1" dirty="0">
                <a:solidFill>
                  <a:srgbClr val="C00000"/>
                </a:solidFill>
              </a:rPr>
              <a:t>networks will provide an enhanced broadband experience </a:t>
            </a:r>
            <a:r>
              <a:rPr lang="en-GB" b="1" i="1" dirty="0" smtClean="0">
                <a:solidFill>
                  <a:srgbClr val="C00000"/>
                </a:solidFill>
              </a:rPr>
              <a:t>of up </a:t>
            </a:r>
            <a:r>
              <a:rPr lang="en-GB" b="1" i="1" dirty="0">
                <a:solidFill>
                  <a:srgbClr val="C00000"/>
                </a:solidFill>
              </a:rPr>
              <a:t>to 1 </a:t>
            </a:r>
            <a:r>
              <a:rPr lang="en-GB" b="1" i="1" dirty="0" err="1">
                <a:solidFill>
                  <a:srgbClr val="C00000"/>
                </a:solidFill>
              </a:rPr>
              <a:t>Gbps</a:t>
            </a:r>
            <a:r>
              <a:rPr lang="en-GB" b="1" i="1" dirty="0">
                <a:solidFill>
                  <a:srgbClr val="C00000"/>
                </a:solidFill>
              </a:rPr>
              <a:t> throughput and &lt;10 milliseconds latency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71764" y="6479873"/>
            <a:ext cx="344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chemeClr val="tx2"/>
                </a:solidFill>
                <a:latin typeface="+mj-lt"/>
              </a:rPr>
              <a:t>Source: CEO 5G survey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1"/>
          <a:stretch/>
        </p:blipFill>
        <p:spPr>
          <a:xfrm>
            <a:off x="717660" y="2187019"/>
            <a:ext cx="4800000" cy="2114108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466616" y="2439047"/>
            <a:ext cx="4991064" cy="631275"/>
          </a:xfrm>
          <a:custGeom>
            <a:avLst/>
            <a:gdLst>
              <a:gd name="connsiteX0" fmla="*/ 242554 w 3907861"/>
              <a:gd name="connsiteY0" fmla="*/ 162750 h 526198"/>
              <a:gd name="connsiteX1" fmla="*/ 1973880 w 3907861"/>
              <a:gd name="connsiteY1" fmla="*/ 293 h 526198"/>
              <a:gd name="connsiteX2" fmla="*/ 3746980 w 3907861"/>
              <a:gd name="connsiteY2" fmla="*/ 130258 h 526198"/>
              <a:gd name="connsiteX3" fmla="*/ 3607732 w 3907861"/>
              <a:gd name="connsiteY3" fmla="*/ 390189 h 526198"/>
              <a:gd name="connsiteX4" fmla="*/ 1825348 w 3907861"/>
              <a:gd name="connsiteY4" fmla="*/ 524796 h 526198"/>
              <a:gd name="connsiteX5" fmla="*/ 186855 w 3907861"/>
              <a:gd name="connsiteY5" fmla="*/ 311282 h 526198"/>
              <a:gd name="connsiteX6" fmla="*/ 242554 w 3907861"/>
              <a:gd name="connsiteY6" fmla="*/ 162750 h 526198"/>
              <a:gd name="connsiteX0" fmla="*/ 200028 w 3865335"/>
              <a:gd name="connsiteY0" fmla="*/ 162750 h 526198"/>
              <a:gd name="connsiteX1" fmla="*/ 1931354 w 3865335"/>
              <a:gd name="connsiteY1" fmla="*/ 293 h 526198"/>
              <a:gd name="connsiteX2" fmla="*/ 3704454 w 3865335"/>
              <a:gd name="connsiteY2" fmla="*/ 130258 h 526198"/>
              <a:gd name="connsiteX3" fmla="*/ 3565206 w 3865335"/>
              <a:gd name="connsiteY3" fmla="*/ 390189 h 526198"/>
              <a:gd name="connsiteX4" fmla="*/ 1782822 w 3865335"/>
              <a:gd name="connsiteY4" fmla="*/ 524796 h 526198"/>
              <a:gd name="connsiteX5" fmla="*/ 218595 w 3865335"/>
              <a:gd name="connsiteY5" fmla="*/ 339132 h 526198"/>
              <a:gd name="connsiteX6" fmla="*/ 200028 w 3865335"/>
              <a:gd name="connsiteY6" fmla="*/ 162750 h 526198"/>
              <a:gd name="connsiteX0" fmla="*/ 198650 w 3862829"/>
              <a:gd name="connsiteY0" fmla="*/ 162750 h 424666"/>
              <a:gd name="connsiteX1" fmla="*/ 1929976 w 3862829"/>
              <a:gd name="connsiteY1" fmla="*/ 293 h 424666"/>
              <a:gd name="connsiteX2" fmla="*/ 3703076 w 3862829"/>
              <a:gd name="connsiteY2" fmla="*/ 130258 h 424666"/>
              <a:gd name="connsiteX3" fmla="*/ 3563828 w 3862829"/>
              <a:gd name="connsiteY3" fmla="*/ 390189 h 424666"/>
              <a:gd name="connsiteX4" fmla="*/ 1804652 w 3862829"/>
              <a:gd name="connsiteY4" fmla="*/ 413397 h 424666"/>
              <a:gd name="connsiteX5" fmla="*/ 217217 w 3862829"/>
              <a:gd name="connsiteY5" fmla="*/ 339132 h 424666"/>
              <a:gd name="connsiteX6" fmla="*/ 198650 w 3862829"/>
              <a:gd name="connsiteY6" fmla="*/ 162750 h 424666"/>
              <a:gd name="connsiteX0" fmla="*/ 198650 w 3929959"/>
              <a:gd name="connsiteY0" fmla="*/ 162722 h 415893"/>
              <a:gd name="connsiteX1" fmla="*/ 1929976 w 3929959"/>
              <a:gd name="connsiteY1" fmla="*/ 265 h 415893"/>
              <a:gd name="connsiteX2" fmla="*/ 3703076 w 3929959"/>
              <a:gd name="connsiteY2" fmla="*/ 130230 h 415893"/>
              <a:gd name="connsiteX3" fmla="*/ 3698435 w 3929959"/>
              <a:gd name="connsiteY3" fmla="*/ 339103 h 415893"/>
              <a:gd name="connsiteX4" fmla="*/ 1804652 w 3929959"/>
              <a:gd name="connsiteY4" fmla="*/ 413369 h 415893"/>
              <a:gd name="connsiteX5" fmla="*/ 217217 w 3929959"/>
              <a:gd name="connsiteY5" fmla="*/ 339104 h 415893"/>
              <a:gd name="connsiteX6" fmla="*/ 198650 w 3929959"/>
              <a:gd name="connsiteY6" fmla="*/ 162722 h 415893"/>
              <a:gd name="connsiteX0" fmla="*/ 198650 w 3927391"/>
              <a:gd name="connsiteY0" fmla="*/ 162816 h 416022"/>
              <a:gd name="connsiteX1" fmla="*/ 1929976 w 3927391"/>
              <a:gd name="connsiteY1" fmla="*/ 359 h 416022"/>
              <a:gd name="connsiteX2" fmla="*/ 3698435 w 3927391"/>
              <a:gd name="connsiteY2" fmla="*/ 125683 h 416022"/>
              <a:gd name="connsiteX3" fmla="*/ 3698435 w 3927391"/>
              <a:gd name="connsiteY3" fmla="*/ 339197 h 416022"/>
              <a:gd name="connsiteX4" fmla="*/ 1804652 w 3927391"/>
              <a:gd name="connsiteY4" fmla="*/ 413463 h 416022"/>
              <a:gd name="connsiteX5" fmla="*/ 217217 w 3927391"/>
              <a:gd name="connsiteY5" fmla="*/ 339198 h 416022"/>
              <a:gd name="connsiteX6" fmla="*/ 198650 w 3927391"/>
              <a:gd name="connsiteY6" fmla="*/ 162816 h 416022"/>
              <a:gd name="connsiteX0" fmla="*/ 191409 w 3927047"/>
              <a:gd name="connsiteY0" fmla="*/ 153572 h 406778"/>
              <a:gd name="connsiteX1" fmla="*/ 1811336 w 3927047"/>
              <a:gd name="connsiteY1" fmla="*/ 398 h 406778"/>
              <a:gd name="connsiteX2" fmla="*/ 3691194 w 3927047"/>
              <a:gd name="connsiteY2" fmla="*/ 116439 h 406778"/>
              <a:gd name="connsiteX3" fmla="*/ 3691194 w 3927047"/>
              <a:gd name="connsiteY3" fmla="*/ 329953 h 406778"/>
              <a:gd name="connsiteX4" fmla="*/ 1797411 w 3927047"/>
              <a:gd name="connsiteY4" fmla="*/ 404219 h 406778"/>
              <a:gd name="connsiteX5" fmla="*/ 209976 w 3927047"/>
              <a:gd name="connsiteY5" fmla="*/ 329954 h 406778"/>
              <a:gd name="connsiteX6" fmla="*/ 191409 w 3927047"/>
              <a:gd name="connsiteY6" fmla="*/ 153572 h 406778"/>
              <a:gd name="connsiteX0" fmla="*/ 193344 w 3924340"/>
              <a:gd name="connsiteY0" fmla="*/ 125353 h 406409"/>
              <a:gd name="connsiteX1" fmla="*/ 1808629 w 3924340"/>
              <a:gd name="connsiteY1" fmla="*/ 29 h 406409"/>
              <a:gd name="connsiteX2" fmla="*/ 3688487 w 3924340"/>
              <a:gd name="connsiteY2" fmla="*/ 116070 h 406409"/>
              <a:gd name="connsiteX3" fmla="*/ 3688487 w 3924340"/>
              <a:gd name="connsiteY3" fmla="*/ 329584 h 406409"/>
              <a:gd name="connsiteX4" fmla="*/ 1794704 w 3924340"/>
              <a:gd name="connsiteY4" fmla="*/ 403850 h 406409"/>
              <a:gd name="connsiteX5" fmla="*/ 207269 w 3924340"/>
              <a:gd name="connsiteY5" fmla="*/ 329585 h 406409"/>
              <a:gd name="connsiteX6" fmla="*/ 193344 w 3924340"/>
              <a:gd name="connsiteY6" fmla="*/ 125353 h 406409"/>
              <a:gd name="connsiteX0" fmla="*/ 206296 w 3925016"/>
              <a:gd name="connsiteY0" fmla="*/ 125353 h 406409"/>
              <a:gd name="connsiteX1" fmla="*/ 2021171 w 3925016"/>
              <a:gd name="connsiteY1" fmla="*/ 29 h 406409"/>
              <a:gd name="connsiteX2" fmla="*/ 3701439 w 3925016"/>
              <a:gd name="connsiteY2" fmla="*/ 116070 h 406409"/>
              <a:gd name="connsiteX3" fmla="*/ 3701439 w 3925016"/>
              <a:gd name="connsiteY3" fmla="*/ 329584 h 406409"/>
              <a:gd name="connsiteX4" fmla="*/ 1807656 w 3925016"/>
              <a:gd name="connsiteY4" fmla="*/ 403850 h 406409"/>
              <a:gd name="connsiteX5" fmla="*/ 220221 w 3925016"/>
              <a:gd name="connsiteY5" fmla="*/ 329585 h 406409"/>
              <a:gd name="connsiteX6" fmla="*/ 206296 w 3925016"/>
              <a:gd name="connsiteY6" fmla="*/ 125353 h 406409"/>
              <a:gd name="connsiteX0" fmla="*/ 219411 w 3924297"/>
              <a:gd name="connsiteY0" fmla="*/ 125353 h 397560"/>
              <a:gd name="connsiteX1" fmla="*/ 2034286 w 3924297"/>
              <a:gd name="connsiteY1" fmla="*/ 29 h 397560"/>
              <a:gd name="connsiteX2" fmla="*/ 3714554 w 3924297"/>
              <a:gd name="connsiteY2" fmla="*/ 116070 h 397560"/>
              <a:gd name="connsiteX3" fmla="*/ 3714554 w 3924297"/>
              <a:gd name="connsiteY3" fmla="*/ 329584 h 397560"/>
              <a:gd name="connsiteX4" fmla="*/ 2038928 w 3924297"/>
              <a:gd name="connsiteY4" fmla="*/ 394567 h 397560"/>
              <a:gd name="connsiteX5" fmla="*/ 233336 w 3924297"/>
              <a:gd name="connsiteY5" fmla="*/ 329585 h 397560"/>
              <a:gd name="connsiteX6" fmla="*/ 219411 w 3924297"/>
              <a:gd name="connsiteY6" fmla="*/ 125353 h 397560"/>
              <a:gd name="connsiteX0" fmla="*/ 188252 w 3893138"/>
              <a:gd name="connsiteY0" fmla="*/ 125353 h 397560"/>
              <a:gd name="connsiteX1" fmla="*/ 2003127 w 3893138"/>
              <a:gd name="connsiteY1" fmla="*/ 29 h 397560"/>
              <a:gd name="connsiteX2" fmla="*/ 3683395 w 3893138"/>
              <a:gd name="connsiteY2" fmla="*/ 116070 h 397560"/>
              <a:gd name="connsiteX3" fmla="*/ 3683395 w 3893138"/>
              <a:gd name="connsiteY3" fmla="*/ 329584 h 397560"/>
              <a:gd name="connsiteX4" fmla="*/ 2007769 w 3893138"/>
              <a:gd name="connsiteY4" fmla="*/ 394567 h 397560"/>
              <a:gd name="connsiteX5" fmla="*/ 262518 w 3893138"/>
              <a:gd name="connsiteY5" fmla="*/ 362077 h 397560"/>
              <a:gd name="connsiteX6" fmla="*/ 188252 w 3893138"/>
              <a:gd name="connsiteY6" fmla="*/ 125353 h 397560"/>
              <a:gd name="connsiteX0" fmla="*/ 211873 w 3856418"/>
              <a:gd name="connsiteY0" fmla="*/ 93113 h 397811"/>
              <a:gd name="connsiteX1" fmla="*/ 1966407 w 3856418"/>
              <a:gd name="connsiteY1" fmla="*/ 280 h 397811"/>
              <a:gd name="connsiteX2" fmla="*/ 3646675 w 3856418"/>
              <a:gd name="connsiteY2" fmla="*/ 116321 h 397811"/>
              <a:gd name="connsiteX3" fmla="*/ 3646675 w 3856418"/>
              <a:gd name="connsiteY3" fmla="*/ 329835 h 397811"/>
              <a:gd name="connsiteX4" fmla="*/ 1971049 w 3856418"/>
              <a:gd name="connsiteY4" fmla="*/ 394818 h 397811"/>
              <a:gd name="connsiteX5" fmla="*/ 225798 w 3856418"/>
              <a:gd name="connsiteY5" fmla="*/ 362328 h 397811"/>
              <a:gd name="connsiteX6" fmla="*/ 211873 w 3856418"/>
              <a:gd name="connsiteY6" fmla="*/ 93113 h 397811"/>
              <a:gd name="connsiteX0" fmla="*/ 211873 w 3833893"/>
              <a:gd name="connsiteY0" fmla="*/ 92846 h 397850"/>
              <a:gd name="connsiteX1" fmla="*/ 1966407 w 3833893"/>
              <a:gd name="connsiteY1" fmla="*/ 13 h 397850"/>
              <a:gd name="connsiteX2" fmla="*/ 3604900 w 3833893"/>
              <a:gd name="connsiteY2" fmla="*/ 88204 h 397850"/>
              <a:gd name="connsiteX3" fmla="*/ 3646675 w 3833893"/>
              <a:gd name="connsiteY3" fmla="*/ 329568 h 397850"/>
              <a:gd name="connsiteX4" fmla="*/ 1971049 w 3833893"/>
              <a:gd name="connsiteY4" fmla="*/ 394551 h 397850"/>
              <a:gd name="connsiteX5" fmla="*/ 225798 w 3833893"/>
              <a:gd name="connsiteY5" fmla="*/ 362061 h 397850"/>
              <a:gd name="connsiteX6" fmla="*/ 211873 w 3833893"/>
              <a:gd name="connsiteY6" fmla="*/ 92846 h 397850"/>
              <a:gd name="connsiteX0" fmla="*/ 211873 w 3822774"/>
              <a:gd name="connsiteY0" fmla="*/ 92845 h 396398"/>
              <a:gd name="connsiteX1" fmla="*/ 1966407 w 3822774"/>
              <a:gd name="connsiteY1" fmla="*/ 12 h 396398"/>
              <a:gd name="connsiteX2" fmla="*/ 3604900 w 3822774"/>
              <a:gd name="connsiteY2" fmla="*/ 88203 h 396398"/>
              <a:gd name="connsiteX3" fmla="*/ 3628109 w 3822774"/>
              <a:gd name="connsiteY3" fmla="*/ 297075 h 396398"/>
              <a:gd name="connsiteX4" fmla="*/ 1971049 w 3822774"/>
              <a:gd name="connsiteY4" fmla="*/ 394550 h 396398"/>
              <a:gd name="connsiteX5" fmla="*/ 225798 w 3822774"/>
              <a:gd name="connsiteY5" fmla="*/ 362060 h 396398"/>
              <a:gd name="connsiteX6" fmla="*/ 211873 w 3822774"/>
              <a:gd name="connsiteY6" fmla="*/ 92845 h 396398"/>
              <a:gd name="connsiteX0" fmla="*/ 211873 w 3812043"/>
              <a:gd name="connsiteY0" fmla="*/ 92845 h 396670"/>
              <a:gd name="connsiteX1" fmla="*/ 1966407 w 3812043"/>
              <a:gd name="connsiteY1" fmla="*/ 12 h 396670"/>
              <a:gd name="connsiteX2" fmla="*/ 3604900 w 3812043"/>
              <a:gd name="connsiteY2" fmla="*/ 88203 h 396670"/>
              <a:gd name="connsiteX3" fmla="*/ 3609542 w 3812043"/>
              <a:gd name="connsiteY3" fmla="*/ 306358 h 396670"/>
              <a:gd name="connsiteX4" fmla="*/ 1971049 w 3812043"/>
              <a:gd name="connsiteY4" fmla="*/ 394550 h 396670"/>
              <a:gd name="connsiteX5" fmla="*/ 225798 w 3812043"/>
              <a:gd name="connsiteY5" fmla="*/ 362060 h 396670"/>
              <a:gd name="connsiteX6" fmla="*/ 211873 w 3812043"/>
              <a:gd name="connsiteY6" fmla="*/ 92845 h 396670"/>
              <a:gd name="connsiteX0" fmla="*/ 211873 w 3812043"/>
              <a:gd name="connsiteY0" fmla="*/ 92845 h 396670"/>
              <a:gd name="connsiteX1" fmla="*/ 1966407 w 3812043"/>
              <a:gd name="connsiteY1" fmla="*/ 12 h 396670"/>
              <a:gd name="connsiteX2" fmla="*/ 3604900 w 3812043"/>
              <a:gd name="connsiteY2" fmla="*/ 88203 h 396670"/>
              <a:gd name="connsiteX3" fmla="*/ 3609542 w 3812043"/>
              <a:gd name="connsiteY3" fmla="*/ 306358 h 396670"/>
              <a:gd name="connsiteX4" fmla="*/ 1971049 w 3812043"/>
              <a:gd name="connsiteY4" fmla="*/ 394550 h 396670"/>
              <a:gd name="connsiteX5" fmla="*/ 225798 w 3812043"/>
              <a:gd name="connsiteY5" fmla="*/ 362060 h 396670"/>
              <a:gd name="connsiteX6" fmla="*/ 211873 w 3812043"/>
              <a:gd name="connsiteY6" fmla="*/ 92845 h 396670"/>
              <a:gd name="connsiteX0" fmla="*/ 217301 w 3817471"/>
              <a:gd name="connsiteY0" fmla="*/ 92845 h 404417"/>
              <a:gd name="connsiteX1" fmla="*/ 1971835 w 3817471"/>
              <a:gd name="connsiteY1" fmla="*/ 12 h 404417"/>
              <a:gd name="connsiteX2" fmla="*/ 3610328 w 3817471"/>
              <a:gd name="connsiteY2" fmla="*/ 88203 h 404417"/>
              <a:gd name="connsiteX3" fmla="*/ 3614970 w 3817471"/>
              <a:gd name="connsiteY3" fmla="*/ 306358 h 404417"/>
              <a:gd name="connsiteX4" fmla="*/ 1976477 w 3817471"/>
              <a:gd name="connsiteY4" fmla="*/ 394550 h 404417"/>
              <a:gd name="connsiteX5" fmla="*/ 231226 w 3817471"/>
              <a:gd name="connsiteY5" fmla="*/ 362060 h 404417"/>
              <a:gd name="connsiteX6" fmla="*/ 217301 w 3817471"/>
              <a:gd name="connsiteY6" fmla="*/ 92845 h 404417"/>
              <a:gd name="connsiteX0" fmla="*/ 234883 w 3835053"/>
              <a:gd name="connsiteY0" fmla="*/ 92845 h 406166"/>
              <a:gd name="connsiteX1" fmla="*/ 1989417 w 3835053"/>
              <a:gd name="connsiteY1" fmla="*/ 12 h 406166"/>
              <a:gd name="connsiteX2" fmla="*/ 3627910 w 3835053"/>
              <a:gd name="connsiteY2" fmla="*/ 88203 h 406166"/>
              <a:gd name="connsiteX3" fmla="*/ 3632552 w 3835053"/>
              <a:gd name="connsiteY3" fmla="*/ 306358 h 406166"/>
              <a:gd name="connsiteX4" fmla="*/ 1994059 w 3835053"/>
              <a:gd name="connsiteY4" fmla="*/ 394550 h 406166"/>
              <a:gd name="connsiteX5" fmla="*/ 248808 w 3835053"/>
              <a:gd name="connsiteY5" fmla="*/ 362060 h 406166"/>
              <a:gd name="connsiteX6" fmla="*/ 234883 w 3835053"/>
              <a:gd name="connsiteY6" fmla="*/ 92845 h 406166"/>
              <a:gd name="connsiteX0" fmla="*/ 229525 w 3829695"/>
              <a:gd name="connsiteY0" fmla="*/ 92845 h 396670"/>
              <a:gd name="connsiteX1" fmla="*/ 1984059 w 3829695"/>
              <a:gd name="connsiteY1" fmla="*/ 12 h 396670"/>
              <a:gd name="connsiteX2" fmla="*/ 3622552 w 3829695"/>
              <a:gd name="connsiteY2" fmla="*/ 88203 h 396670"/>
              <a:gd name="connsiteX3" fmla="*/ 3627194 w 3829695"/>
              <a:gd name="connsiteY3" fmla="*/ 306358 h 396670"/>
              <a:gd name="connsiteX4" fmla="*/ 1988701 w 3829695"/>
              <a:gd name="connsiteY4" fmla="*/ 394550 h 396670"/>
              <a:gd name="connsiteX5" fmla="*/ 252733 w 3829695"/>
              <a:gd name="connsiteY5" fmla="*/ 334210 h 396670"/>
              <a:gd name="connsiteX6" fmla="*/ 229525 w 3829695"/>
              <a:gd name="connsiteY6" fmla="*/ 92845 h 396670"/>
              <a:gd name="connsiteX0" fmla="*/ 203046 w 3812499"/>
              <a:gd name="connsiteY0" fmla="*/ 121148 h 397123"/>
              <a:gd name="connsiteX1" fmla="*/ 1966863 w 3812499"/>
              <a:gd name="connsiteY1" fmla="*/ 465 h 397123"/>
              <a:gd name="connsiteX2" fmla="*/ 3605356 w 3812499"/>
              <a:gd name="connsiteY2" fmla="*/ 88656 h 397123"/>
              <a:gd name="connsiteX3" fmla="*/ 3609998 w 3812499"/>
              <a:gd name="connsiteY3" fmla="*/ 306811 h 397123"/>
              <a:gd name="connsiteX4" fmla="*/ 1971505 w 3812499"/>
              <a:gd name="connsiteY4" fmla="*/ 395003 h 397123"/>
              <a:gd name="connsiteX5" fmla="*/ 235537 w 3812499"/>
              <a:gd name="connsiteY5" fmla="*/ 334663 h 397123"/>
              <a:gd name="connsiteX6" fmla="*/ 203046 w 3812499"/>
              <a:gd name="connsiteY6" fmla="*/ 121148 h 397123"/>
              <a:gd name="connsiteX0" fmla="*/ 191210 w 3800663"/>
              <a:gd name="connsiteY0" fmla="*/ 121148 h 397123"/>
              <a:gd name="connsiteX1" fmla="*/ 1955027 w 3800663"/>
              <a:gd name="connsiteY1" fmla="*/ 465 h 397123"/>
              <a:gd name="connsiteX2" fmla="*/ 3593520 w 3800663"/>
              <a:gd name="connsiteY2" fmla="*/ 88656 h 397123"/>
              <a:gd name="connsiteX3" fmla="*/ 3598162 w 3800663"/>
              <a:gd name="connsiteY3" fmla="*/ 306811 h 397123"/>
              <a:gd name="connsiteX4" fmla="*/ 1959669 w 3800663"/>
              <a:gd name="connsiteY4" fmla="*/ 395003 h 397123"/>
              <a:gd name="connsiteX5" fmla="*/ 223701 w 3800663"/>
              <a:gd name="connsiteY5" fmla="*/ 334663 h 397123"/>
              <a:gd name="connsiteX6" fmla="*/ 282650 w 3800663"/>
              <a:gd name="connsiteY6" fmla="*/ 212588 h 397123"/>
              <a:gd name="connsiteX0" fmla="*/ 277493 w 3886946"/>
              <a:gd name="connsiteY0" fmla="*/ 121148 h 397123"/>
              <a:gd name="connsiteX1" fmla="*/ 2041310 w 3886946"/>
              <a:gd name="connsiteY1" fmla="*/ 465 h 397123"/>
              <a:gd name="connsiteX2" fmla="*/ 3679803 w 3886946"/>
              <a:gd name="connsiteY2" fmla="*/ 88656 h 397123"/>
              <a:gd name="connsiteX3" fmla="*/ 3684445 w 3886946"/>
              <a:gd name="connsiteY3" fmla="*/ 306811 h 397123"/>
              <a:gd name="connsiteX4" fmla="*/ 2045952 w 3886946"/>
              <a:gd name="connsiteY4" fmla="*/ 395003 h 397123"/>
              <a:gd name="connsiteX5" fmla="*/ 309984 w 3886946"/>
              <a:gd name="connsiteY5" fmla="*/ 334663 h 397123"/>
              <a:gd name="connsiteX6" fmla="*/ 220401 w 3886946"/>
              <a:gd name="connsiteY6" fmla="*/ 101189 h 397123"/>
              <a:gd name="connsiteX0" fmla="*/ 230474 w 3839927"/>
              <a:gd name="connsiteY0" fmla="*/ 121148 h 397123"/>
              <a:gd name="connsiteX1" fmla="*/ 1994291 w 3839927"/>
              <a:gd name="connsiteY1" fmla="*/ 465 h 397123"/>
              <a:gd name="connsiteX2" fmla="*/ 3632784 w 3839927"/>
              <a:gd name="connsiteY2" fmla="*/ 88656 h 397123"/>
              <a:gd name="connsiteX3" fmla="*/ 3637426 w 3839927"/>
              <a:gd name="connsiteY3" fmla="*/ 306811 h 397123"/>
              <a:gd name="connsiteX4" fmla="*/ 1998933 w 3839927"/>
              <a:gd name="connsiteY4" fmla="*/ 395003 h 397123"/>
              <a:gd name="connsiteX5" fmla="*/ 262965 w 3839927"/>
              <a:gd name="connsiteY5" fmla="*/ 334663 h 397123"/>
              <a:gd name="connsiteX6" fmla="*/ 173382 w 3839927"/>
              <a:gd name="connsiteY6" fmla="*/ 101189 h 397123"/>
              <a:gd name="connsiteX0" fmla="*/ 185356 w 3794809"/>
              <a:gd name="connsiteY0" fmla="*/ 121148 h 397123"/>
              <a:gd name="connsiteX1" fmla="*/ 1949173 w 3794809"/>
              <a:gd name="connsiteY1" fmla="*/ 465 h 397123"/>
              <a:gd name="connsiteX2" fmla="*/ 3587666 w 3794809"/>
              <a:gd name="connsiteY2" fmla="*/ 88656 h 397123"/>
              <a:gd name="connsiteX3" fmla="*/ 3592308 w 3794809"/>
              <a:gd name="connsiteY3" fmla="*/ 306811 h 397123"/>
              <a:gd name="connsiteX4" fmla="*/ 1953815 w 3794809"/>
              <a:gd name="connsiteY4" fmla="*/ 395003 h 397123"/>
              <a:gd name="connsiteX5" fmla="*/ 217847 w 3794809"/>
              <a:gd name="connsiteY5" fmla="*/ 334663 h 397123"/>
              <a:gd name="connsiteX6" fmla="*/ 202530 w 3794809"/>
              <a:gd name="connsiteY6" fmla="*/ 59414 h 397123"/>
              <a:gd name="connsiteX0" fmla="*/ 278188 w 3794809"/>
              <a:gd name="connsiteY0" fmla="*/ 102214 h 396756"/>
              <a:gd name="connsiteX1" fmla="*/ 1949173 w 3794809"/>
              <a:gd name="connsiteY1" fmla="*/ 98 h 396756"/>
              <a:gd name="connsiteX2" fmla="*/ 3587666 w 3794809"/>
              <a:gd name="connsiteY2" fmla="*/ 88289 h 396756"/>
              <a:gd name="connsiteX3" fmla="*/ 3592308 w 3794809"/>
              <a:gd name="connsiteY3" fmla="*/ 306444 h 396756"/>
              <a:gd name="connsiteX4" fmla="*/ 1953815 w 3794809"/>
              <a:gd name="connsiteY4" fmla="*/ 394636 h 396756"/>
              <a:gd name="connsiteX5" fmla="*/ 217847 w 3794809"/>
              <a:gd name="connsiteY5" fmla="*/ 334296 h 396756"/>
              <a:gd name="connsiteX6" fmla="*/ 202530 w 3794809"/>
              <a:gd name="connsiteY6" fmla="*/ 59047 h 396756"/>
              <a:gd name="connsiteX0" fmla="*/ 278188 w 3794809"/>
              <a:gd name="connsiteY0" fmla="*/ 102214 h 396756"/>
              <a:gd name="connsiteX1" fmla="*/ 1949173 w 3794809"/>
              <a:gd name="connsiteY1" fmla="*/ 98 h 396756"/>
              <a:gd name="connsiteX2" fmla="*/ 3587666 w 3794809"/>
              <a:gd name="connsiteY2" fmla="*/ 88289 h 396756"/>
              <a:gd name="connsiteX3" fmla="*/ 3592308 w 3794809"/>
              <a:gd name="connsiteY3" fmla="*/ 306444 h 396756"/>
              <a:gd name="connsiteX4" fmla="*/ 1953815 w 3794809"/>
              <a:gd name="connsiteY4" fmla="*/ 394636 h 396756"/>
              <a:gd name="connsiteX5" fmla="*/ 217847 w 3794809"/>
              <a:gd name="connsiteY5" fmla="*/ 334296 h 396756"/>
              <a:gd name="connsiteX6" fmla="*/ 202530 w 3794809"/>
              <a:gd name="connsiteY6" fmla="*/ 59047 h 396756"/>
              <a:gd name="connsiteX0" fmla="*/ 174997 w 3691618"/>
              <a:gd name="connsiteY0" fmla="*/ 102214 h 396756"/>
              <a:gd name="connsiteX1" fmla="*/ 1845982 w 3691618"/>
              <a:gd name="connsiteY1" fmla="*/ 98 h 396756"/>
              <a:gd name="connsiteX2" fmla="*/ 3484475 w 3691618"/>
              <a:gd name="connsiteY2" fmla="*/ 88289 h 396756"/>
              <a:gd name="connsiteX3" fmla="*/ 3489117 w 3691618"/>
              <a:gd name="connsiteY3" fmla="*/ 306444 h 396756"/>
              <a:gd name="connsiteX4" fmla="*/ 1850624 w 3691618"/>
              <a:gd name="connsiteY4" fmla="*/ 394636 h 396756"/>
              <a:gd name="connsiteX5" fmla="*/ 114656 w 3691618"/>
              <a:gd name="connsiteY5" fmla="*/ 334296 h 396756"/>
              <a:gd name="connsiteX6" fmla="*/ 336062 w 3691618"/>
              <a:gd name="connsiteY6" fmla="*/ 35839 h 396756"/>
              <a:gd name="connsiteX0" fmla="*/ 226677 w 3743298"/>
              <a:gd name="connsiteY0" fmla="*/ 102214 h 396756"/>
              <a:gd name="connsiteX1" fmla="*/ 1897662 w 3743298"/>
              <a:gd name="connsiteY1" fmla="*/ 98 h 396756"/>
              <a:gd name="connsiteX2" fmla="*/ 3536155 w 3743298"/>
              <a:gd name="connsiteY2" fmla="*/ 88289 h 396756"/>
              <a:gd name="connsiteX3" fmla="*/ 3540797 w 3743298"/>
              <a:gd name="connsiteY3" fmla="*/ 306444 h 396756"/>
              <a:gd name="connsiteX4" fmla="*/ 1902304 w 3743298"/>
              <a:gd name="connsiteY4" fmla="*/ 394636 h 396756"/>
              <a:gd name="connsiteX5" fmla="*/ 166336 w 3743298"/>
              <a:gd name="connsiteY5" fmla="*/ 334296 h 396756"/>
              <a:gd name="connsiteX6" fmla="*/ 387742 w 3743298"/>
              <a:gd name="connsiteY6" fmla="*/ 35839 h 39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3298" h="396756">
                <a:moveTo>
                  <a:pt x="226677" y="102214"/>
                </a:moveTo>
                <a:cubicBezTo>
                  <a:pt x="928336" y="18664"/>
                  <a:pt x="1346082" y="2419"/>
                  <a:pt x="1897662" y="98"/>
                </a:cubicBezTo>
                <a:cubicBezTo>
                  <a:pt x="2449242" y="-2223"/>
                  <a:pt x="3262299" y="37231"/>
                  <a:pt x="3536155" y="88289"/>
                </a:cubicBezTo>
                <a:cubicBezTo>
                  <a:pt x="3810011" y="139347"/>
                  <a:pt x="3813106" y="255386"/>
                  <a:pt x="3540797" y="306444"/>
                </a:cubicBezTo>
                <a:cubicBezTo>
                  <a:pt x="3268489" y="357502"/>
                  <a:pt x="2472450" y="407787"/>
                  <a:pt x="1902304" y="394636"/>
                </a:cubicBezTo>
                <a:cubicBezTo>
                  <a:pt x="1134889" y="397731"/>
                  <a:pt x="418763" y="394095"/>
                  <a:pt x="166336" y="334296"/>
                </a:cubicBezTo>
                <a:cubicBezTo>
                  <a:pt x="-86091" y="274497"/>
                  <a:pt x="-80443" y="106856"/>
                  <a:pt x="387742" y="35839"/>
                </a:cubicBezTo>
              </a:path>
            </a:pathLst>
          </a:custGeom>
          <a:noFill/>
          <a:ln>
            <a:solidFill>
              <a:srgbClr val="FFB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/>
          <a:stretch/>
        </p:blipFill>
        <p:spPr>
          <a:xfrm>
            <a:off x="6965418" y="3822566"/>
            <a:ext cx="4800000" cy="2456463"/>
          </a:xfrm>
          <a:prstGeom prst="rect">
            <a:avLst/>
          </a:prstGeom>
        </p:spPr>
      </p:pic>
      <p:sp>
        <p:nvSpPr>
          <p:cNvPr id="21" name="Rectangular Callout 20"/>
          <p:cNvSpPr/>
          <p:nvPr/>
        </p:nvSpPr>
        <p:spPr>
          <a:xfrm>
            <a:off x="6199695" y="2231846"/>
            <a:ext cx="5321394" cy="1095456"/>
          </a:xfrm>
          <a:prstGeom prst="wedgeRectCallout">
            <a:avLst>
              <a:gd name="adj1" fmla="val -64439"/>
              <a:gd name="adj2" fmla="val 336"/>
            </a:avLst>
          </a:prstGeom>
          <a:noFill/>
          <a:ln w="31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67" dirty="0" smtClean="0">
                <a:solidFill>
                  <a:schemeClr val="tx1"/>
                </a:solidFill>
                <a:latin typeface="+mj-lt"/>
              </a:rPr>
              <a:t>Broadband is king: Enhanced </a:t>
            </a:r>
            <a:r>
              <a:rPr lang="en-GB" sz="1867" dirty="0">
                <a:solidFill>
                  <a:schemeClr val="tx1"/>
                </a:solidFill>
                <a:latin typeface="+mj-lt"/>
              </a:rPr>
              <a:t>mobile broadband is a clear winner for early deployment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909439" y="4671512"/>
            <a:ext cx="4992555" cy="1095456"/>
          </a:xfrm>
          <a:prstGeom prst="wedgeRectCallout">
            <a:avLst>
              <a:gd name="adj1" fmla="val 63915"/>
              <a:gd name="adj2" fmla="val -54576"/>
            </a:avLst>
          </a:prstGeom>
          <a:noFill/>
          <a:ln w="31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67" dirty="0">
                <a:solidFill>
                  <a:schemeClr val="tx1"/>
                </a:solidFill>
                <a:latin typeface="+mj-lt"/>
              </a:rPr>
              <a:t>5G will provide the platform for cloud-based and artificial intelligence-based services.</a:t>
            </a:r>
          </a:p>
        </p:txBody>
      </p:sp>
      <p:sp>
        <p:nvSpPr>
          <p:cNvPr id="23" name="Freeform 22"/>
          <p:cNvSpPr/>
          <p:nvPr/>
        </p:nvSpPr>
        <p:spPr>
          <a:xfrm>
            <a:off x="6457783" y="4072219"/>
            <a:ext cx="4608512" cy="631275"/>
          </a:xfrm>
          <a:custGeom>
            <a:avLst/>
            <a:gdLst>
              <a:gd name="connsiteX0" fmla="*/ 242554 w 3907861"/>
              <a:gd name="connsiteY0" fmla="*/ 162750 h 526198"/>
              <a:gd name="connsiteX1" fmla="*/ 1973880 w 3907861"/>
              <a:gd name="connsiteY1" fmla="*/ 293 h 526198"/>
              <a:gd name="connsiteX2" fmla="*/ 3746980 w 3907861"/>
              <a:gd name="connsiteY2" fmla="*/ 130258 h 526198"/>
              <a:gd name="connsiteX3" fmla="*/ 3607732 w 3907861"/>
              <a:gd name="connsiteY3" fmla="*/ 390189 h 526198"/>
              <a:gd name="connsiteX4" fmla="*/ 1825348 w 3907861"/>
              <a:gd name="connsiteY4" fmla="*/ 524796 h 526198"/>
              <a:gd name="connsiteX5" fmla="*/ 186855 w 3907861"/>
              <a:gd name="connsiteY5" fmla="*/ 311282 h 526198"/>
              <a:gd name="connsiteX6" fmla="*/ 242554 w 3907861"/>
              <a:gd name="connsiteY6" fmla="*/ 162750 h 526198"/>
              <a:gd name="connsiteX0" fmla="*/ 200028 w 3865335"/>
              <a:gd name="connsiteY0" fmla="*/ 162750 h 526198"/>
              <a:gd name="connsiteX1" fmla="*/ 1931354 w 3865335"/>
              <a:gd name="connsiteY1" fmla="*/ 293 h 526198"/>
              <a:gd name="connsiteX2" fmla="*/ 3704454 w 3865335"/>
              <a:gd name="connsiteY2" fmla="*/ 130258 h 526198"/>
              <a:gd name="connsiteX3" fmla="*/ 3565206 w 3865335"/>
              <a:gd name="connsiteY3" fmla="*/ 390189 h 526198"/>
              <a:gd name="connsiteX4" fmla="*/ 1782822 w 3865335"/>
              <a:gd name="connsiteY4" fmla="*/ 524796 h 526198"/>
              <a:gd name="connsiteX5" fmla="*/ 218595 w 3865335"/>
              <a:gd name="connsiteY5" fmla="*/ 339132 h 526198"/>
              <a:gd name="connsiteX6" fmla="*/ 200028 w 3865335"/>
              <a:gd name="connsiteY6" fmla="*/ 162750 h 526198"/>
              <a:gd name="connsiteX0" fmla="*/ 198650 w 3862829"/>
              <a:gd name="connsiteY0" fmla="*/ 162750 h 424666"/>
              <a:gd name="connsiteX1" fmla="*/ 1929976 w 3862829"/>
              <a:gd name="connsiteY1" fmla="*/ 293 h 424666"/>
              <a:gd name="connsiteX2" fmla="*/ 3703076 w 3862829"/>
              <a:gd name="connsiteY2" fmla="*/ 130258 h 424666"/>
              <a:gd name="connsiteX3" fmla="*/ 3563828 w 3862829"/>
              <a:gd name="connsiteY3" fmla="*/ 390189 h 424666"/>
              <a:gd name="connsiteX4" fmla="*/ 1804652 w 3862829"/>
              <a:gd name="connsiteY4" fmla="*/ 413397 h 424666"/>
              <a:gd name="connsiteX5" fmla="*/ 217217 w 3862829"/>
              <a:gd name="connsiteY5" fmla="*/ 339132 h 424666"/>
              <a:gd name="connsiteX6" fmla="*/ 198650 w 3862829"/>
              <a:gd name="connsiteY6" fmla="*/ 162750 h 424666"/>
              <a:gd name="connsiteX0" fmla="*/ 198650 w 3929959"/>
              <a:gd name="connsiteY0" fmla="*/ 162722 h 415893"/>
              <a:gd name="connsiteX1" fmla="*/ 1929976 w 3929959"/>
              <a:gd name="connsiteY1" fmla="*/ 265 h 415893"/>
              <a:gd name="connsiteX2" fmla="*/ 3703076 w 3929959"/>
              <a:gd name="connsiteY2" fmla="*/ 130230 h 415893"/>
              <a:gd name="connsiteX3" fmla="*/ 3698435 w 3929959"/>
              <a:gd name="connsiteY3" fmla="*/ 339103 h 415893"/>
              <a:gd name="connsiteX4" fmla="*/ 1804652 w 3929959"/>
              <a:gd name="connsiteY4" fmla="*/ 413369 h 415893"/>
              <a:gd name="connsiteX5" fmla="*/ 217217 w 3929959"/>
              <a:gd name="connsiteY5" fmla="*/ 339104 h 415893"/>
              <a:gd name="connsiteX6" fmla="*/ 198650 w 3929959"/>
              <a:gd name="connsiteY6" fmla="*/ 162722 h 415893"/>
              <a:gd name="connsiteX0" fmla="*/ 198650 w 3927391"/>
              <a:gd name="connsiteY0" fmla="*/ 162816 h 416022"/>
              <a:gd name="connsiteX1" fmla="*/ 1929976 w 3927391"/>
              <a:gd name="connsiteY1" fmla="*/ 359 h 416022"/>
              <a:gd name="connsiteX2" fmla="*/ 3698435 w 3927391"/>
              <a:gd name="connsiteY2" fmla="*/ 125683 h 416022"/>
              <a:gd name="connsiteX3" fmla="*/ 3698435 w 3927391"/>
              <a:gd name="connsiteY3" fmla="*/ 339197 h 416022"/>
              <a:gd name="connsiteX4" fmla="*/ 1804652 w 3927391"/>
              <a:gd name="connsiteY4" fmla="*/ 413463 h 416022"/>
              <a:gd name="connsiteX5" fmla="*/ 217217 w 3927391"/>
              <a:gd name="connsiteY5" fmla="*/ 339198 h 416022"/>
              <a:gd name="connsiteX6" fmla="*/ 198650 w 3927391"/>
              <a:gd name="connsiteY6" fmla="*/ 162816 h 416022"/>
              <a:gd name="connsiteX0" fmla="*/ 191409 w 3927047"/>
              <a:gd name="connsiteY0" fmla="*/ 153572 h 406778"/>
              <a:gd name="connsiteX1" fmla="*/ 1811336 w 3927047"/>
              <a:gd name="connsiteY1" fmla="*/ 398 h 406778"/>
              <a:gd name="connsiteX2" fmla="*/ 3691194 w 3927047"/>
              <a:gd name="connsiteY2" fmla="*/ 116439 h 406778"/>
              <a:gd name="connsiteX3" fmla="*/ 3691194 w 3927047"/>
              <a:gd name="connsiteY3" fmla="*/ 329953 h 406778"/>
              <a:gd name="connsiteX4" fmla="*/ 1797411 w 3927047"/>
              <a:gd name="connsiteY4" fmla="*/ 404219 h 406778"/>
              <a:gd name="connsiteX5" fmla="*/ 209976 w 3927047"/>
              <a:gd name="connsiteY5" fmla="*/ 329954 h 406778"/>
              <a:gd name="connsiteX6" fmla="*/ 191409 w 3927047"/>
              <a:gd name="connsiteY6" fmla="*/ 153572 h 406778"/>
              <a:gd name="connsiteX0" fmla="*/ 193344 w 3924340"/>
              <a:gd name="connsiteY0" fmla="*/ 125353 h 406409"/>
              <a:gd name="connsiteX1" fmla="*/ 1808629 w 3924340"/>
              <a:gd name="connsiteY1" fmla="*/ 29 h 406409"/>
              <a:gd name="connsiteX2" fmla="*/ 3688487 w 3924340"/>
              <a:gd name="connsiteY2" fmla="*/ 116070 h 406409"/>
              <a:gd name="connsiteX3" fmla="*/ 3688487 w 3924340"/>
              <a:gd name="connsiteY3" fmla="*/ 329584 h 406409"/>
              <a:gd name="connsiteX4" fmla="*/ 1794704 w 3924340"/>
              <a:gd name="connsiteY4" fmla="*/ 403850 h 406409"/>
              <a:gd name="connsiteX5" fmla="*/ 207269 w 3924340"/>
              <a:gd name="connsiteY5" fmla="*/ 329585 h 406409"/>
              <a:gd name="connsiteX6" fmla="*/ 193344 w 3924340"/>
              <a:gd name="connsiteY6" fmla="*/ 125353 h 406409"/>
              <a:gd name="connsiteX0" fmla="*/ 206296 w 3925016"/>
              <a:gd name="connsiteY0" fmla="*/ 125353 h 406409"/>
              <a:gd name="connsiteX1" fmla="*/ 2021171 w 3925016"/>
              <a:gd name="connsiteY1" fmla="*/ 29 h 406409"/>
              <a:gd name="connsiteX2" fmla="*/ 3701439 w 3925016"/>
              <a:gd name="connsiteY2" fmla="*/ 116070 h 406409"/>
              <a:gd name="connsiteX3" fmla="*/ 3701439 w 3925016"/>
              <a:gd name="connsiteY3" fmla="*/ 329584 h 406409"/>
              <a:gd name="connsiteX4" fmla="*/ 1807656 w 3925016"/>
              <a:gd name="connsiteY4" fmla="*/ 403850 h 406409"/>
              <a:gd name="connsiteX5" fmla="*/ 220221 w 3925016"/>
              <a:gd name="connsiteY5" fmla="*/ 329585 h 406409"/>
              <a:gd name="connsiteX6" fmla="*/ 206296 w 3925016"/>
              <a:gd name="connsiteY6" fmla="*/ 125353 h 406409"/>
              <a:gd name="connsiteX0" fmla="*/ 219411 w 3924297"/>
              <a:gd name="connsiteY0" fmla="*/ 125353 h 397560"/>
              <a:gd name="connsiteX1" fmla="*/ 2034286 w 3924297"/>
              <a:gd name="connsiteY1" fmla="*/ 29 h 397560"/>
              <a:gd name="connsiteX2" fmla="*/ 3714554 w 3924297"/>
              <a:gd name="connsiteY2" fmla="*/ 116070 h 397560"/>
              <a:gd name="connsiteX3" fmla="*/ 3714554 w 3924297"/>
              <a:gd name="connsiteY3" fmla="*/ 329584 h 397560"/>
              <a:gd name="connsiteX4" fmla="*/ 2038928 w 3924297"/>
              <a:gd name="connsiteY4" fmla="*/ 394567 h 397560"/>
              <a:gd name="connsiteX5" fmla="*/ 233336 w 3924297"/>
              <a:gd name="connsiteY5" fmla="*/ 329585 h 397560"/>
              <a:gd name="connsiteX6" fmla="*/ 219411 w 3924297"/>
              <a:gd name="connsiteY6" fmla="*/ 125353 h 397560"/>
              <a:gd name="connsiteX0" fmla="*/ 188252 w 3893138"/>
              <a:gd name="connsiteY0" fmla="*/ 125353 h 397560"/>
              <a:gd name="connsiteX1" fmla="*/ 2003127 w 3893138"/>
              <a:gd name="connsiteY1" fmla="*/ 29 h 397560"/>
              <a:gd name="connsiteX2" fmla="*/ 3683395 w 3893138"/>
              <a:gd name="connsiteY2" fmla="*/ 116070 h 397560"/>
              <a:gd name="connsiteX3" fmla="*/ 3683395 w 3893138"/>
              <a:gd name="connsiteY3" fmla="*/ 329584 h 397560"/>
              <a:gd name="connsiteX4" fmla="*/ 2007769 w 3893138"/>
              <a:gd name="connsiteY4" fmla="*/ 394567 h 397560"/>
              <a:gd name="connsiteX5" fmla="*/ 262518 w 3893138"/>
              <a:gd name="connsiteY5" fmla="*/ 362077 h 397560"/>
              <a:gd name="connsiteX6" fmla="*/ 188252 w 3893138"/>
              <a:gd name="connsiteY6" fmla="*/ 125353 h 397560"/>
              <a:gd name="connsiteX0" fmla="*/ 211873 w 3856418"/>
              <a:gd name="connsiteY0" fmla="*/ 93113 h 397811"/>
              <a:gd name="connsiteX1" fmla="*/ 1966407 w 3856418"/>
              <a:gd name="connsiteY1" fmla="*/ 280 h 397811"/>
              <a:gd name="connsiteX2" fmla="*/ 3646675 w 3856418"/>
              <a:gd name="connsiteY2" fmla="*/ 116321 h 397811"/>
              <a:gd name="connsiteX3" fmla="*/ 3646675 w 3856418"/>
              <a:gd name="connsiteY3" fmla="*/ 329835 h 397811"/>
              <a:gd name="connsiteX4" fmla="*/ 1971049 w 3856418"/>
              <a:gd name="connsiteY4" fmla="*/ 394818 h 397811"/>
              <a:gd name="connsiteX5" fmla="*/ 225798 w 3856418"/>
              <a:gd name="connsiteY5" fmla="*/ 362328 h 397811"/>
              <a:gd name="connsiteX6" fmla="*/ 211873 w 3856418"/>
              <a:gd name="connsiteY6" fmla="*/ 93113 h 397811"/>
              <a:gd name="connsiteX0" fmla="*/ 211873 w 3833893"/>
              <a:gd name="connsiteY0" fmla="*/ 92846 h 397850"/>
              <a:gd name="connsiteX1" fmla="*/ 1966407 w 3833893"/>
              <a:gd name="connsiteY1" fmla="*/ 13 h 397850"/>
              <a:gd name="connsiteX2" fmla="*/ 3604900 w 3833893"/>
              <a:gd name="connsiteY2" fmla="*/ 88204 h 397850"/>
              <a:gd name="connsiteX3" fmla="*/ 3646675 w 3833893"/>
              <a:gd name="connsiteY3" fmla="*/ 329568 h 397850"/>
              <a:gd name="connsiteX4" fmla="*/ 1971049 w 3833893"/>
              <a:gd name="connsiteY4" fmla="*/ 394551 h 397850"/>
              <a:gd name="connsiteX5" fmla="*/ 225798 w 3833893"/>
              <a:gd name="connsiteY5" fmla="*/ 362061 h 397850"/>
              <a:gd name="connsiteX6" fmla="*/ 211873 w 3833893"/>
              <a:gd name="connsiteY6" fmla="*/ 92846 h 397850"/>
              <a:gd name="connsiteX0" fmla="*/ 211873 w 3822774"/>
              <a:gd name="connsiteY0" fmla="*/ 92845 h 396398"/>
              <a:gd name="connsiteX1" fmla="*/ 1966407 w 3822774"/>
              <a:gd name="connsiteY1" fmla="*/ 12 h 396398"/>
              <a:gd name="connsiteX2" fmla="*/ 3604900 w 3822774"/>
              <a:gd name="connsiteY2" fmla="*/ 88203 h 396398"/>
              <a:gd name="connsiteX3" fmla="*/ 3628109 w 3822774"/>
              <a:gd name="connsiteY3" fmla="*/ 297075 h 396398"/>
              <a:gd name="connsiteX4" fmla="*/ 1971049 w 3822774"/>
              <a:gd name="connsiteY4" fmla="*/ 394550 h 396398"/>
              <a:gd name="connsiteX5" fmla="*/ 225798 w 3822774"/>
              <a:gd name="connsiteY5" fmla="*/ 362060 h 396398"/>
              <a:gd name="connsiteX6" fmla="*/ 211873 w 3822774"/>
              <a:gd name="connsiteY6" fmla="*/ 92845 h 396398"/>
              <a:gd name="connsiteX0" fmla="*/ 211873 w 3812043"/>
              <a:gd name="connsiteY0" fmla="*/ 92845 h 396670"/>
              <a:gd name="connsiteX1" fmla="*/ 1966407 w 3812043"/>
              <a:gd name="connsiteY1" fmla="*/ 12 h 396670"/>
              <a:gd name="connsiteX2" fmla="*/ 3604900 w 3812043"/>
              <a:gd name="connsiteY2" fmla="*/ 88203 h 396670"/>
              <a:gd name="connsiteX3" fmla="*/ 3609542 w 3812043"/>
              <a:gd name="connsiteY3" fmla="*/ 306358 h 396670"/>
              <a:gd name="connsiteX4" fmla="*/ 1971049 w 3812043"/>
              <a:gd name="connsiteY4" fmla="*/ 394550 h 396670"/>
              <a:gd name="connsiteX5" fmla="*/ 225798 w 3812043"/>
              <a:gd name="connsiteY5" fmla="*/ 362060 h 396670"/>
              <a:gd name="connsiteX6" fmla="*/ 211873 w 3812043"/>
              <a:gd name="connsiteY6" fmla="*/ 92845 h 396670"/>
              <a:gd name="connsiteX0" fmla="*/ 211873 w 3812043"/>
              <a:gd name="connsiteY0" fmla="*/ 92845 h 396670"/>
              <a:gd name="connsiteX1" fmla="*/ 1966407 w 3812043"/>
              <a:gd name="connsiteY1" fmla="*/ 12 h 396670"/>
              <a:gd name="connsiteX2" fmla="*/ 3604900 w 3812043"/>
              <a:gd name="connsiteY2" fmla="*/ 88203 h 396670"/>
              <a:gd name="connsiteX3" fmla="*/ 3609542 w 3812043"/>
              <a:gd name="connsiteY3" fmla="*/ 306358 h 396670"/>
              <a:gd name="connsiteX4" fmla="*/ 1971049 w 3812043"/>
              <a:gd name="connsiteY4" fmla="*/ 394550 h 396670"/>
              <a:gd name="connsiteX5" fmla="*/ 225798 w 3812043"/>
              <a:gd name="connsiteY5" fmla="*/ 362060 h 396670"/>
              <a:gd name="connsiteX6" fmla="*/ 211873 w 3812043"/>
              <a:gd name="connsiteY6" fmla="*/ 92845 h 396670"/>
              <a:gd name="connsiteX0" fmla="*/ 217301 w 3817471"/>
              <a:gd name="connsiteY0" fmla="*/ 92845 h 404417"/>
              <a:gd name="connsiteX1" fmla="*/ 1971835 w 3817471"/>
              <a:gd name="connsiteY1" fmla="*/ 12 h 404417"/>
              <a:gd name="connsiteX2" fmla="*/ 3610328 w 3817471"/>
              <a:gd name="connsiteY2" fmla="*/ 88203 h 404417"/>
              <a:gd name="connsiteX3" fmla="*/ 3614970 w 3817471"/>
              <a:gd name="connsiteY3" fmla="*/ 306358 h 404417"/>
              <a:gd name="connsiteX4" fmla="*/ 1976477 w 3817471"/>
              <a:gd name="connsiteY4" fmla="*/ 394550 h 404417"/>
              <a:gd name="connsiteX5" fmla="*/ 231226 w 3817471"/>
              <a:gd name="connsiteY5" fmla="*/ 362060 h 404417"/>
              <a:gd name="connsiteX6" fmla="*/ 217301 w 3817471"/>
              <a:gd name="connsiteY6" fmla="*/ 92845 h 404417"/>
              <a:gd name="connsiteX0" fmla="*/ 234883 w 3835053"/>
              <a:gd name="connsiteY0" fmla="*/ 92845 h 406166"/>
              <a:gd name="connsiteX1" fmla="*/ 1989417 w 3835053"/>
              <a:gd name="connsiteY1" fmla="*/ 12 h 406166"/>
              <a:gd name="connsiteX2" fmla="*/ 3627910 w 3835053"/>
              <a:gd name="connsiteY2" fmla="*/ 88203 h 406166"/>
              <a:gd name="connsiteX3" fmla="*/ 3632552 w 3835053"/>
              <a:gd name="connsiteY3" fmla="*/ 306358 h 406166"/>
              <a:gd name="connsiteX4" fmla="*/ 1994059 w 3835053"/>
              <a:gd name="connsiteY4" fmla="*/ 394550 h 406166"/>
              <a:gd name="connsiteX5" fmla="*/ 248808 w 3835053"/>
              <a:gd name="connsiteY5" fmla="*/ 362060 h 406166"/>
              <a:gd name="connsiteX6" fmla="*/ 234883 w 3835053"/>
              <a:gd name="connsiteY6" fmla="*/ 92845 h 406166"/>
              <a:gd name="connsiteX0" fmla="*/ 229525 w 3829695"/>
              <a:gd name="connsiteY0" fmla="*/ 92845 h 396670"/>
              <a:gd name="connsiteX1" fmla="*/ 1984059 w 3829695"/>
              <a:gd name="connsiteY1" fmla="*/ 12 h 396670"/>
              <a:gd name="connsiteX2" fmla="*/ 3622552 w 3829695"/>
              <a:gd name="connsiteY2" fmla="*/ 88203 h 396670"/>
              <a:gd name="connsiteX3" fmla="*/ 3627194 w 3829695"/>
              <a:gd name="connsiteY3" fmla="*/ 306358 h 396670"/>
              <a:gd name="connsiteX4" fmla="*/ 1988701 w 3829695"/>
              <a:gd name="connsiteY4" fmla="*/ 394550 h 396670"/>
              <a:gd name="connsiteX5" fmla="*/ 252733 w 3829695"/>
              <a:gd name="connsiteY5" fmla="*/ 334210 h 396670"/>
              <a:gd name="connsiteX6" fmla="*/ 229525 w 3829695"/>
              <a:gd name="connsiteY6" fmla="*/ 92845 h 396670"/>
              <a:gd name="connsiteX0" fmla="*/ 203046 w 3812499"/>
              <a:gd name="connsiteY0" fmla="*/ 121148 h 397123"/>
              <a:gd name="connsiteX1" fmla="*/ 1966863 w 3812499"/>
              <a:gd name="connsiteY1" fmla="*/ 465 h 397123"/>
              <a:gd name="connsiteX2" fmla="*/ 3605356 w 3812499"/>
              <a:gd name="connsiteY2" fmla="*/ 88656 h 397123"/>
              <a:gd name="connsiteX3" fmla="*/ 3609998 w 3812499"/>
              <a:gd name="connsiteY3" fmla="*/ 306811 h 397123"/>
              <a:gd name="connsiteX4" fmla="*/ 1971505 w 3812499"/>
              <a:gd name="connsiteY4" fmla="*/ 395003 h 397123"/>
              <a:gd name="connsiteX5" fmla="*/ 235537 w 3812499"/>
              <a:gd name="connsiteY5" fmla="*/ 334663 h 397123"/>
              <a:gd name="connsiteX6" fmla="*/ 203046 w 3812499"/>
              <a:gd name="connsiteY6" fmla="*/ 121148 h 397123"/>
              <a:gd name="connsiteX0" fmla="*/ 191210 w 3800663"/>
              <a:gd name="connsiteY0" fmla="*/ 121148 h 397123"/>
              <a:gd name="connsiteX1" fmla="*/ 1955027 w 3800663"/>
              <a:gd name="connsiteY1" fmla="*/ 465 h 397123"/>
              <a:gd name="connsiteX2" fmla="*/ 3593520 w 3800663"/>
              <a:gd name="connsiteY2" fmla="*/ 88656 h 397123"/>
              <a:gd name="connsiteX3" fmla="*/ 3598162 w 3800663"/>
              <a:gd name="connsiteY3" fmla="*/ 306811 h 397123"/>
              <a:gd name="connsiteX4" fmla="*/ 1959669 w 3800663"/>
              <a:gd name="connsiteY4" fmla="*/ 395003 h 397123"/>
              <a:gd name="connsiteX5" fmla="*/ 223701 w 3800663"/>
              <a:gd name="connsiteY5" fmla="*/ 334663 h 397123"/>
              <a:gd name="connsiteX6" fmla="*/ 282650 w 3800663"/>
              <a:gd name="connsiteY6" fmla="*/ 212588 h 397123"/>
              <a:gd name="connsiteX0" fmla="*/ 277493 w 3886946"/>
              <a:gd name="connsiteY0" fmla="*/ 121148 h 397123"/>
              <a:gd name="connsiteX1" fmla="*/ 2041310 w 3886946"/>
              <a:gd name="connsiteY1" fmla="*/ 465 h 397123"/>
              <a:gd name="connsiteX2" fmla="*/ 3679803 w 3886946"/>
              <a:gd name="connsiteY2" fmla="*/ 88656 h 397123"/>
              <a:gd name="connsiteX3" fmla="*/ 3684445 w 3886946"/>
              <a:gd name="connsiteY3" fmla="*/ 306811 h 397123"/>
              <a:gd name="connsiteX4" fmla="*/ 2045952 w 3886946"/>
              <a:gd name="connsiteY4" fmla="*/ 395003 h 397123"/>
              <a:gd name="connsiteX5" fmla="*/ 309984 w 3886946"/>
              <a:gd name="connsiteY5" fmla="*/ 334663 h 397123"/>
              <a:gd name="connsiteX6" fmla="*/ 220401 w 3886946"/>
              <a:gd name="connsiteY6" fmla="*/ 101189 h 397123"/>
              <a:gd name="connsiteX0" fmla="*/ 230474 w 3839927"/>
              <a:gd name="connsiteY0" fmla="*/ 121148 h 397123"/>
              <a:gd name="connsiteX1" fmla="*/ 1994291 w 3839927"/>
              <a:gd name="connsiteY1" fmla="*/ 465 h 397123"/>
              <a:gd name="connsiteX2" fmla="*/ 3632784 w 3839927"/>
              <a:gd name="connsiteY2" fmla="*/ 88656 h 397123"/>
              <a:gd name="connsiteX3" fmla="*/ 3637426 w 3839927"/>
              <a:gd name="connsiteY3" fmla="*/ 306811 h 397123"/>
              <a:gd name="connsiteX4" fmla="*/ 1998933 w 3839927"/>
              <a:gd name="connsiteY4" fmla="*/ 395003 h 397123"/>
              <a:gd name="connsiteX5" fmla="*/ 262965 w 3839927"/>
              <a:gd name="connsiteY5" fmla="*/ 334663 h 397123"/>
              <a:gd name="connsiteX6" fmla="*/ 173382 w 3839927"/>
              <a:gd name="connsiteY6" fmla="*/ 101189 h 397123"/>
              <a:gd name="connsiteX0" fmla="*/ 185356 w 3794809"/>
              <a:gd name="connsiteY0" fmla="*/ 121148 h 397123"/>
              <a:gd name="connsiteX1" fmla="*/ 1949173 w 3794809"/>
              <a:gd name="connsiteY1" fmla="*/ 465 h 397123"/>
              <a:gd name="connsiteX2" fmla="*/ 3587666 w 3794809"/>
              <a:gd name="connsiteY2" fmla="*/ 88656 h 397123"/>
              <a:gd name="connsiteX3" fmla="*/ 3592308 w 3794809"/>
              <a:gd name="connsiteY3" fmla="*/ 306811 h 397123"/>
              <a:gd name="connsiteX4" fmla="*/ 1953815 w 3794809"/>
              <a:gd name="connsiteY4" fmla="*/ 395003 h 397123"/>
              <a:gd name="connsiteX5" fmla="*/ 217847 w 3794809"/>
              <a:gd name="connsiteY5" fmla="*/ 334663 h 397123"/>
              <a:gd name="connsiteX6" fmla="*/ 202530 w 3794809"/>
              <a:gd name="connsiteY6" fmla="*/ 59414 h 397123"/>
              <a:gd name="connsiteX0" fmla="*/ 278188 w 3794809"/>
              <a:gd name="connsiteY0" fmla="*/ 102214 h 396756"/>
              <a:gd name="connsiteX1" fmla="*/ 1949173 w 3794809"/>
              <a:gd name="connsiteY1" fmla="*/ 98 h 396756"/>
              <a:gd name="connsiteX2" fmla="*/ 3587666 w 3794809"/>
              <a:gd name="connsiteY2" fmla="*/ 88289 h 396756"/>
              <a:gd name="connsiteX3" fmla="*/ 3592308 w 3794809"/>
              <a:gd name="connsiteY3" fmla="*/ 306444 h 396756"/>
              <a:gd name="connsiteX4" fmla="*/ 1953815 w 3794809"/>
              <a:gd name="connsiteY4" fmla="*/ 394636 h 396756"/>
              <a:gd name="connsiteX5" fmla="*/ 217847 w 3794809"/>
              <a:gd name="connsiteY5" fmla="*/ 334296 h 396756"/>
              <a:gd name="connsiteX6" fmla="*/ 202530 w 3794809"/>
              <a:gd name="connsiteY6" fmla="*/ 59047 h 396756"/>
              <a:gd name="connsiteX0" fmla="*/ 278188 w 3794809"/>
              <a:gd name="connsiteY0" fmla="*/ 102214 h 396756"/>
              <a:gd name="connsiteX1" fmla="*/ 1949173 w 3794809"/>
              <a:gd name="connsiteY1" fmla="*/ 98 h 396756"/>
              <a:gd name="connsiteX2" fmla="*/ 3587666 w 3794809"/>
              <a:gd name="connsiteY2" fmla="*/ 88289 h 396756"/>
              <a:gd name="connsiteX3" fmla="*/ 3592308 w 3794809"/>
              <a:gd name="connsiteY3" fmla="*/ 306444 h 396756"/>
              <a:gd name="connsiteX4" fmla="*/ 1953815 w 3794809"/>
              <a:gd name="connsiteY4" fmla="*/ 394636 h 396756"/>
              <a:gd name="connsiteX5" fmla="*/ 217847 w 3794809"/>
              <a:gd name="connsiteY5" fmla="*/ 334296 h 396756"/>
              <a:gd name="connsiteX6" fmla="*/ 202530 w 3794809"/>
              <a:gd name="connsiteY6" fmla="*/ 59047 h 396756"/>
              <a:gd name="connsiteX0" fmla="*/ 174997 w 3691618"/>
              <a:gd name="connsiteY0" fmla="*/ 102214 h 396756"/>
              <a:gd name="connsiteX1" fmla="*/ 1845982 w 3691618"/>
              <a:gd name="connsiteY1" fmla="*/ 98 h 396756"/>
              <a:gd name="connsiteX2" fmla="*/ 3484475 w 3691618"/>
              <a:gd name="connsiteY2" fmla="*/ 88289 h 396756"/>
              <a:gd name="connsiteX3" fmla="*/ 3489117 w 3691618"/>
              <a:gd name="connsiteY3" fmla="*/ 306444 h 396756"/>
              <a:gd name="connsiteX4" fmla="*/ 1850624 w 3691618"/>
              <a:gd name="connsiteY4" fmla="*/ 394636 h 396756"/>
              <a:gd name="connsiteX5" fmla="*/ 114656 w 3691618"/>
              <a:gd name="connsiteY5" fmla="*/ 334296 h 396756"/>
              <a:gd name="connsiteX6" fmla="*/ 336062 w 3691618"/>
              <a:gd name="connsiteY6" fmla="*/ 35839 h 396756"/>
              <a:gd name="connsiteX0" fmla="*/ 226677 w 3743298"/>
              <a:gd name="connsiteY0" fmla="*/ 102214 h 396756"/>
              <a:gd name="connsiteX1" fmla="*/ 1897662 w 3743298"/>
              <a:gd name="connsiteY1" fmla="*/ 98 h 396756"/>
              <a:gd name="connsiteX2" fmla="*/ 3536155 w 3743298"/>
              <a:gd name="connsiteY2" fmla="*/ 88289 h 396756"/>
              <a:gd name="connsiteX3" fmla="*/ 3540797 w 3743298"/>
              <a:gd name="connsiteY3" fmla="*/ 306444 h 396756"/>
              <a:gd name="connsiteX4" fmla="*/ 1902304 w 3743298"/>
              <a:gd name="connsiteY4" fmla="*/ 394636 h 396756"/>
              <a:gd name="connsiteX5" fmla="*/ 166336 w 3743298"/>
              <a:gd name="connsiteY5" fmla="*/ 334296 h 396756"/>
              <a:gd name="connsiteX6" fmla="*/ 387742 w 3743298"/>
              <a:gd name="connsiteY6" fmla="*/ 35839 h 39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3298" h="396756">
                <a:moveTo>
                  <a:pt x="226677" y="102214"/>
                </a:moveTo>
                <a:cubicBezTo>
                  <a:pt x="928336" y="18664"/>
                  <a:pt x="1346082" y="2419"/>
                  <a:pt x="1897662" y="98"/>
                </a:cubicBezTo>
                <a:cubicBezTo>
                  <a:pt x="2449242" y="-2223"/>
                  <a:pt x="3262299" y="37231"/>
                  <a:pt x="3536155" y="88289"/>
                </a:cubicBezTo>
                <a:cubicBezTo>
                  <a:pt x="3810011" y="139347"/>
                  <a:pt x="3813106" y="255386"/>
                  <a:pt x="3540797" y="306444"/>
                </a:cubicBezTo>
                <a:cubicBezTo>
                  <a:pt x="3268489" y="357502"/>
                  <a:pt x="2472450" y="407787"/>
                  <a:pt x="1902304" y="394636"/>
                </a:cubicBezTo>
                <a:cubicBezTo>
                  <a:pt x="1134889" y="397731"/>
                  <a:pt x="418763" y="394095"/>
                  <a:pt x="166336" y="334296"/>
                </a:cubicBezTo>
                <a:cubicBezTo>
                  <a:pt x="-86091" y="274497"/>
                  <a:pt x="-80443" y="106856"/>
                  <a:pt x="387742" y="35839"/>
                </a:cubicBezTo>
              </a:path>
            </a:pathLst>
          </a:custGeom>
          <a:noFill/>
          <a:ln>
            <a:solidFill>
              <a:srgbClr val="FFB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961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Goal 4:  Help to grow new </a:t>
            </a:r>
            <a:r>
              <a:rPr lang="en-GB" sz="2400" dirty="0" err="1" smtClean="0">
                <a:solidFill>
                  <a:schemeClr val="accent6"/>
                </a:solidFill>
              </a:rPr>
              <a:t>IoT</a:t>
            </a:r>
            <a:r>
              <a:rPr lang="en-GB" sz="2400" dirty="0" smtClean="0">
                <a:solidFill>
                  <a:schemeClr val="accent6"/>
                </a:solidFill>
              </a:rPr>
              <a:t> &amp; critical communications use cases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A048-5FCA-4644-A616-29B19DF29C54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1521089" y="113122"/>
            <a:ext cx="488659" cy="471340"/>
            <a:chOff x="11521089" y="113122"/>
            <a:chExt cx="488659" cy="471340"/>
          </a:xfrm>
        </p:grpSpPr>
        <p:sp>
          <p:nvSpPr>
            <p:cNvPr id="2" name="Regular Pentagon 1"/>
            <p:cNvSpPr/>
            <p:nvPr/>
          </p:nvSpPr>
          <p:spPr>
            <a:xfrm>
              <a:off x="11521089" y="113122"/>
              <a:ext cx="488659" cy="471340"/>
            </a:xfrm>
            <a:prstGeom prst="pentagon">
              <a:avLst/>
            </a:prstGeom>
            <a:solidFill>
              <a:schemeClr val="bg1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smtClean="0">
                <a:latin typeface="+mj-lt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660956" y="263562"/>
              <a:ext cx="216817" cy="235670"/>
            </a:xfrm>
            <a:prstGeom prst="ellipse">
              <a:avLst/>
            </a:prstGeom>
            <a:solidFill>
              <a:srgbClr val="C00000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971366" y="1239548"/>
            <a:ext cx="10052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  <a:buSzPct val="125000"/>
            </a:pPr>
            <a:r>
              <a:rPr lang="en-GB" b="1" i="1" dirty="0">
                <a:solidFill>
                  <a:srgbClr val="C00000"/>
                </a:solidFill>
              </a:rPr>
              <a:t>5G networks will </a:t>
            </a:r>
            <a:r>
              <a:rPr lang="en-GB" b="1" i="1" dirty="0" smtClean="0">
                <a:solidFill>
                  <a:srgbClr val="C00000"/>
                </a:solidFill>
              </a:rPr>
              <a:t>support the massive rollout of intelligent </a:t>
            </a:r>
            <a:r>
              <a:rPr lang="en-GB" b="1" i="1" dirty="0" err="1" smtClean="0">
                <a:solidFill>
                  <a:srgbClr val="C00000"/>
                </a:solidFill>
              </a:rPr>
              <a:t>IoT</a:t>
            </a:r>
            <a:r>
              <a:rPr lang="en-GB" b="1" i="1" dirty="0" smtClean="0">
                <a:solidFill>
                  <a:srgbClr val="C00000"/>
                </a:solidFill>
              </a:rPr>
              <a:t> nodes and provide a for the widespread adoption of critical communications services</a:t>
            </a:r>
            <a:endParaRPr lang="en-GB" b="1" i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17" y="2261265"/>
            <a:ext cx="4522321" cy="26728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233" y="2865414"/>
            <a:ext cx="2197100" cy="1676400"/>
          </a:xfrm>
          <a:prstGeom prst="rect">
            <a:avLst/>
          </a:prstGeom>
        </p:spPr>
      </p:pic>
      <p:pic>
        <p:nvPicPr>
          <p:cNvPr id="19" name="Picture 2" descr="Image result for vehicle to vehicle commun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054" y="2865414"/>
            <a:ext cx="3181902" cy="17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37098" y="5521349"/>
            <a:ext cx="10284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  <a:buSzPct val="125000"/>
            </a:pPr>
            <a:r>
              <a:rPr lang="en-GB" sz="1600" b="1" i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Device to device becomes </a:t>
            </a:r>
            <a:r>
              <a:rPr lang="en-GB" sz="16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mainstream; From </a:t>
            </a:r>
            <a:r>
              <a:rPr lang="en-GB" sz="1600" b="1" i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Internet of things to Internet of </a:t>
            </a:r>
            <a:r>
              <a:rPr lang="en-GB" sz="16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Everything; </a:t>
            </a:r>
            <a:endParaRPr lang="en-GB" sz="1600" b="1" i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rgbClr val="FF6600"/>
              </a:buClr>
              <a:buSzPct val="125000"/>
            </a:pPr>
            <a:r>
              <a:rPr lang="en-GB" sz="1600" b="1" i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Critical Communications pervade society</a:t>
            </a:r>
          </a:p>
        </p:txBody>
      </p:sp>
    </p:spTree>
    <p:extLst>
      <p:ext uri="{BB962C8B-B14F-4D97-AF65-F5344CB8AC3E}">
        <p14:creationId xmlns:p14="http://schemas.microsoft.com/office/powerpoint/2010/main" val="21901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Goal 5:  Accelerate the digital transformation of vertical industries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A048-5FCA-4644-A616-29B19DF29C54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1521089" y="113122"/>
            <a:ext cx="488659" cy="471340"/>
            <a:chOff x="11521089" y="113122"/>
            <a:chExt cx="488659" cy="471340"/>
          </a:xfrm>
        </p:grpSpPr>
        <p:sp>
          <p:nvSpPr>
            <p:cNvPr id="2" name="Regular Pentagon 1"/>
            <p:cNvSpPr/>
            <p:nvPr/>
          </p:nvSpPr>
          <p:spPr>
            <a:xfrm>
              <a:off x="11521089" y="113122"/>
              <a:ext cx="488659" cy="471340"/>
            </a:xfrm>
            <a:prstGeom prst="pentagon">
              <a:avLst/>
            </a:prstGeom>
            <a:solidFill>
              <a:schemeClr val="bg1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smtClean="0">
                <a:latin typeface="+mj-lt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660956" y="263562"/>
              <a:ext cx="216817" cy="235670"/>
            </a:xfrm>
            <a:prstGeom prst="ellipse">
              <a:avLst/>
            </a:prstGeom>
            <a:solidFill>
              <a:srgbClr val="C00000"/>
            </a:solidFill>
            <a:ln w="127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971366" y="1239548"/>
            <a:ext cx="10052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  <a:buSzPct val="125000"/>
            </a:pPr>
            <a:r>
              <a:rPr lang="en-GB" b="1" i="1" dirty="0">
                <a:solidFill>
                  <a:srgbClr val="C00000"/>
                </a:solidFill>
              </a:rPr>
              <a:t>The mobile industry will provide the networks and platforms to drive the digitisation and automation of industrial practices and </a:t>
            </a:r>
            <a:r>
              <a:rPr lang="en-GB" b="1" i="1" dirty="0" smtClean="0">
                <a:solidFill>
                  <a:srgbClr val="C00000"/>
                </a:solidFill>
              </a:rPr>
              <a:t>processes</a:t>
            </a:r>
            <a:endParaRPr lang="en-GB" b="1" i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44518" y="2260965"/>
            <a:ext cx="10083870" cy="3755698"/>
            <a:chOff x="987957" y="1974897"/>
            <a:chExt cx="10083870" cy="375569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540" y="3970829"/>
              <a:ext cx="2980800" cy="1676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288" y="1974897"/>
              <a:ext cx="2976000" cy="1674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1" t="7137" r="241" b="8537"/>
            <a:stretch>
              <a:fillRect/>
            </a:stretch>
          </p:blipFill>
          <p:spPr>
            <a:xfrm>
              <a:off x="8042288" y="3966759"/>
              <a:ext cx="2976000" cy="16277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199" y="3970831"/>
              <a:ext cx="2962339" cy="1666316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4511462" y="1991631"/>
              <a:ext cx="3026857" cy="1723354"/>
              <a:chOff x="3309721" y="1247825"/>
              <a:chExt cx="2270143" cy="129251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0" r:link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519" y="1247825"/>
                <a:ext cx="2232000" cy="125550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347864" y="2272872"/>
                <a:ext cx="2232000" cy="267468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309721" y="2308210"/>
                <a:ext cx="1898975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b="1" dirty="0">
                    <a:solidFill>
                      <a:schemeClr val="bg1"/>
                    </a:solidFill>
                    <a:latin typeface="+mj-lt"/>
                  </a:rPr>
                  <a:t>SMART TRANSPORT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992355" y="3370800"/>
              <a:ext cx="3079472" cy="356624"/>
              <a:chOff x="3309721" y="2272872"/>
              <a:chExt cx="2309604" cy="26746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347864" y="2272872"/>
                <a:ext cx="2232000" cy="267468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309721" y="2308210"/>
                <a:ext cx="2309604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b="1" dirty="0">
                    <a:solidFill>
                      <a:schemeClr val="bg1"/>
                    </a:solidFill>
                    <a:latin typeface="+mj-lt"/>
                  </a:rPr>
                  <a:t>ULTRA RELIABLE COMMUNICATIONS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87957" y="5331270"/>
              <a:ext cx="3026857" cy="356624"/>
              <a:chOff x="3309721" y="2237777"/>
              <a:chExt cx="2270143" cy="26746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347864" y="2237777"/>
                <a:ext cx="2232000" cy="267468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09721" y="2273777"/>
                <a:ext cx="1898975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b="1" dirty="0">
                    <a:solidFill>
                      <a:schemeClr val="bg1"/>
                    </a:solidFill>
                    <a:latin typeface="+mj-lt"/>
                  </a:rPr>
                  <a:t>INDUSTRIAL APPLICATIONS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534836" y="5337563"/>
              <a:ext cx="3026857" cy="356624"/>
              <a:chOff x="3309721" y="2272872"/>
              <a:chExt cx="2270143" cy="26746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347864" y="2272872"/>
                <a:ext cx="2232000" cy="267468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09721" y="2308210"/>
                <a:ext cx="1898975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b="1" cap="all" dirty="0">
                    <a:solidFill>
                      <a:schemeClr val="bg1"/>
                    </a:solidFill>
                    <a:latin typeface="+mj-lt"/>
                  </a:rPr>
                  <a:t>Augmented Reality 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996918" y="5373971"/>
              <a:ext cx="3026857" cy="356624"/>
              <a:chOff x="3309721" y="2272872"/>
              <a:chExt cx="2270143" cy="26746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347864" y="2272872"/>
                <a:ext cx="2232000" cy="267468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09721" y="2308210"/>
                <a:ext cx="1898975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b="1" dirty="0">
                    <a:solidFill>
                      <a:schemeClr val="bg1"/>
                    </a:solidFill>
                    <a:latin typeface="+mj-lt"/>
                  </a:rPr>
                  <a:t>AGRICULTURE APPLICATIONS</a:t>
                </a:r>
              </a:p>
            </p:txBody>
          </p:sp>
        </p:grpSp>
        <p:pic>
          <p:nvPicPr>
            <p:cNvPr id="37" name="Picture 2" descr="Image result for super containe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382" y="1991631"/>
              <a:ext cx="2978357" cy="1725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987957" y="3356665"/>
              <a:ext cx="3026857" cy="356624"/>
              <a:chOff x="3309721" y="2237777"/>
              <a:chExt cx="2270143" cy="26746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347864" y="2237777"/>
                <a:ext cx="2232000" cy="267468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09721" y="2273777"/>
                <a:ext cx="1898975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b="1" dirty="0">
                    <a:solidFill>
                      <a:schemeClr val="bg1"/>
                    </a:solidFill>
                    <a:latin typeface="+mj-lt"/>
                  </a:rPr>
                  <a:t>LOGISTICS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0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The GSMA will continue to play a crucial role on the road to 5G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A048-5FCA-4644-A616-29B19DF29C54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2492957" y="1375919"/>
            <a:ext cx="6250954" cy="4333257"/>
            <a:chOff x="2492957" y="1375919"/>
            <a:chExt cx="6250954" cy="4333257"/>
          </a:xfrm>
        </p:grpSpPr>
        <p:grpSp>
          <p:nvGrpSpPr>
            <p:cNvPr id="19" name="Group 18"/>
            <p:cNvGrpSpPr/>
            <p:nvPr/>
          </p:nvGrpSpPr>
          <p:grpSpPr>
            <a:xfrm>
              <a:off x="2492957" y="1375919"/>
              <a:ext cx="6250954" cy="4333257"/>
              <a:chOff x="1597410" y="1111968"/>
              <a:chExt cx="6250954" cy="4333257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3927338" y="1374219"/>
                <a:ext cx="1764196" cy="721588"/>
              </a:xfrm>
              <a:prstGeom prst="roundRect">
                <a:avLst>
                  <a:gd name="adj" fmla="val 0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Technology &amp; Standards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084168" y="3021096"/>
                <a:ext cx="1764196" cy="721588"/>
              </a:xfrm>
              <a:prstGeom prst="roundRect">
                <a:avLst>
                  <a:gd name="adj" fmla="val 490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Policymaking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927338" y="4723637"/>
                <a:ext cx="1764196" cy="721588"/>
              </a:xfrm>
              <a:prstGeom prst="roundRect">
                <a:avLst>
                  <a:gd name="adj" fmla="val 990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Advocacy </a:t>
                </a:r>
                <a:r>
                  <a: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&amp; messaging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44646" y="1111968"/>
                <a:ext cx="936104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/>
                </a:lvl1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Influence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973733" y="2767884"/>
                <a:ext cx="1182695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/>
                </a:lvl1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Guide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844646" y="4462189"/>
                <a:ext cx="1224136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/>
                </a:lvl1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Moderate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597410" y="2760454"/>
                <a:ext cx="936104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/>
                </a:lvl1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Support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691680" y="3077658"/>
                <a:ext cx="1835439" cy="721588"/>
              </a:xfrm>
              <a:prstGeom prst="roundRect">
                <a:avLst>
                  <a:gd name="adj" fmla="val 0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Rollout &amp;  new business  models</a:t>
                </a:r>
              </a:p>
            </p:txBody>
          </p:sp>
          <p:cxnSp>
            <p:nvCxnSpPr>
              <p:cNvPr id="30" name="Elbow Connector 29"/>
              <p:cNvCxnSpPr>
                <a:stCxn id="41" idx="0"/>
                <a:endCxn id="21" idx="2"/>
              </p:cNvCxnSpPr>
              <p:nvPr/>
            </p:nvCxnSpPr>
            <p:spPr>
              <a:xfrm rot="5400000" flipH="1" flipV="1">
                <a:off x="4537775" y="2366125"/>
                <a:ext cx="541978" cy="1343"/>
              </a:xfrm>
              <a:prstGeom prst="bentConnector3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1" name="Elbow Connector 30"/>
              <p:cNvCxnSpPr>
                <a:stCxn id="42" idx="3"/>
                <a:endCxn id="22" idx="1"/>
              </p:cNvCxnSpPr>
              <p:nvPr/>
            </p:nvCxnSpPr>
            <p:spPr>
              <a:xfrm flipV="1">
                <a:off x="5505037" y="3381890"/>
                <a:ext cx="579131" cy="4453"/>
              </a:xfrm>
              <a:prstGeom prst="bentConnector3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2" name="Elbow Connector 31"/>
              <p:cNvCxnSpPr>
                <a:stCxn id="41" idx="4"/>
                <a:endCxn id="23" idx="0"/>
              </p:cNvCxnSpPr>
              <p:nvPr/>
            </p:nvCxnSpPr>
            <p:spPr>
              <a:xfrm rot="16200000" flipH="1">
                <a:off x="4562403" y="4476604"/>
                <a:ext cx="492722" cy="1343"/>
              </a:xfrm>
              <a:prstGeom prst="bentConnector3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3" name="Elbow Connector 32"/>
              <p:cNvCxnSpPr>
                <a:stCxn id="41" idx="2"/>
                <a:endCxn id="28" idx="3"/>
              </p:cNvCxnSpPr>
              <p:nvPr/>
            </p:nvCxnSpPr>
            <p:spPr>
              <a:xfrm rot="10800000" flipV="1">
                <a:off x="3527120" y="3434350"/>
                <a:ext cx="498549" cy="4102"/>
              </a:xfrm>
              <a:prstGeom prst="bentConnector3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41" name="Oval 40"/>
            <p:cNvSpPr/>
            <p:nvPr/>
          </p:nvSpPr>
          <p:spPr>
            <a:xfrm>
              <a:off x="4921215" y="2901736"/>
              <a:ext cx="1564849" cy="1593130"/>
            </a:xfrm>
            <a:prstGeom prst="ellipse">
              <a:avLst/>
            </a:prstGeom>
            <a:solidFill>
              <a:srgbClr val="C00000"/>
            </a:solidFill>
            <a:ln w="12700" cap="rnd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smtClean="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83314" y="3327128"/>
              <a:ext cx="1317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rPr>
                <a:t>GSMA’s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rPr>
                <a:t>5G era role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7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1930" y="475665"/>
            <a:ext cx="10126611" cy="729825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tx2"/>
                </a:solidFill>
              </a:rPr>
              <a:t>Our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paper presents the industry’s 5G era story, vision and goals and these will be developed further in </a:t>
            </a:r>
            <a:r>
              <a:rPr lang="en-GB" sz="2800" dirty="0">
                <a:solidFill>
                  <a:schemeClr val="tx2"/>
                </a:solidFill>
              </a:rPr>
              <a:t>o</a:t>
            </a:r>
            <a:r>
              <a:rPr lang="en-GB" sz="2800" dirty="0" smtClean="0">
                <a:solidFill>
                  <a:schemeClr val="tx2"/>
                </a:solidFill>
              </a:rPr>
              <a:t>ther GSMA 5G 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A048-5FCA-4644-A616-29B19DF29C5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11545" y="3412023"/>
            <a:ext cx="1932494" cy="1404594"/>
          </a:xfrm>
          <a:prstGeom prst="rect">
            <a:avLst/>
          </a:prstGeom>
          <a:solidFill>
            <a:srgbClr val="C00000"/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What should the industry do about 5G?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8242" y="3412023"/>
            <a:ext cx="2194876" cy="1404594"/>
          </a:xfrm>
          <a:prstGeom prst="rect">
            <a:avLst/>
          </a:prstGeom>
          <a:solidFill>
            <a:srgbClr val="C00000"/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i="1" dirty="0">
                <a:solidFill>
                  <a:schemeClr val="bg1"/>
                </a:solidFill>
                <a:latin typeface="+mj-lt"/>
              </a:rPr>
              <a:t>The 5G era: age of boundless connectivity and intelligent automation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88516" y="2793130"/>
            <a:ext cx="2428972" cy="416200"/>
          </a:xfrm>
          <a:prstGeom prst="rect">
            <a:avLst/>
          </a:prstGeom>
          <a:solidFill>
            <a:srgbClr val="C00000"/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Regional 5G position papers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7796" y="2109933"/>
            <a:ext cx="1894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5G era vision paper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5923" y="2119359"/>
            <a:ext cx="1894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Key question on 5G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8516" y="2109932"/>
            <a:ext cx="242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Follow on GSMA activities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88516" y="4547510"/>
            <a:ext cx="2428972" cy="416200"/>
          </a:xfrm>
          <a:prstGeom prst="rect">
            <a:avLst/>
          </a:prstGeom>
          <a:solidFill>
            <a:srgbClr val="C00000"/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5G technology drivers</a:t>
            </a:r>
            <a:endParaRPr lang="en-GB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88516" y="3965196"/>
            <a:ext cx="2428972" cy="416200"/>
          </a:xfrm>
          <a:prstGeom prst="rect">
            <a:avLst/>
          </a:prstGeom>
          <a:solidFill>
            <a:srgbClr val="C00000"/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5G business principles</a:t>
            </a:r>
            <a:endParaRPr lang="en-GB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88516" y="3384488"/>
            <a:ext cx="2428972" cy="416200"/>
          </a:xfrm>
          <a:prstGeom prst="rect">
            <a:avLst/>
          </a:prstGeom>
          <a:solidFill>
            <a:srgbClr val="C00000"/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5G spectrum &amp; policy landscape </a:t>
            </a:r>
            <a:endParaRPr lang="en-GB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3372723" y="3817376"/>
            <a:ext cx="405353" cy="593888"/>
          </a:xfrm>
          <a:prstGeom prst="chevron">
            <a:avLst/>
          </a:prstGeom>
          <a:solidFill>
            <a:srgbClr val="C00000"/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smtClean="0">
              <a:latin typeface="+mj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354479" y="2894058"/>
            <a:ext cx="9427" cy="2487658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1" name="Chevron 20"/>
          <p:cNvSpPr/>
          <p:nvPr/>
        </p:nvSpPr>
        <p:spPr>
          <a:xfrm>
            <a:off x="7151802" y="3817376"/>
            <a:ext cx="405353" cy="593888"/>
          </a:xfrm>
          <a:prstGeom prst="chevron">
            <a:avLst/>
          </a:prstGeom>
          <a:solidFill>
            <a:srgbClr val="C00000"/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smtClean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8516" y="5129824"/>
            <a:ext cx="2428972" cy="416200"/>
          </a:xfrm>
          <a:prstGeom prst="rect">
            <a:avLst/>
          </a:prstGeom>
          <a:solidFill>
            <a:srgbClr val="C00000"/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Other GSMA 5G activities</a:t>
            </a:r>
            <a:endParaRPr lang="en-GB" sz="1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67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700" dirty="0" smtClean="0">
                <a:solidFill>
                  <a:schemeClr val="tx2"/>
                </a:solidFill>
              </a:rPr>
              <a:t/>
            </a:r>
            <a:br>
              <a:rPr lang="en-GB" sz="27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Thank You</a:t>
            </a:r>
            <a:r>
              <a:rPr lang="en-GB" sz="2700" dirty="0">
                <a:solidFill>
                  <a:schemeClr val="tx2"/>
                </a:solidFill>
              </a:rPr>
              <a:t/>
            </a:r>
            <a:br>
              <a:rPr lang="en-GB" sz="2700" dirty="0">
                <a:solidFill>
                  <a:schemeClr val="tx2"/>
                </a:solidFill>
              </a:rPr>
            </a:br>
            <a:r>
              <a:rPr lang="en-GB" sz="2700" dirty="0" smtClean="0">
                <a:solidFill>
                  <a:schemeClr val="tx2"/>
                </a:solidFill>
              </a:rPr>
              <a:t>					</a:t>
            </a:r>
            <a:r>
              <a:rPr lang="en-GB" sz="1300" dirty="0" smtClean="0">
                <a:solidFill>
                  <a:schemeClr val="tx2"/>
                </a:solidFill>
              </a:rPr>
              <a:t/>
            </a:r>
            <a:br>
              <a:rPr lang="en-GB" sz="1300" dirty="0" smtClean="0">
                <a:solidFill>
                  <a:schemeClr val="tx2"/>
                </a:solidFill>
              </a:rPr>
            </a:br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A048-5FCA-4644-A616-29B19DF29C54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80" y="1654359"/>
            <a:ext cx="6816533" cy="3671786"/>
          </a:xfrm>
          <a:prstGeom prst="rect">
            <a:avLst/>
          </a:prstGeom>
        </p:spPr>
      </p:pic>
      <p:pic>
        <p:nvPicPr>
          <p:cNvPr id="5" name="Picture 2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95" y="3018506"/>
            <a:ext cx="1619483" cy="161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81666" y="2342444"/>
            <a:ext cx="21394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kern="0" cap="all" dirty="0" smtClean="0">
                <a:solidFill>
                  <a:schemeClr val="accent2"/>
                </a:solidFill>
                <a:latin typeface="+mj-lt"/>
              </a:rPr>
              <a:t>Download the report</a:t>
            </a:r>
            <a:endParaRPr lang="en-GB" sz="1600" b="1" kern="0" cap="all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4981" y="5515274"/>
            <a:ext cx="68165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  <a:hlinkClick r:id="rId4"/>
              </a:rPr>
              <a:t>https://www.gsmaintelligence.com/research/?</a:t>
            </a:r>
            <a:r>
              <a:rPr lang="en-GB" sz="1100" b="1" dirty="0" smtClean="0">
                <a:solidFill>
                  <a:schemeClr val="tx2"/>
                </a:solidFill>
                <a:hlinkClick r:id="rId4"/>
              </a:rPr>
              <a:t>file=0efdd9e7b6eb1c4ad9aa5d4c0c971e62&amp;download</a:t>
            </a:r>
            <a:r>
              <a:rPr lang="en-GB" sz="1100" b="1" dirty="0" smtClean="0">
                <a:solidFill>
                  <a:schemeClr val="tx2"/>
                </a:solidFill>
              </a:rPr>
              <a:t> </a:t>
            </a:r>
            <a:endParaRPr lang="en-GB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/>
              <a:t>the </a:t>
            </a:r>
            <a:r>
              <a:rPr lang="en-US" dirty="0" smtClean="0"/>
              <a:t>GSMA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220755"/>
            <a:ext cx="10177131" cy="49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71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We can begin to imagine the future with 5G…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A048-5FCA-4644-A616-29B19DF29C54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7141" y="1722362"/>
            <a:ext cx="5561175" cy="1928254"/>
            <a:chOff x="1331640" y="2636912"/>
            <a:chExt cx="7123572" cy="1626596"/>
          </a:xfrm>
        </p:grpSpPr>
        <p:pic>
          <p:nvPicPr>
            <p:cNvPr id="15" name="Picture 3" descr="Newspaper clipping_Small"/>
            <p:cNvPicPr preferRelativeResize="0"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636912"/>
              <a:ext cx="7123572" cy="162659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809748" y="2912648"/>
              <a:ext cx="6074618" cy="1064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tx2"/>
                  </a:solidFill>
                </a:rPr>
                <a:t>Industrial digitisation &amp; automation drives </a:t>
              </a:r>
            </a:p>
            <a:p>
              <a:pPr algn="ctr"/>
              <a:r>
                <a:rPr lang="en-GB" sz="1400" b="1" dirty="0" smtClean="0">
                  <a:solidFill>
                    <a:schemeClr val="tx2"/>
                  </a:solidFill>
                </a:rPr>
                <a:t>GDP growth to 5%</a:t>
              </a:r>
              <a:endParaRPr lang="en-GB" sz="1400" b="1" dirty="0">
                <a:solidFill>
                  <a:schemeClr val="tx2"/>
                </a:solidFill>
              </a:endParaRPr>
            </a:p>
            <a:p>
              <a:pPr algn="ctr"/>
              <a:endParaRPr lang="en-GB" sz="1200" dirty="0" smtClean="0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“….. Economists predict that the trend will continue as the full scale of the </a:t>
              </a:r>
              <a:r>
                <a:rPr lang="en-GB" sz="1200" b="1" u="sng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5G</a:t>
              </a:r>
              <a:r>
                <a:rPr lang="en-GB" sz="120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 Internet of Things explosion is only just beginning to come through …”</a:t>
              </a:r>
              <a:endParaRPr lang="en-GB" sz="12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64515" y="1556786"/>
            <a:ext cx="5561175" cy="1928254"/>
            <a:chOff x="1296527" y="2332779"/>
            <a:chExt cx="7123572" cy="1626596"/>
          </a:xfrm>
        </p:grpSpPr>
        <p:pic>
          <p:nvPicPr>
            <p:cNvPr id="19" name="Picture 3" descr="Newspaper clipping_Small"/>
            <p:cNvPicPr preferRelativeResize="0"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527" y="2332779"/>
              <a:ext cx="7123572" cy="162659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764057" y="2640206"/>
              <a:ext cx="6293268" cy="1064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tx2"/>
                  </a:solidFill>
                </a:rPr>
                <a:t>Scientists </a:t>
              </a:r>
              <a:r>
                <a:rPr lang="en-GB" sz="1400" b="1" dirty="0" smtClean="0">
                  <a:solidFill>
                    <a:schemeClr val="tx2"/>
                  </a:solidFill>
                </a:rPr>
                <a:t>announce breakthrough </a:t>
              </a:r>
              <a:r>
                <a:rPr lang="en-GB" sz="1400" b="1" dirty="0">
                  <a:solidFill>
                    <a:schemeClr val="tx2"/>
                  </a:solidFill>
                </a:rPr>
                <a:t>in </a:t>
              </a:r>
              <a:endParaRPr lang="en-GB" sz="1400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GB" sz="1400" b="1" dirty="0" smtClean="0">
                  <a:solidFill>
                    <a:schemeClr val="tx2"/>
                  </a:solidFill>
                </a:rPr>
                <a:t>human-to-machine communication</a:t>
              </a:r>
              <a:endParaRPr lang="en-GB" sz="1400" b="1" dirty="0">
                <a:solidFill>
                  <a:schemeClr val="tx2"/>
                </a:solidFill>
              </a:endParaRPr>
            </a:p>
            <a:p>
              <a:pPr algn="ctr"/>
              <a:endParaRPr lang="en-GB" sz="1200" dirty="0" smtClean="0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“….. </a:t>
              </a:r>
              <a:r>
                <a:rPr lang="en-GB" sz="1200" dirty="0">
                  <a:solidFill>
                    <a:schemeClr val="tx2"/>
                  </a:solidFill>
                </a:rPr>
                <a:t>experts expect the computers to be linked to users’ personal cloud storage via </a:t>
              </a:r>
              <a:r>
                <a:rPr lang="en-GB" sz="1200" b="1" u="sng" dirty="0">
                  <a:solidFill>
                    <a:srgbClr val="C00000"/>
                  </a:solidFill>
                </a:rPr>
                <a:t>5G</a:t>
              </a:r>
              <a:r>
                <a:rPr lang="en-GB" sz="1200" dirty="0">
                  <a:solidFill>
                    <a:schemeClr val="tx2"/>
                  </a:solidFill>
                </a:rPr>
                <a:t> networks, enabling each user to capture, process, upload and store their daily emotions</a:t>
              </a:r>
              <a:r>
                <a:rPr lang="en-GB" sz="120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…”</a:t>
              </a:r>
              <a:endParaRPr lang="en-GB" sz="12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23902" y="3650616"/>
            <a:ext cx="5561175" cy="1928254"/>
            <a:chOff x="1331640" y="2636912"/>
            <a:chExt cx="7123572" cy="1626596"/>
          </a:xfrm>
        </p:grpSpPr>
        <p:pic>
          <p:nvPicPr>
            <p:cNvPr id="22" name="Picture 3" descr="Newspaper clipping_Small"/>
            <p:cNvPicPr preferRelativeResize="0"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636912"/>
              <a:ext cx="7123572" cy="162659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809748" y="2912648"/>
              <a:ext cx="6074618" cy="1064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tx2"/>
                  </a:solidFill>
                </a:rPr>
                <a:t>A billion postal deliveries </a:t>
              </a:r>
              <a:r>
                <a:rPr lang="en-GB" sz="1400" b="1" dirty="0" smtClean="0">
                  <a:solidFill>
                    <a:schemeClr val="tx2"/>
                  </a:solidFill>
                </a:rPr>
                <a:t>signed for</a:t>
              </a:r>
            </a:p>
            <a:p>
              <a:pPr algn="ctr"/>
              <a:r>
                <a:rPr lang="en-GB" sz="1400" b="1" dirty="0" smtClean="0">
                  <a:solidFill>
                    <a:schemeClr val="tx2"/>
                  </a:solidFill>
                </a:rPr>
                <a:t> </a:t>
              </a:r>
              <a:r>
                <a:rPr lang="en-GB" sz="1400" b="1" dirty="0">
                  <a:solidFill>
                    <a:schemeClr val="tx2"/>
                  </a:solidFill>
                </a:rPr>
                <a:t>via augmented </a:t>
              </a:r>
              <a:r>
                <a:rPr lang="en-GB" sz="1400" b="1" dirty="0" smtClean="0">
                  <a:solidFill>
                    <a:schemeClr val="tx2"/>
                  </a:solidFill>
                </a:rPr>
                <a:t>reality</a:t>
              </a:r>
            </a:p>
            <a:p>
              <a:pPr algn="ctr"/>
              <a:endParaRPr lang="en-GB" sz="1200" dirty="0" smtClean="0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“….. </a:t>
              </a:r>
              <a:r>
                <a:rPr lang="en-GB" sz="1200" dirty="0" smtClean="0">
                  <a:solidFill>
                    <a:schemeClr val="tx2"/>
                  </a:solidFill>
                </a:rPr>
                <a:t>Away from  Home, </a:t>
              </a:r>
              <a:r>
                <a:rPr lang="en-GB" sz="1200" dirty="0">
                  <a:solidFill>
                    <a:schemeClr val="tx2"/>
                  </a:solidFill>
                </a:rPr>
                <a:t>which is available to customers with a </a:t>
              </a:r>
              <a:r>
                <a:rPr lang="en-GB" sz="1200" b="1" u="sng" dirty="0">
                  <a:solidFill>
                    <a:srgbClr val="C00000"/>
                  </a:solidFill>
                </a:rPr>
                <a:t>5G</a:t>
              </a:r>
              <a:r>
                <a:rPr lang="en-GB" sz="1200" dirty="0">
                  <a:solidFill>
                    <a:schemeClr val="tx2"/>
                  </a:solidFill>
                </a:rPr>
                <a:t> device, enables customers to confirm and remotely sign for their parcel using augmented reality</a:t>
              </a:r>
              <a:r>
                <a:rPr lang="en-GB" sz="120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…”</a:t>
              </a:r>
              <a:endParaRPr lang="en-GB" sz="12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140" y="3730840"/>
            <a:ext cx="5561175" cy="1928254"/>
            <a:chOff x="1331640" y="2636912"/>
            <a:chExt cx="7123572" cy="1626596"/>
          </a:xfrm>
        </p:grpSpPr>
        <p:pic>
          <p:nvPicPr>
            <p:cNvPr id="25" name="Picture 3" descr="Newspaper clipping_Small"/>
            <p:cNvPicPr preferRelativeResize="0"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636912"/>
              <a:ext cx="7123572" cy="162659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809748" y="2912648"/>
              <a:ext cx="6074618" cy="1064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tx2"/>
                  </a:solidFill>
                </a:rPr>
                <a:t>Hackers go on shopping </a:t>
              </a:r>
              <a:r>
                <a:rPr lang="en-GB" sz="1400" b="1" dirty="0" smtClean="0">
                  <a:solidFill>
                    <a:schemeClr val="tx2"/>
                  </a:solidFill>
                </a:rPr>
                <a:t>spree with </a:t>
              </a:r>
              <a:r>
                <a:rPr lang="en-GB" sz="1400" b="1" dirty="0">
                  <a:solidFill>
                    <a:schemeClr val="tx2"/>
                  </a:solidFill>
                </a:rPr>
                <a:t>10 million </a:t>
              </a:r>
              <a:endParaRPr lang="en-GB" sz="1400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GB" sz="1400" b="1" dirty="0" smtClean="0">
                  <a:solidFill>
                    <a:schemeClr val="tx2"/>
                  </a:solidFill>
                </a:rPr>
                <a:t>hacked avatar assistants</a:t>
              </a:r>
              <a:endParaRPr lang="en-GB" sz="1400" b="1" dirty="0">
                <a:solidFill>
                  <a:schemeClr val="tx2"/>
                </a:solidFill>
              </a:endParaRPr>
            </a:p>
            <a:p>
              <a:pPr algn="ctr"/>
              <a:endParaRPr lang="en-GB" sz="1200" dirty="0" smtClean="0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“….. </a:t>
              </a:r>
              <a:r>
                <a:rPr lang="en-GB" sz="1200" dirty="0">
                  <a:solidFill>
                    <a:schemeClr val="tx2"/>
                  </a:solidFill>
                </a:rPr>
                <a:t>it is important that avatars are registered with the home </a:t>
              </a:r>
              <a:r>
                <a:rPr lang="en-GB" sz="1200" b="1" u="sng" dirty="0">
                  <a:solidFill>
                    <a:srgbClr val="C00000"/>
                  </a:solidFill>
                </a:rPr>
                <a:t>5G</a:t>
              </a:r>
              <a:r>
                <a:rPr lang="en-GB" sz="1200" dirty="0">
                  <a:solidFill>
                    <a:schemeClr val="tx2"/>
                  </a:solidFill>
                </a:rPr>
                <a:t> small cell gateway to ensure that avatars are protected by the robust security features of </a:t>
              </a:r>
              <a:r>
                <a:rPr lang="en-GB" sz="1200" b="1" u="sng" dirty="0">
                  <a:solidFill>
                    <a:srgbClr val="C00000"/>
                  </a:solidFill>
                </a:rPr>
                <a:t>5G</a:t>
              </a:r>
              <a:r>
                <a:rPr lang="en-GB" sz="120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 …”</a:t>
              </a:r>
              <a:endParaRPr lang="en-GB" sz="12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61059" y="6435811"/>
            <a:ext cx="5806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>
                <a:solidFill>
                  <a:schemeClr val="tx2"/>
                </a:solidFill>
                <a:latin typeface="+mj-lt"/>
              </a:rPr>
              <a:t>Hypothetical future news headlines: March 2027</a:t>
            </a:r>
          </a:p>
        </p:txBody>
      </p:sp>
    </p:spTree>
    <p:extLst>
      <p:ext uri="{BB962C8B-B14F-4D97-AF65-F5344CB8AC3E}">
        <p14:creationId xmlns:p14="http://schemas.microsoft.com/office/powerpoint/2010/main" val="32660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… and see that 5G is on the horizon …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A048-5FCA-4644-A616-29B19DF29C5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6" y="1396182"/>
            <a:ext cx="8318091" cy="47685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959" y="3975623"/>
            <a:ext cx="487683" cy="132621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077401" y="3853900"/>
            <a:ext cx="1681266" cy="1569660"/>
            <a:chOff x="272786" y="2822402"/>
            <a:chExt cx="1681266" cy="1569660"/>
          </a:xfrm>
        </p:grpSpPr>
        <p:sp>
          <p:nvSpPr>
            <p:cNvPr id="30" name="Rectangle 29"/>
            <p:cNvSpPr/>
            <p:nvPr/>
          </p:nvSpPr>
          <p:spPr>
            <a:xfrm>
              <a:off x="594662" y="2822402"/>
              <a:ext cx="526106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600" dirty="0">
                  <a:solidFill>
                    <a:schemeClr val="bg1"/>
                  </a:solidFill>
                  <a:latin typeface="+mj-lt"/>
                </a:rPr>
                <a:t> </a:t>
              </a:r>
              <a:endParaRPr lang="en-GB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2786" y="3172697"/>
              <a:ext cx="6399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+mj-lt"/>
                </a:rPr>
                <a:t>The</a:t>
              </a:r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69249" y="3821123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+mj-lt"/>
                </a:rPr>
                <a:t>story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2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… but there are so many questions and concerns about 5G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A048-5FCA-4644-A616-29B19DF29C5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14400" y="1708727"/>
            <a:ext cx="3158837" cy="942109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What is the business case for 5G?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0545" y="1706000"/>
            <a:ext cx="3158837" cy="942109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Show me a compelling 5G use case?</a:t>
            </a:r>
          </a:p>
        </p:txBody>
      </p:sp>
      <p:sp>
        <p:nvSpPr>
          <p:cNvPr id="7" name="Rectangle 6"/>
          <p:cNvSpPr/>
          <p:nvPr/>
        </p:nvSpPr>
        <p:spPr>
          <a:xfrm>
            <a:off x="8506690" y="1706000"/>
            <a:ext cx="3158837" cy="942109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Bigger, faster broadband is not exciting enough!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211395"/>
            <a:ext cx="3158837" cy="942109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Who is going to pay for new 5G networks?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0545" y="3211395"/>
            <a:ext cx="3158837" cy="942109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4G is enough. No one needs 1Gbps or 1ms!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06689" y="3211395"/>
            <a:ext cx="3158837" cy="942109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No 5G unless Net Neutrality is relaxed!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4714063"/>
            <a:ext cx="3158837" cy="942109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5G for rural customers is an oxymoron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0545" y="4714063"/>
            <a:ext cx="3158837" cy="942109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Why should operators pay for 5G for OTTs?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94435" y="4711336"/>
            <a:ext cx="3158837" cy="942109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Massive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IoT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is irrelevant. We have NB-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IoT</a:t>
            </a:r>
            <a:endParaRPr lang="en-GB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1059" y="6435811"/>
            <a:ext cx="5806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chemeClr val="tx2"/>
                </a:solidFill>
                <a:latin typeface="+mj-lt"/>
              </a:rPr>
              <a:t>Not exhaustive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336026" y="1691148"/>
            <a:ext cx="19664" cy="3972233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8178203" y="1691147"/>
            <a:ext cx="19664" cy="3972233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11862619" y="1719064"/>
            <a:ext cx="19664" cy="3972233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665913" y="1706000"/>
            <a:ext cx="19664" cy="3972233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5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941" y="489177"/>
            <a:ext cx="9823983" cy="7298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Our </a:t>
            </a:r>
            <a:r>
              <a:rPr lang="en-GB" sz="2400" dirty="0">
                <a:solidFill>
                  <a:schemeClr val="accent6"/>
                </a:solidFill>
              </a:rPr>
              <a:t>paper tries to address the questions and concerns to enable 5G to become a growth story for our </a:t>
            </a:r>
            <a:r>
              <a:rPr lang="en-GB" sz="2400" dirty="0" smtClean="0">
                <a:solidFill>
                  <a:schemeClr val="accent6"/>
                </a:solidFill>
              </a:rPr>
              <a:t>industry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F52FB-296C-D94D-AE53-C62C85B1408B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5C5C5C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91376" y="1705959"/>
            <a:ext cx="10299376" cy="4450595"/>
            <a:chOff x="812800" y="1412869"/>
            <a:chExt cx="10299376" cy="4450595"/>
          </a:xfrm>
        </p:grpSpPr>
        <p:grpSp>
          <p:nvGrpSpPr>
            <p:cNvPr id="3" name="Group 2"/>
            <p:cNvGrpSpPr/>
            <p:nvPr/>
          </p:nvGrpSpPr>
          <p:grpSpPr>
            <a:xfrm>
              <a:off x="962559" y="2114326"/>
              <a:ext cx="10149617" cy="3749138"/>
              <a:chOff x="1077395" y="1964940"/>
              <a:chExt cx="10149617" cy="366180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077395" y="1964940"/>
                <a:ext cx="9822379" cy="2399947"/>
                <a:chOff x="730155" y="1616978"/>
                <a:chExt cx="7366784" cy="1799960"/>
              </a:xfrm>
            </p:grpSpPr>
            <p:sp>
              <p:nvSpPr>
                <p:cNvPr id="6" name="L-Shape 5"/>
                <p:cNvSpPr/>
                <p:nvPr/>
              </p:nvSpPr>
              <p:spPr>
                <a:xfrm rot="10800000" flipH="1">
                  <a:off x="730155" y="2529834"/>
                  <a:ext cx="2265529" cy="887104"/>
                </a:xfrm>
                <a:prstGeom prst="corne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L-Shape 6"/>
                <p:cNvSpPr/>
                <p:nvPr/>
              </p:nvSpPr>
              <p:spPr>
                <a:xfrm rot="10800000" flipH="1">
                  <a:off x="3168554" y="2086282"/>
                  <a:ext cx="2265529" cy="887104"/>
                </a:xfrm>
                <a:prstGeom prst="corne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L-Shape 7"/>
                <p:cNvSpPr/>
                <p:nvPr/>
              </p:nvSpPr>
              <p:spPr>
                <a:xfrm rot="10800000" flipH="1">
                  <a:off x="5598551" y="1642730"/>
                  <a:ext cx="2437152" cy="887104"/>
                </a:xfrm>
                <a:prstGeom prst="corner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934665" y="2518708"/>
                  <a:ext cx="2047165" cy="488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67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Unstoppable technology evolution</a:t>
                  </a: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339522" y="2068222"/>
                  <a:ext cx="2071048" cy="488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67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Efficient network rollout &amp; management</a:t>
                  </a: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761451" y="1616978"/>
                  <a:ext cx="2335488" cy="488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67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New sources of revenue growth</a:t>
                  </a: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1626722" y="3818688"/>
                <a:ext cx="2725587" cy="15283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80990" marR="0" lvl="0" indent="-38099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</a:t>
                </a: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ositively embrace 5G as the next phase of technology evolution 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80990" marR="0" lvl="0" indent="-38099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80990" marR="0" lvl="0" indent="-38099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Plan for 5G and how to make it a success story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flipH="1">
                <a:off x="3703049" y="2664684"/>
                <a:ext cx="495891" cy="400333"/>
              </a:xfrm>
              <a:prstGeom prst="rt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flipH="1">
                <a:off x="6991612" y="2101756"/>
                <a:ext cx="495891" cy="400333"/>
              </a:xfrm>
              <a:prstGeom prst="rt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70488" y="3306630"/>
                <a:ext cx="2833654" cy="23201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80990" marR="0" lvl="0" indent="-38099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Support technology &amp; spectrum policies to lower cost of networks</a:t>
                </a:r>
                <a:endParaRPr kumimoji="0" lang="en-GB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80990" marR="0" lvl="0" indent="-38099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80990" marR="0" lvl="0" indent="-38099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Consider new models of infrastructure ownership, partnerships and sharing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121687" y="2698107"/>
                <a:ext cx="3105325" cy="25926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80990" marR="0" lvl="0" indent="-38099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Drive growth in the enterprise segment with B2B &amp; B2B2C models</a:t>
                </a:r>
                <a:endParaRPr kumimoji="0" lang="en-GB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80990" marR="0" lvl="0" indent="-38099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80990" marR="0" lvl="0" indent="-38099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Sustain the consumer segment with new services, enhanced capabilities &amp; new business models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21" name="Picture 8" descr="https://encrypted-tbn3.gstatic.com/images?q=tbn:ANd9GcQkE92tAYPIiYHv2ZFMALwzG3sf9CqQm4p4Em64JeCfFu7L9WA3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3939" y="1412869"/>
              <a:ext cx="729165" cy="729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6436" y="2664285"/>
              <a:ext cx="713580" cy="66966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6739" y="2114326"/>
              <a:ext cx="655805" cy="586627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812800" y="3240638"/>
              <a:ext cx="350982" cy="398489"/>
            </a:xfrm>
            <a:prstGeom prst="ellipse">
              <a:avLst/>
            </a:prstGeom>
            <a:solidFill>
              <a:schemeClr val="bg1"/>
            </a:solidFill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113056" y="2518762"/>
              <a:ext cx="350982" cy="398489"/>
            </a:xfrm>
            <a:prstGeom prst="ellipse">
              <a:avLst/>
            </a:prstGeom>
            <a:solidFill>
              <a:schemeClr val="bg1"/>
            </a:solidFill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7401619" y="1986809"/>
              <a:ext cx="350982" cy="398489"/>
            </a:xfrm>
            <a:prstGeom prst="ellipse">
              <a:avLst/>
            </a:prstGeom>
            <a:solidFill>
              <a:schemeClr val="bg1"/>
            </a:solidFill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06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0669" y="452032"/>
            <a:ext cx="10126611" cy="729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We </a:t>
            </a:r>
            <a:r>
              <a:rPr lang="en-GB" sz="2400" dirty="0">
                <a:solidFill>
                  <a:schemeClr val="accent6"/>
                </a:solidFill>
              </a:rPr>
              <a:t>sought our members views t</a:t>
            </a:r>
            <a:r>
              <a:rPr lang="en-GB" sz="2400" dirty="0" smtClean="0">
                <a:solidFill>
                  <a:schemeClr val="accent6"/>
                </a:solidFill>
              </a:rPr>
              <a:t>o develop a </a:t>
            </a:r>
            <a:r>
              <a:rPr lang="en-GB" sz="2400" dirty="0">
                <a:solidFill>
                  <a:schemeClr val="accent6"/>
                </a:solidFill>
              </a:rPr>
              <a:t>vision for the 5G </a:t>
            </a:r>
            <a:r>
              <a:rPr lang="en-GB" sz="2400" dirty="0" smtClean="0">
                <a:solidFill>
                  <a:schemeClr val="accent6"/>
                </a:solidFill>
              </a:rPr>
              <a:t>Era… 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57902" y="6407529"/>
            <a:ext cx="2844800" cy="365125"/>
          </a:xfrm>
        </p:spPr>
        <p:txBody>
          <a:bodyPr/>
          <a:lstStyle/>
          <a:p>
            <a:fld id="{8FEFA048-5FCA-4644-A616-29B19DF29C5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411944" y="2167012"/>
            <a:ext cx="5612585" cy="425008"/>
          </a:xfrm>
          <a:prstGeom prst="rect">
            <a:avLst/>
          </a:prstGeom>
          <a:noFill/>
          <a:ln w="1905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i="1" dirty="0">
                <a:solidFill>
                  <a:schemeClr val="accent2"/>
                </a:solidFill>
              </a:rPr>
              <a:t>And derived 10 </a:t>
            </a:r>
            <a:r>
              <a:rPr lang="en-GB" sz="1800" i="1" dirty="0" smtClean="0">
                <a:solidFill>
                  <a:schemeClr val="accent2"/>
                </a:solidFill>
              </a:rPr>
              <a:t>insights…</a:t>
            </a:r>
            <a:endParaRPr lang="en-GB" sz="1800" i="1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1944" y="2521626"/>
            <a:ext cx="113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11944" y="2592020"/>
            <a:ext cx="11466443" cy="3506050"/>
            <a:chOff x="418356" y="2699651"/>
            <a:chExt cx="11466443" cy="3506050"/>
          </a:xfrm>
        </p:grpSpPr>
        <p:sp>
          <p:nvSpPr>
            <p:cNvPr id="7" name="Rectangle 6"/>
            <p:cNvSpPr/>
            <p:nvPr/>
          </p:nvSpPr>
          <p:spPr>
            <a:xfrm>
              <a:off x="418356" y="2699651"/>
              <a:ext cx="576064" cy="6340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1</a:t>
              </a:r>
              <a:endParaRPr lang="en-GB" sz="2400" b="1" dirty="0"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01117" y="2699651"/>
              <a:ext cx="5111651" cy="634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5G will transform the mobile broadband experience in early deployments and drive new intelligent automation use cases later.</a:t>
              </a:r>
              <a:endParaRPr lang="en-GB" sz="1333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8356" y="3417649"/>
              <a:ext cx="576064" cy="6340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</a:t>
              </a:r>
              <a:endParaRPr lang="en-GB" sz="2400" b="1" dirty="0"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1117" y="3417649"/>
              <a:ext cx="5111651" cy="634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5G as a technology will evolve over time and leverage a variety </a:t>
              </a:r>
              <a:r>
                <a:rPr lang="en-US" sz="1333" dirty="0" smtClean="0">
                  <a:solidFill>
                    <a:schemeClr val="accent2"/>
                  </a:solidFill>
                  <a:latin typeface="+mj-lt"/>
                </a:rPr>
                <a:t>of spectrum </a:t>
              </a:r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ranges, plus robust security, to support new use cases.</a:t>
              </a:r>
              <a:endParaRPr lang="en-GB" sz="1333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8356" y="4135648"/>
              <a:ext cx="576064" cy="6340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3</a:t>
              </a:r>
              <a:endParaRPr lang="en-GB" sz="2400" b="1" dirty="0"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01117" y="4135648"/>
              <a:ext cx="5111651" cy="634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Enterprise services and solutions will drive 5G’s incremental potential</a:t>
              </a:r>
              <a:r>
                <a:rPr lang="en-US" sz="1333" dirty="0" smtClean="0">
                  <a:solidFill>
                    <a:schemeClr val="accent2"/>
                  </a:solidFill>
                  <a:latin typeface="+mj-lt"/>
                </a:rPr>
                <a:t>.</a:t>
              </a:r>
              <a:endParaRPr lang="en-GB" sz="1333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8356" y="4853647"/>
              <a:ext cx="576064" cy="6340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4</a:t>
              </a:r>
              <a:endParaRPr lang="en-GB" sz="2400" b="1" dirty="0"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01117" y="4853647"/>
              <a:ext cx="5111651" cy="634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5G will start as an urban-focused technology and integrate with 4G to provide boundless connectivity for all.</a:t>
              </a:r>
              <a:endParaRPr lang="en-GB" sz="1333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8356" y="5571644"/>
              <a:ext cx="576064" cy="6340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5</a:t>
              </a:r>
              <a:endParaRPr lang="en-GB" sz="2400" b="1" dirty="0"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01117" y="5571644"/>
              <a:ext cx="5111651" cy="634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5G will deliver revenue growth to mobile operators, with a 2.5% CAGR in the early 5G era.</a:t>
              </a:r>
              <a:endParaRPr lang="en-GB" sz="1333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90387" y="2699651"/>
              <a:ext cx="576064" cy="6340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6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73148" y="2699651"/>
              <a:ext cx="5111651" cy="634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Competition and collaboration between operators and other</a:t>
              </a:r>
            </a:p>
            <a:p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ecosystem players to provide services will intensify in the 5G era.</a:t>
              </a:r>
              <a:endParaRPr lang="en-GB" sz="1333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90387" y="3417649"/>
              <a:ext cx="576064" cy="6340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7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73148" y="3417649"/>
              <a:ext cx="5111651" cy="634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New models for infrastructure ownership, competition and</a:t>
              </a:r>
            </a:p>
            <a:p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partnerships will be required for the 5G era.</a:t>
              </a:r>
              <a:endParaRPr lang="en-GB" sz="1333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90387" y="4135648"/>
              <a:ext cx="576064" cy="6340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8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73148" y="4135648"/>
              <a:ext cx="5111651" cy="634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Regulation, licensing and spectrum policy will make or break the 5G opportunity.</a:t>
              </a:r>
              <a:endParaRPr lang="en-GB" sz="1333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90387" y="4853647"/>
              <a:ext cx="576064" cy="6340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9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73148" y="4853647"/>
              <a:ext cx="5111651" cy="634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The industry should strive to avoid spectrum and technology fragmentation for 5G.</a:t>
              </a:r>
              <a:endParaRPr lang="en-GB" sz="1333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90387" y="5571644"/>
              <a:ext cx="576064" cy="6340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10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73148" y="5571644"/>
              <a:ext cx="5111651" cy="634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33" dirty="0">
                  <a:solidFill>
                    <a:schemeClr val="accent2"/>
                  </a:solidFill>
                  <a:latin typeface="+mj-lt"/>
                </a:rPr>
                <a:t>Interoperable and interconnected IP communication services, including device-to-device, supported as default in the 5G era.</a:t>
              </a:r>
              <a:endParaRPr lang="en-GB" sz="1333" dirty="0">
                <a:solidFill>
                  <a:schemeClr val="accent2"/>
                </a:solidFill>
                <a:latin typeface="+mj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0194" y="1265799"/>
            <a:ext cx="1153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+mj-lt"/>
              </a:rPr>
              <a:t>In October 2016 we asked the CEOs of our 750+ mobile operator </a:t>
            </a:r>
            <a:r>
              <a:rPr lang="en-GB" dirty="0" smtClean="0">
                <a:solidFill>
                  <a:schemeClr val="accent2"/>
                </a:solidFill>
                <a:latin typeface="+mj-lt"/>
              </a:rPr>
              <a:t>members 20 </a:t>
            </a:r>
            <a:r>
              <a:rPr lang="en-GB" dirty="0">
                <a:solidFill>
                  <a:schemeClr val="accent2"/>
                </a:solidFill>
                <a:latin typeface="+mj-lt"/>
              </a:rPr>
              <a:t>questions (CEO 5G Survey)</a:t>
            </a:r>
          </a:p>
        </p:txBody>
      </p:sp>
      <p:sp>
        <p:nvSpPr>
          <p:cNvPr id="28" name="Isosceles Triangle 27"/>
          <p:cNvSpPr/>
          <p:nvPr/>
        </p:nvSpPr>
        <p:spPr>
          <a:xfrm flipV="1">
            <a:off x="575873" y="1677045"/>
            <a:ext cx="10945216" cy="50675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31" name="Picture 4" descr="http://cdns2.freepik.com/free-photo/_318-4647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454" y="140048"/>
            <a:ext cx="807148" cy="8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07659" y="6443897"/>
            <a:ext cx="8681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chemeClr val="tx2"/>
                </a:solidFill>
                <a:latin typeface="+mj-lt"/>
              </a:rPr>
              <a:t>Full details are in the paper “The 5G era: age of boundless connectivity and intelligent automation”</a:t>
            </a:r>
          </a:p>
        </p:txBody>
      </p:sp>
    </p:spTree>
    <p:extLst>
      <p:ext uri="{BB962C8B-B14F-4D97-AF65-F5344CB8AC3E}">
        <p14:creationId xmlns:p14="http://schemas.microsoft.com/office/powerpoint/2010/main" val="38510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941" y="489177"/>
            <a:ext cx="9823983" cy="7298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… and modelled the growth of 5G connections to understand how the market will evolve …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F52FB-296C-D94D-AE53-C62C85B1408B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5C5C5C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xmlns="" id="{66DF94A3-0CE3-4337-916D-FD6DDE147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19867"/>
              </p:ext>
            </p:extLst>
          </p:nvPr>
        </p:nvGraphicFramePr>
        <p:xfrm>
          <a:off x="972605" y="1991850"/>
          <a:ext cx="6286034" cy="387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7569723" y="2573517"/>
            <a:ext cx="9427" cy="3091992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0" name="Chevron 19"/>
          <p:cNvSpPr/>
          <p:nvPr/>
        </p:nvSpPr>
        <p:spPr>
          <a:xfrm>
            <a:off x="7352906" y="3571675"/>
            <a:ext cx="452487" cy="716437"/>
          </a:xfrm>
          <a:prstGeom prst="chevron">
            <a:avLst/>
          </a:prstGeom>
          <a:solidFill>
            <a:srgbClr val="C00000"/>
          </a:solidFill>
          <a:ln w="12700" cap="rnd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smtClean="0">
              <a:latin typeface="+mj-lt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8116477" y="2803049"/>
            <a:ext cx="3789577" cy="2632927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GB" sz="1400" b="1" dirty="0" smtClean="0">
                <a:solidFill>
                  <a:schemeClr val="tx1">
                    <a:lumMod val="75000"/>
                  </a:schemeClr>
                </a:solidFill>
              </a:rPr>
              <a:t>Scope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endParaRPr lang="en-GB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</a:rPr>
              <a:t>Only </a:t>
            </a:r>
            <a:r>
              <a:rPr lang="en-GB" sz="1400" dirty="0" err="1" smtClean="0">
                <a:solidFill>
                  <a:schemeClr val="tx1">
                    <a:lumMod val="75000"/>
                  </a:schemeClr>
                </a:solidFill>
              </a:rPr>
              <a:t>eMBB</a:t>
            </a: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</a:rPr>
              <a:t> connections. Excludes cellular </a:t>
            </a:r>
            <a:r>
              <a:rPr lang="en-GB" sz="1400" dirty="0" err="1" smtClean="0">
                <a:solidFill>
                  <a:schemeClr val="tx1">
                    <a:lumMod val="75000"/>
                  </a:schemeClr>
                </a:solidFill>
              </a:rPr>
              <a:t>IoT</a:t>
            </a: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</a:rPr>
              <a:t> and fixed-wireless access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GB" sz="1400" b="1" dirty="0" smtClean="0">
                <a:solidFill>
                  <a:schemeClr val="tx1">
                    <a:lumMod val="75000"/>
                  </a:schemeClr>
                </a:solidFill>
              </a:rPr>
              <a:t>Methodology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endParaRPr lang="en-GB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</a:rPr>
              <a:t>Models network rollout based on LTE rollout and adoption 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</a:rPr>
              <a:t>Takes account of changing population trends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4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185499" y="1627988"/>
            <a:ext cx="2714922" cy="727723"/>
          </a:xfrm>
          <a:prstGeom prst="wedgeRoundRectCallout">
            <a:avLst>
              <a:gd name="adj1" fmla="val 40857"/>
              <a:gd name="adj2" fmla="val 80408"/>
              <a:gd name="adj3" fmla="val 16667"/>
            </a:avLst>
          </a:prstGeom>
          <a:noFill/>
          <a:ln w="12700" cap="rnd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tx2"/>
                </a:solidFill>
                <a:latin typeface="+mj-lt"/>
              </a:rPr>
              <a:t>1.1 billion 5G connections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tx2"/>
                </a:solidFill>
                <a:latin typeface="+mj-lt"/>
              </a:rPr>
              <a:t> 34% 5G population coverage</a:t>
            </a:r>
          </a:p>
        </p:txBody>
      </p:sp>
    </p:spTree>
    <p:extLst>
      <p:ext uri="{BB962C8B-B14F-4D97-AF65-F5344CB8AC3E}">
        <p14:creationId xmlns:p14="http://schemas.microsoft.com/office/powerpoint/2010/main" val="22657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941" y="489177"/>
            <a:ext cx="9823983" cy="7298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… and then explored how 5G can support operators to drive incremental revenue growth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F52FB-296C-D94D-AE53-C62C85B1408B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5C5C5C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451654" y="2290713"/>
            <a:ext cx="9427" cy="3091992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0" name="Chevron 19"/>
          <p:cNvSpPr/>
          <p:nvPr/>
        </p:nvSpPr>
        <p:spPr>
          <a:xfrm>
            <a:off x="7234837" y="3288871"/>
            <a:ext cx="452487" cy="716437"/>
          </a:xfrm>
          <a:prstGeom prst="chevron">
            <a:avLst/>
          </a:prstGeom>
          <a:solidFill>
            <a:srgbClr val="C00000"/>
          </a:solidFill>
          <a:ln w="12700" cap="rnd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smtClean="0">
              <a:latin typeface="+mj-lt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8097157" y="2651382"/>
            <a:ext cx="3789577" cy="2350123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GB" sz="1400" b="1" dirty="0" smtClean="0">
                <a:solidFill>
                  <a:schemeClr val="tx1">
                    <a:lumMod val="75000"/>
                  </a:schemeClr>
                </a:solidFill>
              </a:rPr>
              <a:t>Methodology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GB" sz="1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</a:rPr>
              <a:t>Based on feedback from the CEO 5G survey, and other GSMA Intelligence datasets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</a:rPr>
              <a:t>Forecast </a:t>
            </a: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projects increased returns within early 5G era as operators drive incremental revenues from the </a:t>
            </a: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</a:rPr>
              <a:t>enterprise segment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4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46857"/>
              </p:ext>
            </p:extLst>
          </p:nvPr>
        </p:nvGraphicFramePr>
        <p:xfrm>
          <a:off x="1218537" y="1885561"/>
          <a:ext cx="5823284" cy="388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38908" y="2425231"/>
            <a:ext cx="1103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tx2"/>
                </a:solidFill>
              </a:rPr>
              <a:t>2.0% CAGR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6647" y="2089805"/>
            <a:ext cx="994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</a:rPr>
              <a:t>2.5% CAGR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15004" y="2651382"/>
            <a:ext cx="1027521" cy="22909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99171" y="2286586"/>
            <a:ext cx="1008204" cy="36479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rnd" cmpd="sng" algn="ctr">
          <a:solidFill>
            <a:schemeClr val="bg1">
              <a:lumMod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latin typeface="+mj-lt"/>
          </a:defRPr>
        </a:defPPr>
      </a:lstStyle>
    </a:spDef>
    <a:lnDef>
      <a:spPr>
        <a:noFill/>
        <a:ln w="12700" cap="flat" cmpd="sng" algn="ctr">
          <a:solidFill>
            <a:srgbClr val="C00000"/>
          </a:solidFill>
          <a:prstDash val="soli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marL="90488" indent="-90488">
          <a:buFont typeface="Arial" panose="020B0604020202020204" pitchFamily="34" charset="0"/>
          <a:buChar char="•"/>
          <a:defRPr sz="12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rnd" cmpd="sng" algn="ctr">
          <a:solidFill>
            <a:schemeClr val="bg1">
              <a:lumMod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latin typeface="+mj-lt"/>
          </a:defRPr>
        </a:defPPr>
      </a:lstStyle>
    </a:spDef>
    <a:lnDef>
      <a:spPr>
        <a:noFill/>
        <a:ln w="12700" cap="flat" cmpd="sng" algn="ctr">
          <a:solidFill>
            <a:srgbClr val="C00000"/>
          </a:solidFill>
          <a:prstDash val="soli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marL="90488" indent="-90488">
          <a:buFont typeface="Arial" panose="020B0604020202020204" pitchFamily="34" charset="0"/>
          <a:buChar char="•"/>
          <a:defRPr sz="12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rnd" cmpd="sng" algn="ctr">
          <a:solidFill>
            <a:schemeClr val="bg1">
              <a:lumMod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latin typeface="+mj-lt"/>
          </a:defRPr>
        </a:defPPr>
      </a:lstStyle>
    </a:spDef>
    <a:lnDef>
      <a:spPr>
        <a:noFill/>
        <a:ln w="12700" cap="flat" cmpd="sng" algn="ctr">
          <a:solidFill>
            <a:srgbClr val="C00000"/>
          </a:solidFill>
          <a:prstDash val="soli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marL="90488" indent="-90488">
          <a:buFont typeface="Arial" panose="020B0604020202020204" pitchFamily="34" charset="0"/>
          <a:buChar char="•"/>
          <a:defRPr sz="12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rnd" cmpd="sng" algn="ctr">
          <a:solidFill>
            <a:schemeClr val="bg1">
              <a:lumMod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latin typeface="+mj-lt"/>
          </a:defRPr>
        </a:defPPr>
      </a:lstStyle>
    </a:spDef>
    <a:lnDef>
      <a:spPr>
        <a:noFill/>
        <a:ln w="12700" cap="flat" cmpd="sng" algn="ctr">
          <a:solidFill>
            <a:srgbClr val="C00000"/>
          </a:solidFill>
          <a:prstDash val="soli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marL="90488" indent="-90488">
          <a:buFont typeface="Arial" panose="020B0604020202020204" pitchFamily="34" charset="0"/>
          <a:buChar char="•"/>
          <a:defRPr sz="12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rnd" cmpd="sng" algn="ctr">
          <a:solidFill>
            <a:schemeClr val="bg1">
              <a:lumMod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latin typeface="+mj-lt"/>
          </a:defRPr>
        </a:defPPr>
      </a:lstStyle>
    </a:spDef>
    <a:lnDef>
      <a:spPr>
        <a:noFill/>
        <a:ln w="12700" cap="flat" cmpd="sng" algn="ctr">
          <a:solidFill>
            <a:srgbClr val="C00000"/>
          </a:solidFill>
          <a:prstDash val="soli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marL="90488" indent="-90488">
          <a:buFont typeface="Arial" panose="020B0604020202020204" pitchFamily="34" charset="0"/>
          <a:buChar char="•"/>
          <a:defRPr sz="12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rnd" cmpd="sng" algn="ctr">
          <a:solidFill>
            <a:schemeClr val="bg1">
              <a:lumMod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latin typeface="+mj-lt"/>
          </a:defRPr>
        </a:defPPr>
      </a:lstStyle>
    </a:spDef>
    <a:lnDef>
      <a:spPr>
        <a:noFill/>
        <a:ln w="12700" cap="flat" cmpd="sng" algn="ctr">
          <a:solidFill>
            <a:srgbClr val="C00000"/>
          </a:solidFill>
          <a:prstDash val="soli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marL="90488" indent="-90488">
          <a:buFont typeface="Arial" panose="020B0604020202020204" pitchFamily="34" charset="0"/>
          <a:buChar char="•"/>
          <a:defRPr sz="12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7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rnd" cmpd="sng" algn="ctr">
          <a:solidFill>
            <a:schemeClr val="bg1">
              <a:lumMod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latin typeface="+mj-lt"/>
          </a:defRPr>
        </a:defPPr>
      </a:lstStyle>
    </a:spDef>
    <a:lnDef>
      <a:spPr>
        <a:noFill/>
        <a:ln w="12700" cap="flat" cmpd="sng" algn="ctr">
          <a:solidFill>
            <a:srgbClr val="C00000"/>
          </a:solidFill>
          <a:prstDash val="soli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marL="90488" indent="-90488">
          <a:buFont typeface="Arial" panose="020B0604020202020204" pitchFamily="34" charset="0"/>
          <a:buChar char="•"/>
          <a:defRPr sz="12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8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rnd" cmpd="sng" algn="ctr">
          <a:solidFill>
            <a:schemeClr val="bg1">
              <a:lumMod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latin typeface="+mj-lt"/>
          </a:defRPr>
        </a:defPPr>
      </a:lstStyle>
    </a:spDef>
    <a:lnDef>
      <a:spPr>
        <a:noFill/>
        <a:ln w="12700" cap="flat" cmpd="sng" algn="ctr">
          <a:solidFill>
            <a:srgbClr val="C00000"/>
          </a:solidFill>
          <a:prstDash val="soli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marL="90488" indent="-90488">
          <a:buFont typeface="Arial" panose="020B0604020202020204" pitchFamily="34" charset="0"/>
          <a:buChar char="•"/>
          <a:defRPr sz="12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9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rnd" cmpd="sng" algn="ctr">
          <a:solidFill>
            <a:schemeClr val="bg1">
              <a:lumMod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latin typeface="+mj-lt"/>
          </a:defRPr>
        </a:defPPr>
      </a:lstStyle>
    </a:spDef>
    <a:lnDef>
      <a:spPr>
        <a:noFill/>
        <a:ln w="12700" cap="flat" cmpd="sng" algn="ctr">
          <a:solidFill>
            <a:srgbClr val="C00000"/>
          </a:solidFill>
          <a:prstDash val="soli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marL="90488" indent="-90488">
          <a:buFont typeface="Arial" panose="020B0604020202020204" pitchFamily="34" charset="0"/>
          <a:buChar char="•"/>
          <a:defRPr sz="12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80545</TotalTime>
  <Words>1260</Words>
  <Application>Microsoft Macintosh PowerPoint</Application>
  <PresentationFormat>Widescreen</PresentationFormat>
  <Paragraphs>212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Calibri</vt:lpstr>
      <vt:lpstr>Futura LT Book</vt:lpstr>
      <vt:lpstr>Lucida Sans Unicode</vt:lpstr>
      <vt:lpstr>Open Sans Condensed Light</vt:lpstr>
      <vt:lpstr>Sketch Rockwell</vt:lpstr>
      <vt:lpstr>Times New Roman</vt:lpstr>
      <vt:lpstr>Wingdings</vt:lpstr>
      <vt:lpstr>Arial</vt:lpstr>
      <vt:lpstr>1_GSMA</vt:lpstr>
      <vt:lpstr>2_GSMA</vt:lpstr>
      <vt:lpstr>3_GSMA</vt:lpstr>
      <vt:lpstr>4_GSMA</vt:lpstr>
      <vt:lpstr>5_GSMA</vt:lpstr>
      <vt:lpstr>6_GSMA</vt:lpstr>
      <vt:lpstr>7_GSMA</vt:lpstr>
      <vt:lpstr>8_GSMA</vt:lpstr>
      <vt:lpstr>9_GSMA</vt:lpstr>
      <vt:lpstr>think-cell Slide</vt:lpstr>
      <vt:lpstr>PowerPoint Presentation</vt:lpstr>
      <vt:lpstr>About the GSMA</vt:lpstr>
      <vt:lpstr>We can begin to imagine the future with 5G…</vt:lpstr>
      <vt:lpstr>… and see that 5G is on the horizon …</vt:lpstr>
      <vt:lpstr>… but there are so many questions and concerns about 5G</vt:lpstr>
      <vt:lpstr>Our paper tries to address the questions and concerns to enable 5G to become a growth story for our industry</vt:lpstr>
      <vt:lpstr>We sought our members views to develop a vision for the 5G Era… </vt:lpstr>
      <vt:lpstr>… and modelled the growth of 5G connections to understand how the market will evolve …</vt:lpstr>
      <vt:lpstr>… and then explored how 5G can support operators to drive incremental revenue growth</vt:lpstr>
      <vt:lpstr>Based on the insights, and the forecasts, the GSMA developed the industry goals for the 5G era</vt:lpstr>
      <vt:lpstr>Goal 1:  Provide boundless connectivity for all</vt:lpstr>
      <vt:lpstr>Goal 2:  Deliver future networks innovatively and with optimal economics</vt:lpstr>
      <vt:lpstr>Goal 3:  Revolutionize the mobile broadband experience</vt:lpstr>
      <vt:lpstr>Goal 4:  Help to grow new IoT &amp; critical communications use cases</vt:lpstr>
      <vt:lpstr>Goal 5:  Accelerate the digital transformation of vertical industries</vt:lpstr>
      <vt:lpstr>The GSMA will continue to play a crucial role on the road to 5G</vt:lpstr>
      <vt:lpstr>Our paper presents the industry’s 5G era story, vision and goals and these will be developed further in other GSMA 5G activities</vt:lpstr>
      <vt:lpstr> Thank You       </vt:lpstr>
    </vt:vector>
  </TitlesOfParts>
  <Company>GSM Ltd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2025 will be delivered in two phases</dc:title>
  <dc:creator>Elisa Balestra</dc:creator>
  <cp:lastModifiedBy>Ammar Hamadien</cp:lastModifiedBy>
  <cp:revision>1665</cp:revision>
  <cp:lastPrinted>2016-10-18T14:51:47Z</cp:lastPrinted>
  <dcterms:created xsi:type="dcterms:W3CDTF">2016-05-18T14:49:15Z</dcterms:created>
  <dcterms:modified xsi:type="dcterms:W3CDTF">2017-09-17T06:42:07Z</dcterms:modified>
</cp:coreProperties>
</file>