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47" r:id="rId3"/>
    <p:sldId id="342" r:id="rId4"/>
    <p:sldId id="344" r:id="rId5"/>
    <p:sldId id="343" r:id="rId6"/>
    <p:sldId id="332" r:id="rId7"/>
    <p:sldId id="345" r:id="rId8"/>
    <p:sldId id="335" r:id="rId9"/>
    <p:sldId id="336" r:id="rId10"/>
    <p:sldId id="338" r:id="rId11"/>
    <p:sldId id="340" r:id="rId12"/>
    <p:sldId id="348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522"/>
    <a:srgbClr val="FF6600"/>
    <a:srgbClr val="25833D"/>
    <a:srgbClr val="000000"/>
    <a:srgbClr val="00833E"/>
    <a:srgbClr val="FF9900"/>
    <a:srgbClr val="FFABAD"/>
    <a:srgbClr val="FFBDBF"/>
    <a:srgbClr val="FF9B9D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87572" autoAdjust="0"/>
  </p:normalViewPr>
  <p:slideViewPr>
    <p:cSldViewPr snapToGrid="0">
      <p:cViewPr varScale="1">
        <p:scale>
          <a:sx n="75" d="100"/>
          <a:sy n="75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4AB61-15B7-40B1-8C19-DB644E3F392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23B8D-2460-43DD-80AE-8EC187A4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4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93D12-FD84-4269-9A0F-8BD20C73A33F}" type="datetimeFigureOut">
              <a:rPr lang="sv-SE" smtClean="0"/>
              <a:t>2017-10-04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3FCAD-4B2B-4A36-8502-609B94F4B6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078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ic.upf.edu/~alozano/innov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50499-B962-40C5-8995-9523A5CFCEAE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385" y="4715833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129" tIns="44064" rIns="88129" bIns="44064"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3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"In 1980, McKinsey &amp; Company was commissioned by AT&amp;T (whose Bell Labs had invented cellular telephony) to forecast cell phone penetration in the U.S. by 2000. The consultant’s prediction, 900,000 subscribers, was less than 1% of the actual figure, 109 Million. Based on this legendary mistake, AT&amp;T decided there was not much future to these toys. A decade later, to rejoin the cellular market, AT&amp;T had to acquire McCaw Cellular for $12.6 Billion. By 2011, the number of subscribers worldwide had surpassed 5 Billion and cellular communication had become an unprecedented technological revolution."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 </a:t>
            </a:r>
            <a:r>
              <a:rPr lang="en-US" sz="120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 blog post by Professor Angel Lozano, retrieved 21st July 2014</a:t>
            </a:r>
            <a:r>
              <a:rPr lang="en-US" sz="120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www.dtic.upf.edu/~alozano/innovation/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3FCAD-4B2B-4A36-8502-609B94F4B66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334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419" y="516836"/>
            <a:ext cx="2324100" cy="107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38" y="329634"/>
            <a:ext cx="900752" cy="11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7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528" y="528090"/>
            <a:ext cx="2154913" cy="1000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38" y="329634"/>
            <a:ext cx="900752" cy="11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2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160" y="121150"/>
            <a:ext cx="656562" cy="942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367" y="150717"/>
            <a:ext cx="1942347" cy="912873"/>
          </a:xfrm>
          <a:prstGeom prst="rect">
            <a:avLst/>
          </a:prstGeom>
        </p:spPr>
      </p:pic>
      <p:pic>
        <p:nvPicPr>
          <p:cNvPr id="13" name="Picture 6" descr="websit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95" y="6500369"/>
            <a:ext cx="1141098" cy="18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33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39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rgbClr val="606060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rgbClr val="606060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rgbClr val="606060"/>
              </a:solidFill>
              <a:cs typeface="Arial" charset="0"/>
            </a:endParaRPr>
          </a:p>
        </p:txBody>
      </p:sp>
      <p:pic>
        <p:nvPicPr>
          <p:cNvPr id="7" name="Picture 6" descr="inner_lef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409700"/>
            <a:ext cx="520009" cy="1866900"/>
          </a:xfrm>
          <a:prstGeom prst="rect">
            <a:avLst/>
          </a:prstGeom>
          <a:solidFill>
            <a:srgbClr val="9B6131"/>
          </a:solidFill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578460" y="1193800"/>
            <a:ext cx="11020971" cy="0"/>
          </a:xfrm>
          <a:prstGeom prst="line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websit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61" y="6514017"/>
            <a:ext cx="1141098" cy="18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775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39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rgbClr val="606060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rgbClr val="606060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rgbClr val="606060"/>
              </a:solidFill>
              <a:cs typeface="Arial" charset="0"/>
            </a:endParaRPr>
          </a:p>
        </p:txBody>
      </p:sp>
      <p:pic>
        <p:nvPicPr>
          <p:cNvPr id="7" name="Picture 6" descr="inner_lef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409700"/>
            <a:ext cx="520009" cy="1866900"/>
          </a:xfrm>
          <a:prstGeom prst="rect">
            <a:avLst/>
          </a:prstGeom>
          <a:solidFill>
            <a:srgbClr val="9B6131"/>
          </a:solidFill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578460" y="1193800"/>
            <a:ext cx="11020971" cy="0"/>
          </a:xfrm>
          <a:prstGeom prst="line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websit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61" y="6514017"/>
            <a:ext cx="1141098" cy="18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326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39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rgbClr val="606060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rgbClr val="606060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rgbClr val="606060"/>
              </a:solidFill>
              <a:cs typeface="Arial" charset="0"/>
            </a:endParaRPr>
          </a:p>
        </p:txBody>
      </p:sp>
      <p:pic>
        <p:nvPicPr>
          <p:cNvPr id="7" name="Picture 6" descr="inner_lef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409700"/>
            <a:ext cx="520009" cy="1866900"/>
          </a:xfrm>
          <a:prstGeom prst="rect">
            <a:avLst/>
          </a:prstGeom>
          <a:solidFill>
            <a:srgbClr val="9B6131"/>
          </a:solidFill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578460" y="1193800"/>
            <a:ext cx="11020971" cy="0"/>
          </a:xfrm>
          <a:prstGeom prst="line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websit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61" y="6514017"/>
            <a:ext cx="1141098" cy="18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042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94823" y="4892675"/>
            <a:ext cx="6312670" cy="9779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0" indent="0" algn="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2pPr>
            <a:lvl4pPr marL="0" indent="0" algn="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4pPr>
            <a:lvl5pPr marL="870692" indent="0">
              <a:buNone/>
              <a:defRPr/>
            </a:lvl5pPr>
          </a:lstStyle>
          <a:p>
            <a:pPr lvl="0"/>
            <a:r>
              <a:rPr lang="en-US" dirty="0"/>
              <a:t>August 5, 2015</a:t>
            </a:r>
          </a:p>
        </p:txBody>
      </p:sp>
      <p:sp>
        <p:nvSpPr>
          <p:cNvPr id="2" name="Subnomenclature"/>
          <p:cNvSpPr txBox="1"/>
          <p:nvPr/>
        </p:nvSpPr>
        <p:spPr>
          <a:xfrm>
            <a:off x="1146843" y="6423242"/>
            <a:ext cx="65" cy="168059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lang="it-IT" sz="1270" b="1" dirty="0">
              <a:solidFill>
                <a:srgbClr val="606060"/>
              </a:solidFill>
            </a:endParaRPr>
          </a:p>
        </p:txBody>
      </p:sp>
      <p:sp>
        <p:nvSpPr>
          <p:cNvPr id="15" name="Subnomenclature"/>
          <p:cNvSpPr txBox="1"/>
          <p:nvPr userDrawn="1"/>
        </p:nvSpPr>
        <p:spPr>
          <a:xfrm>
            <a:off x="1146843" y="6423242"/>
            <a:ext cx="65" cy="168059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lang="it-IT" sz="1270" b="1" dirty="0">
              <a:solidFill>
                <a:srgbClr val="606060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9635" y="0"/>
            <a:ext cx="34062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website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0716" y="6514017"/>
            <a:ext cx="1141098" cy="18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Table 22"/>
          <p:cNvGraphicFramePr>
            <a:graphicFrameLocks noGrp="1"/>
          </p:cNvGraphicFramePr>
          <p:nvPr userDrawn="1">
            <p:extLst/>
          </p:nvPr>
        </p:nvGraphicFramePr>
        <p:xfrm>
          <a:off x="0" y="2362200"/>
          <a:ext cx="11609508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20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116095" marR="116095" marT="45737" marB="45737">
                    <a:lnL w="19050" cap="flat" cmpd="sng" algn="ctr">
                      <a:solidFill>
                        <a:srgbClr val="A9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9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9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94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095" marR="116095" marT="45737" marB="45737" anchor="ctr">
                    <a:lnL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03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6842" y="2934864"/>
            <a:ext cx="10458635" cy="858202"/>
          </a:xfrm>
          <a:ln>
            <a:noFill/>
          </a:ln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444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ct val="86000"/>
              </a:lnSpc>
              <a:spcBef>
                <a:spcPts val="0"/>
              </a:spcBef>
              <a:buNone/>
              <a:defRPr sz="444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</a:p>
        </p:txBody>
      </p:sp>
      <p:pic>
        <p:nvPicPr>
          <p:cNvPr id="12" name="Picture 12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23" y="419101"/>
            <a:ext cx="1705148" cy="102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id:image001.jpg@01C9ECF2.336779F0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8881" y="552450"/>
            <a:ext cx="2598613" cy="7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24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8716-4876-48DB-93AF-F8FF17C9BB5D}" type="datetimeFigureOut">
              <a:rPr lang="sv-SE" smtClean="0"/>
              <a:t>2017-10-04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BBA73-75EC-405A-B257-842D927431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1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5gforum.org/eng" TargetMode="External"/><Relationship Id="rId13" Type="http://schemas.openxmlformats.org/officeDocument/2006/relationships/image" Target="../media/image80.png"/><Relationship Id="rId18" Type="http://schemas.openxmlformats.org/officeDocument/2006/relationships/image" Target="../media/image82.png"/><Relationship Id="rId3" Type="http://schemas.openxmlformats.org/officeDocument/2006/relationships/image" Target="../media/image75.png"/><Relationship Id="rId7" Type="http://schemas.openxmlformats.org/officeDocument/2006/relationships/hyperlink" Target="http://5gmf.jp/en/" TargetMode="External"/><Relationship Id="rId12" Type="http://schemas.openxmlformats.org/officeDocument/2006/relationships/image" Target="../media/image79.png"/><Relationship Id="rId17" Type="http://schemas.openxmlformats.org/officeDocument/2006/relationships/hyperlink" Target=":%20www.btk.gov.tr/en-US/National-Activity/Chairman-of-ICTA-Dr-Omer-Fatih-Sayan-Argela" TargetMode="External"/><Relationship Id="rId2" Type="http://schemas.openxmlformats.org/officeDocument/2006/relationships/image" Target="../media/image74.jpeg"/><Relationship Id="rId16" Type="http://schemas.openxmlformats.org/officeDocument/2006/relationships/hyperlink" Target="http://www.acma.gov.au/theACMA/5g-and-mobile-network-development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hyperlink" Target="https://5g-ppp.eu/european-5g-actions/" TargetMode="External"/><Relationship Id="rId15" Type="http://schemas.openxmlformats.org/officeDocument/2006/relationships/image" Target="../media/image81.png"/><Relationship Id="rId10" Type="http://schemas.openxmlformats.org/officeDocument/2006/relationships/image" Target="../media/image77.png"/><Relationship Id="rId4" Type="http://schemas.openxmlformats.org/officeDocument/2006/relationships/hyperlink" Target="https://ec.europa.eu/digital-single-market/en/news/communication-5g-europe-action-plan-and-accompanying-staff-working-document" TargetMode="External"/><Relationship Id="rId9" Type="http://schemas.openxmlformats.org/officeDocument/2006/relationships/hyperlink" Target="http://www.imt-2020.cn/en/menu/all?cid=0&amp;mid=0&amp;type=1" TargetMode="External"/><Relationship Id="rId14" Type="http://schemas.openxmlformats.org/officeDocument/2006/relationships/hyperlink" Target="http://www.fcc.gov/5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8485" y="3000807"/>
            <a:ext cx="97276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35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Introducing IMT-2020 (5G) in the Arab Region</a:t>
            </a:r>
            <a:endParaRPr lang="en-US" sz="3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75489" y="3715966"/>
            <a:ext cx="944555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1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1203958" y="1626998"/>
            <a:ext cx="782077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Challenges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73024" y="2145257"/>
            <a:ext cx="10117490" cy="4310253"/>
            <a:chOff x="643816" y="2145257"/>
            <a:chExt cx="10117490" cy="4310253"/>
          </a:xfrm>
        </p:grpSpPr>
        <p:sp>
          <p:nvSpPr>
            <p:cNvPr id="3" name="Rectangle: Rounded Corners 34"/>
            <p:cNvSpPr/>
            <p:nvPr/>
          </p:nvSpPr>
          <p:spPr>
            <a:xfrm>
              <a:off x="1327816" y="2307529"/>
              <a:ext cx="3757368" cy="1043456"/>
            </a:xfrm>
            <a:prstGeom prst="roundRect">
              <a:avLst/>
            </a:prstGeom>
            <a:solidFill>
              <a:srgbClr val="FF6600">
                <a:alpha val="13000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643816" y="2145257"/>
              <a:ext cx="1368000" cy="1368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Rounded Corners 34"/>
            <p:cNvSpPr/>
            <p:nvPr/>
          </p:nvSpPr>
          <p:spPr>
            <a:xfrm>
              <a:off x="1327816" y="5249782"/>
              <a:ext cx="3757368" cy="1043456"/>
            </a:xfrm>
            <a:prstGeom prst="roundRect">
              <a:avLst/>
            </a:prstGeom>
            <a:solidFill>
              <a:srgbClr val="FF6600">
                <a:alpha val="13000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43816" y="5087510"/>
              <a:ext cx="1368000" cy="1368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34"/>
            <p:cNvSpPr/>
            <p:nvPr/>
          </p:nvSpPr>
          <p:spPr>
            <a:xfrm>
              <a:off x="7069253" y="5175137"/>
              <a:ext cx="3692053" cy="1043456"/>
            </a:xfrm>
            <a:prstGeom prst="roundRect">
              <a:avLst/>
            </a:prstGeom>
            <a:solidFill>
              <a:srgbClr val="FF6600">
                <a:alpha val="13000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385253" y="5012865"/>
              <a:ext cx="1368000" cy="1368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34"/>
            <p:cNvSpPr/>
            <p:nvPr/>
          </p:nvSpPr>
          <p:spPr>
            <a:xfrm>
              <a:off x="4077362" y="3736949"/>
              <a:ext cx="4161570" cy="1043456"/>
            </a:xfrm>
            <a:prstGeom prst="roundRect">
              <a:avLst/>
            </a:prstGeom>
            <a:solidFill>
              <a:srgbClr val="FF6600">
                <a:alpha val="13000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393361" y="3574677"/>
              <a:ext cx="1368000" cy="1368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505" y="2637758"/>
              <a:ext cx="1244622" cy="38299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012473" y="2362951"/>
              <a:ext cx="30727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700 MHz allocation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3.4-3.6-3.8 GHz allocation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Other bands &lt; 6 GHz</a:t>
              </a:r>
              <a:endParaRPr lang="en-US" dirty="0"/>
            </a:p>
          </p:txBody>
        </p:sp>
        <p:sp>
          <p:nvSpPr>
            <p:cNvPr id="20" name="Rectangle: Rounded Corners 34"/>
            <p:cNvSpPr/>
            <p:nvPr/>
          </p:nvSpPr>
          <p:spPr>
            <a:xfrm>
              <a:off x="7003938" y="2307529"/>
              <a:ext cx="3757368" cy="1043456"/>
            </a:xfrm>
            <a:prstGeom prst="roundRect">
              <a:avLst/>
            </a:prstGeom>
            <a:solidFill>
              <a:srgbClr val="FF6600">
                <a:alpha val="13000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319938" y="2145257"/>
              <a:ext cx="1368000" cy="1368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69773" y="2360080"/>
              <a:ext cx="30231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WRC-19 AI 1.13 bands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Compatibility with Satellite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28 GHz, Harmonization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25929" y="3768322"/>
              <a:ext cx="36182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Use cases not known (IOT, V2X)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Diverse stakeholders (Vendors, Users, Entities, Intl. Orgs)</a:t>
              </a:r>
              <a:endParaRPr lang="en-US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3815" y="5286495"/>
              <a:ext cx="710876" cy="67150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784868" y="5231073"/>
              <a:ext cx="25369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Network 2020, NGMN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Trials, Readiness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Data, Privacy, Cloud</a:t>
              </a:r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1340" y="2425828"/>
              <a:ext cx="671424" cy="75953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645351" y="3857075"/>
              <a:ext cx="875537" cy="78988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903" y="5296636"/>
              <a:ext cx="996601" cy="99660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008964" y="5328641"/>
              <a:ext cx="3135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Standards Dev (IMT, Rel-14)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Risks of being first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dirty="0" smtClean="0"/>
                <a:t>Budget &amp; Support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05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03958" y="2259249"/>
            <a:ext cx="9672536" cy="401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1800" b="1" dirty="0" smtClean="0">
                <a:latin typeface="+mj-lt"/>
                <a:cs typeface="HY신명조"/>
              </a:rPr>
              <a:t>“</a:t>
            </a:r>
            <a:r>
              <a:rPr lang="en-GB" sz="1800" b="1" dirty="0" smtClean="0">
                <a:latin typeface="+mj-lt"/>
                <a:cs typeface="HY신명조"/>
              </a:rPr>
              <a:t>to consider identification of frequency bands for the future development of International Mobile Telecommunications (IMT), including possible additional allocations to the mobile service on a primary basis, in accordance with Resolution 238 (WRC‑15)”</a:t>
            </a:r>
            <a:endParaRPr lang="en-US" sz="1800" b="1" dirty="0" smtClean="0">
              <a:latin typeface="+mj-lt"/>
              <a:cs typeface="HY신명조"/>
            </a:endParaRPr>
          </a:p>
          <a:p>
            <a:pPr algn="just"/>
            <a:r>
              <a:rPr lang="en-US" altLang="ko-KR" sz="20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Gulim" pitchFamily="34" charset="-127"/>
              </a:rPr>
              <a:t>ASMG Position: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chemeClr val="accent3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+mj-lt"/>
              </a:rPr>
              <a:t>Support initiating studies in the frequency bands listed below, which are included in Resolution 238 (WRC 15):</a:t>
            </a:r>
          </a:p>
          <a:p>
            <a:pPr lvl="2" algn="just">
              <a:lnSpc>
                <a:spcPct val="80000"/>
              </a:lnSpc>
              <a:buClr>
                <a:schemeClr val="accent3"/>
              </a:buClr>
              <a:buFont typeface="Courier New" pitchFamily="49" charset="0"/>
              <a:buChar char="o"/>
            </a:pPr>
            <a:r>
              <a:rPr lang="en-US" sz="1800" b="1" dirty="0" smtClean="0">
                <a:latin typeface="+mj-lt"/>
              </a:rPr>
              <a:t>24.25 - 27.5 GHz</a:t>
            </a:r>
          </a:p>
          <a:p>
            <a:pPr lvl="2" algn="just">
              <a:lnSpc>
                <a:spcPct val="80000"/>
              </a:lnSpc>
              <a:buClr>
                <a:schemeClr val="accent3"/>
              </a:buClr>
              <a:buFont typeface="Courier New" pitchFamily="49" charset="0"/>
              <a:buChar char="o"/>
            </a:pPr>
            <a:r>
              <a:rPr lang="en-US" sz="1800" b="1" dirty="0" smtClean="0">
                <a:latin typeface="+mj-lt"/>
              </a:rPr>
              <a:t>31.8 - 33.4 GHz</a:t>
            </a:r>
          </a:p>
          <a:p>
            <a:pPr lvl="2" algn="just">
              <a:lnSpc>
                <a:spcPct val="80000"/>
              </a:lnSpc>
              <a:buClr>
                <a:schemeClr val="accent3"/>
              </a:buClr>
              <a:buFont typeface="Courier New" pitchFamily="49" charset="0"/>
              <a:buChar char="o"/>
            </a:pPr>
            <a:r>
              <a:rPr lang="en-US" sz="1800" b="1" dirty="0" smtClean="0">
                <a:latin typeface="+mj-lt"/>
              </a:rPr>
              <a:t>40.5 - 42.5 GHz</a:t>
            </a:r>
          </a:p>
          <a:p>
            <a:pPr lvl="2" algn="just">
              <a:lnSpc>
                <a:spcPct val="80000"/>
              </a:lnSpc>
              <a:buClr>
                <a:schemeClr val="accent3"/>
              </a:buClr>
              <a:buFont typeface="Courier New" pitchFamily="49" charset="0"/>
              <a:buChar char="o"/>
            </a:pPr>
            <a:r>
              <a:rPr lang="en-US" sz="1800" b="1" dirty="0" smtClean="0">
                <a:latin typeface="+mj-lt"/>
              </a:rPr>
              <a:t>42.5 - 43.5 GHz</a:t>
            </a:r>
            <a:endParaRPr lang="en-US" sz="2000" dirty="0" smtClean="0">
              <a:latin typeface="+mj-lt"/>
            </a:endParaRPr>
          </a:p>
          <a:p>
            <a:pPr lvl="1" algn="just">
              <a:lnSpc>
                <a:spcPct val="80000"/>
              </a:lnSpc>
              <a:buClr>
                <a:schemeClr val="accent3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+mj-lt"/>
              </a:rPr>
              <a:t>Not supporting discussing any study or contribution on the frequency bands which are not included in Resolution 238 (WRC 15) in the work of Task Group 5/1 (TG 5/1).</a:t>
            </a:r>
          </a:p>
          <a:p>
            <a:pPr lvl="1" algn="just">
              <a:lnSpc>
                <a:spcPct val="80000"/>
              </a:lnSpc>
              <a:buClr>
                <a:schemeClr val="accent3"/>
              </a:buClr>
              <a:buFont typeface="Courier New" pitchFamily="49" charset="0"/>
              <a:buChar char="o"/>
            </a:pPr>
            <a:endParaRPr lang="en-US" sz="2000" dirty="0" smtClean="0">
              <a:latin typeface="+mj-lt"/>
            </a:endParaRPr>
          </a:p>
          <a:p>
            <a:pPr marL="393700" lvl="1" indent="0" algn="just">
              <a:buFont typeface="Arial" panose="020B0604020202020204" pitchFamily="34" charset="0"/>
              <a:buNone/>
            </a:pPr>
            <a:endParaRPr lang="en-US" altLang="ko-KR" sz="2000" dirty="0">
              <a:ea typeface="Gulim" pitchFamily="34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03958" y="1626998"/>
            <a:ext cx="782077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WRC-19 Agenda Item 1.13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547613" y="3078135"/>
            <a:ext cx="1096775" cy="7017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AE" sz="44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شكرا</a:t>
            </a:r>
            <a:endParaRPr lang="ar-AE" sz="4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03958" y="1626998"/>
            <a:ext cx="782077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Evolution of Mobile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4"/>
          <p:cNvSpPr/>
          <p:nvPr/>
        </p:nvSpPr>
        <p:spPr>
          <a:xfrm>
            <a:off x="2678016" y="2412904"/>
            <a:ext cx="7099300" cy="0"/>
          </a:xfrm>
          <a:custGeom>
            <a:avLst/>
            <a:gdLst/>
            <a:ahLst/>
            <a:cxnLst/>
            <a:rect l="l" t="t" r="r" b="b"/>
            <a:pathLst>
              <a:path w="7099300">
                <a:moveTo>
                  <a:pt x="0" y="0"/>
                </a:moveTo>
                <a:lnTo>
                  <a:pt x="7099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9278501" y="6486888"/>
            <a:ext cx="255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CISCO</a:t>
            </a:r>
            <a:endParaRPr lang="en-US" sz="12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1203958" y="2158538"/>
            <a:ext cx="8178550" cy="4316456"/>
            <a:chOff x="227976" y="2151527"/>
            <a:chExt cx="8178550" cy="4316456"/>
          </a:xfrm>
        </p:grpSpPr>
        <p:sp>
          <p:nvSpPr>
            <p:cNvPr id="8" name="object 6"/>
            <p:cNvSpPr/>
            <p:nvPr/>
          </p:nvSpPr>
          <p:spPr>
            <a:xfrm>
              <a:off x="3338083" y="2783743"/>
              <a:ext cx="0" cy="2871470"/>
            </a:xfrm>
            <a:custGeom>
              <a:avLst/>
              <a:gdLst/>
              <a:ahLst/>
              <a:cxnLst/>
              <a:rect l="l" t="t" r="r" b="b"/>
              <a:pathLst>
                <a:path h="2871470">
                  <a:moveTo>
                    <a:pt x="0" y="0"/>
                  </a:moveTo>
                  <a:lnTo>
                    <a:pt x="0" y="2871470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4350526" y="2783743"/>
              <a:ext cx="0" cy="2871470"/>
            </a:xfrm>
            <a:custGeom>
              <a:avLst/>
              <a:gdLst/>
              <a:ahLst/>
              <a:cxnLst/>
              <a:rect l="l" t="t" r="r" b="b"/>
              <a:pathLst>
                <a:path h="2871470">
                  <a:moveTo>
                    <a:pt x="0" y="0"/>
                  </a:moveTo>
                  <a:lnTo>
                    <a:pt x="0" y="2871470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5362844" y="2783743"/>
              <a:ext cx="0" cy="2871470"/>
            </a:xfrm>
            <a:custGeom>
              <a:avLst/>
              <a:gdLst/>
              <a:ahLst/>
              <a:cxnLst/>
              <a:rect l="l" t="t" r="r" b="b"/>
              <a:pathLst>
                <a:path h="2871470">
                  <a:moveTo>
                    <a:pt x="0" y="0"/>
                  </a:moveTo>
                  <a:lnTo>
                    <a:pt x="0" y="2871470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6375287" y="2783743"/>
              <a:ext cx="0" cy="2871470"/>
            </a:xfrm>
            <a:custGeom>
              <a:avLst/>
              <a:gdLst/>
              <a:ahLst/>
              <a:cxnLst/>
              <a:rect l="l" t="t" r="r" b="b"/>
              <a:pathLst>
                <a:path h="2871470">
                  <a:moveTo>
                    <a:pt x="0" y="0"/>
                  </a:moveTo>
                  <a:lnTo>
                    <a:pt x="0" y="2871470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7387605" y="2783743"/>
              <a:ext cx="0" cy="2871470"/>
            </a:xfrm>
            <a:custGeom>
              <a:avLst/>
              <a:gdLst/>
              <a:ahLst/>
              <a:cxnLst/>
              <a:rect l="l" t="t" r="r" b="b"/>
              <a:pathLst>
                <a:path h="2871470">
                  <a:moveTo>
                    <a:pt x="0" y="0"/>
                  </a:moveTo>
                  <a:lnTo>
                    <a:pt x="0" y="2871470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2319416" y="2783743"/>
              <a:ext cx="6087110" cy="0"/>
            </a:xfrm>
            <a:custGeom>
              <a:avLst/>
              <a:gdLst/>
              <a:ahLst/>
              <a:cxnLst/>
              <a:rect l="l" t="t" r="r" b="b"/>
              <a:pathLst>
                <a:path w="6087109">
                  <a:moveTo>
                    <a:pt x="0" y="0"/>
                  </a:moveTo>
                  <a:lnTo>
                    <a:pt x="608698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2325766" y="2406554"/>
              <a:ext cx="0" cy="377190"/>
            </a:xfrm>
            <a:custGeom>
              <a:avLst/>
              <a:gdLst/>
              <a:ahLst/>
              <a:cxnLst/>
              <a:rect l="l" t="t" r="r" b="b"/>
              <a:pathLst>
                <a:path h="377190">
                  <a:moveTo>
                    <a:pt x="0" y="0"/>
                  </a:moveTo>
                  <a:lnTo>
                    <a:pt x="0" y="37718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2325766" y="2783743"/>
              <a:ext cx="0" cy="2871470"/>
            </a:xfrm>
            <a:custGeom>
              <a:avLst/>
              <a:gdLst/>
              <a:ahLst/>
              <a:cxnLst/>
              <a:rect l="l" t="t" r="r" b="b"/>
              <a:pathLst>
                <a:path h="2871470">
                  <a:moveTo>
                    <a:pt x="0" y="0"/>
                  </a:moveTo>
                  <a:lnTo>
                    <a:pt x="0" y="2871470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2319416" y="5648863"/>
              <a:ext cx="6080760" cy="0"/>
            </a:xfrm>
            <a:custGeom>
              <a:avLst/>
              <a:gdLst/>
              <a:ahLst/>
              <a:cxnLst/>
              <a:rect l="l" t="t" r="r" b="b"/>
              <a:pathLst>
                <a:path w="6080759">
                  <a:moveTo>
                    <a:pt x="0" y="0"/>
                  </a:moveTo>
                  <a:lnTo>
                    <a:pt x="608063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 txBox="1"/>
            <p:nvPr/>
          </p:nvSpPr>
          <p:spPr>
            <a:xfrm>
              <a:off x="2313319" y="2500320"/>
              <a:ext cx="421640" cy="2038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1980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9" name="object 17"/>
            <p:cNvSpPr txBox="1"/>
            <p:nvPr/>
          </p:nvSpPr>
          <p:spPr>
            <a:xfrm>
              <a:off x="3325891" y="2500320"/>
              <a:ext cx="421640" cy="2038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1990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0" name="object 18"/>
            <p:cNvSpPr txBox="1"/>
            <p:nvPr/>
          </p:nvSpPr>
          <p:spPr>
            <a:xfrm>
              <a:off x="4338462" y="2500320"/>
              <a:ext cx="421640" cy="2038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2000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1" name="object 19"/>
            <p:cNvSpPr txBox="1"/>
            <p:nvPr/>
          </p:nvSpPr>
          <p:spPr>
            <a:xfrm>
              <a:off x="5351032" y="2500320"/>
              <a:ext cx="421640" cy="2038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2010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2" name="object 20"/>
            <p:cNvSpPr txBox="1"/>
            <p:nvPr/>
          </p:nvSpPr>
          <p:spPr>
            <a:xfrm>
              <a:off x="6363223" y="2500320"/>
              <a:ext cx="421640" cy="2038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2020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3" name="object 21"/>
            <p:cNvSpPr txBox="1"/>
            <p:nvPr/>
          </p:nvSpPr>
          <p:spPr>
            <a:xfrm>
              <a:off x="7375794" y="2500320"/>
              <a:ext cx="421640" cy="2038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2030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910923" y="3065461"/>
              <a:ext cx="448309" cy="2373409"/>
              <a:chOff x="8274192" y="2934881"/>
              <a:chExt cx="448309" cy="2373409"/>
            </a:xfrm>
          </p:grpSpPr>
          <p:sp>
            <p:nvSpPr>
              <p:cNvPr id="24" name="object 22"/>
              <p:cNvSpPr txBox="1"/>
              <p:nvPr/>
            </p:nvSpPr>
            <p:spPr>
              <a:xfrm>
                <a:off x="8274192" y="2934881"/>
                <a:ext cx="400050" cy="1778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spc="-60" dirty="0">
                    <a:solidFill>
                      <a:srgbClr val="001F5F"/>
                    </a:solidFill>
                    <a:latin typeface="Arial"/>
                    <a:cs typeface="Arial"/>
                  </a:rPr>
                  <a:t>V</a:t>
                </a:r>
                <a:r>
                  <a:rPr sz="1200" dirty="0">
                    <a:solidFill>
                      <a:srgbClr val="001F5F"/>
                    </a:solidFill>
                    <a:latin typeface="Arial"/>
                    <a:cs typeface="Arial"/>
                  </a:rPr>
                  <a:t>oice</a:t>
                </a:r>
                <a:endParaRPr sz="1200">
                  <a:latin typeface="Arial"/>
                  <a:cs typeface="Arial"/>
                </a:endParaRPr>
              </a:p>
            </p:txBody>
          </p:sp>
          <p:sp>
            <p:nvSpPr>
              <p:cNvPr id="25" name="object 23"/>
              <p:cNvSpPr txBox="1"/>
              <p:nvPr/>
            </p:nvSpPr>
            <p:spPr>
              <a:xfrm>
                <a:off x="8274192" y="3483903"/>
                <a:ext cx="448309" cy="1778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dirty="0">
                    <a:solidFill>
                      <a:srgbClr val="001F5F"/>
                    </a:solidFill>
                    <a:latin typeface="Arial"/>
                    <a:cs typeface="Arial"/>
                  </a:rPr>
                  <a:t>D</a:t>
                </a:r>
                <a:r>
                  <a:rPr sz="1200" spc="-5" dirty="0">
                    <a:solidFill>
                      <a:srgbClr val="001F5F"/>
                    </a:solidFill>
                    <a:latin typeface="Arial"/>
                    <a:cs typeface="Arial"/>
                  </a:rPr>
                  <a:t>i</a:t>
                </a:r>
                <a:r>
                  <a:rPr sz="1200" spc="-10" dirty="0">
                    <a:solidFill>
                      <a:srgbClr val="001F5F"/>
                    </a:solidFill>
                    <a:latin typeface="Arial"/>
                    <a:cs typeface="Arial"/>
                  </a:rPr>
                  <a:t>g</a:t>
                </a:r>
                <a:r>
                  <a:rPr sz="1200" dirty="0">
                    <a:solidFill>
                      <a:srgbClr val="001F5F"/>
                    </a:solidFill>
                    <a:latin typeface="Arial"/>
                    <a:cs typeface="Arial"/>
                  </a:rPr>
                  <a:t>ital</a:t>
                </a:r>
                <a:endParaRPr sz="1200" dirty="0">
                  <a:latin typeface="Arial"/>
                  <a:cs typeface="Arial"/>
                </a:endParaRPr>
              </a:p>
            </p:txBody>
          </p:sp>
          <p:sp>
            <p:nvSpPr>
              <p:cNvPr id="26" name="object 24"/>
              <p:cNvSpPr txBox="1"/>
              <p:nvPr/>
            </p:nvSpPr>
            <p:spPr>
              <a:xfrm>
                <a:off x="8274192" y="4032543"/>
                <a:ext cx="347980" cy="1778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dirty="0">
                    <a:solidFill>
                      <a:srgbClr val="001F5F"/>
                    </a:solidFill>
                    <a:latin typeface="Arial"/>
                    <a:cs typeface="Arial"/>
                  </a:rPr>
                  <a:t>Data</a:t>
                </a:r>
                <a:endParaRPr sz="1200">
                  <a:latin typeface="Arial"/>
                  <a:cs typeface="Arial"/>
                </a:endParaRPr>
              </a:p>
            </p:txBody>
          </p:sp>
          <p:sp>
            <p:nvSpPr>
              <p:cNvPr id="27" name="object 25"/>
              <p:cNvSpPr txBox="1"/>
              <p:nvPr/>
            </p:nvSpPr>
            <p:spPr>
              <a:xfrm>
                <a:off x="8274192" y="4581436"/>
                <a:ext cx="170180" cy="1778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dirty="0">
                    <a:solidFill>
                      <a:srgbClr val="001F5F"/>
                    </a:solidFill>
                    <a:latin typeface="Arial"/>
                    <a:cs typeface="Arial"/>
                  </a:rPr>
                  <a:t>IP</a:t>
                </a:r>
                <a:endParaRPr sz="1200">
                  <a:latin typeface="Arial"/>
                  <a:cs typeface="Arial"/>
                </a:endParaRPr>
              </a:p>
            </p:txBody>
          </p:sp>
          <p:sp>
            <p:nvSpPr>
              <p:cNvPr id="28" name="object 26"/>
              <p:cNvSpPr txBox="1"/>
              <p:nvPr/>
            </p:nvSpPr>
            <p:spPr>
              <a:xfrm>
                <a:off x="8274192" y="5129855"/>
                <a:ext cx="255270" cy="17843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dirty="0">
                    <a:solidFill>
                      <a:srgbClr val="001F5F"/>
                    </a:solidFill>
                    <a:latin typeface="Arial"/>
                    <a:cs typeface="Arial"/>
                  </a:rPr>
                  <a:t>IoE</a:t>
                </a:r>
                <a:endParaRPr sz="1200">
                  <a:latin typeface="Arial"/>
                  <a:cs typeface="Arial"/>
                </a:endParaRPr>
              </a:p>
            </p:txBody>
          </p:sp>
        </p:grpSp>
        <p:sp>
          <p:nvSpPr>
            <p:cNvPr id="29" name="object 27"/>
            <p:cNvSpPr/>
            <p:nvPr/>
          </p:nvSpPr>
          <p:spPr>
            <a:xfrm>
              <a:off x="5449966" y="4593481"/>
              <a:ext cx="2552827" cy="276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 txBox="1"/>
            <p:nvPr/>
          </p:nvSpPr>
          <p:spPr>
            <a:xfrm>
              <a:off x="5529341" y="4651866"/>
              <a:ext cx="236601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4G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–</a:t>
              </a:r>
              <a:r>
                <a:rPr sz="1200" b="1" spc="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spc="-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iM</a:t>
              </a:r>
              <a:r>
                <a:rPr sz="1200" b="1" spc="-4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X.</a:t>
              </a:r>
              <a:r>
                <a:rPr sz="1200" b="1" spc="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spc="-90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TE/</a:t>
              </a:r>
              <a:r>
                <a:rPr sz="1200" b="1" spc="-90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TE</a:t>
              </a:r>
              <a:r>
                <a:rPr sz="1200" b="1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spc="-4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1200" b="1" spc="-25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anced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1" name="object 29"/>
            <p:cNvSpPr/>
            <p:nvPr/>
          </p:nvSpPr>
          <p:spPr>
            <a:xfrm>
              <a:off x="4515119" y="4041031"/>
              <a:ext cx="2916047" cy="276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 txBox="1"/>
            <p:nvPr/>
          </p:nvSpPr>
          <p:spPr>
            <a:xfrm>
              <a:off x="4594494" y="4099289"/>
              <a:ext cx="26352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3G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–</a:t>
              </a:r>
              <a:r>
                <a:rPr sz="1200" b="1" spc="5" dirty="0">
                  <a:solidFill>
                    <a:srgbClr val="FFFFFF"/>
                  </a:solidFill>
                  <a:latin typeface="Arial"/>
                  <a:cs typeface="Arial"/>
                </a:rPr>
                <a:t> W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1200" b="1" spc="-5" dirty="0">
                  <a:solidFill>
                    <a:srgbClr val="FFFFFF"/>
                  </a:solidFill>
                  <a:latin typeface="Arial"/>
                  <a:cs typeface="Arial"/>
                </a:rPr>
                <a:t>DM</a:t>
              </a:r>
              <a:r>
                <a:rPr sz="1200" b="1" spc="-4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/HS</a:t>
              </a:r>
              <a:r>
                <a:rPr sz="1200" b="1" spc="-85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1200" b="1" spc="-4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.</a:t>
              </a:r>
              <a:r>
                <a:rPr sz="1200" b="1" spc="6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1200" b="1" spc="-5" dirty="0">
                  <a:solidFill>
                    <a:srgbClr val="FFFFFF"/>
                  </a:solidFill>
                  <a:latin typeface="Arial"/>
                  <a:cs typeface="Arial"/>
                </a:rPr>
                <a:t>DM</a:t>
              </a:r>
              <a:r>
                <a:rPr sz="1200" b="1" spc="-4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1x/EVDO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3" name="object 31"/>
            <p:cNvSpPr/>
            <p:nvPr/>
          </p:nvSpPr>
          <p:spPr>
            <a:xfrm>
              <a:off x="3506992" y="3488581"/>
              <a:ext cx="3015615" cy="276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 txBox="1"/>
            <p:nvPr/>
          </p:nvSpPr>
          <p:spPr>
            <a:xfrm>
              <a:off x="3530742" y="3546712"/>
              <a:ext cx="28257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2G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–</a:t>
              </a:r>
              <a:r>
                <a:rPr sz="1200" b="1" spc="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GS</a:t>
              </a:r>
              <a:r>
                <a:rPr sz="1200" b="1" spc="-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/GPRS/EDGE.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1200" b="1" spc="-45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1200" b="1" spc="-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PS/CDMA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35" name="object 33"/>
            <p:cNvSpPr/>
            <p:nvPr/>
          </p:nvSpPr>
          <p:spPr>
            <a:xfrm>
              <a:off x="2813699" y="2963944"/>
              <a:ext cx="1493266" cy="276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 txBox="1"/>
            <p:nvPr/>
          </p:nvSpPr>
          <p:spPr>
            <a:xfrm>
              <a:off x="2892820" y="3021821"/>
              <a:ext cx="131699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1G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–</a:t>
              </a:r>
              <a:r>
                <a:rPr sz="1200" b="1" spc="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spc="-9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1200" b="1" spc="-4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CS.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spc="-4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1200" b="1" spc="-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PS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7" name="object 35"/>
            <p:cNvSpPr/>
            <p:nvPr/>
          </p:nvSpPr>
          <p:spPr>
            <a:xfrm>
              <a:off x="6399291" y="5145944"/>
              <a:ext cx="1870075" cy="276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 txBox="1"/>
            <p:nvPr/>
          </p:nvSpPr>
          <p:spPr>
            <a:xfrm>
              <a:off x="6478793" y="5204468"/>
              <a:ext cx="551815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5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–</a:t>
              </a:r>
              <a:r>
                <a:rPr sz="1200" b="1" spc="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…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9" name="object 37"/>
            <p:cNvSpPr/>
            <p:nvPr/>
          </p:nvSpPr>
          <p:spPr>
            <a:xfrm>
              <a:off x="2210704" y="2952514"/>
              <a:ext cx="603046" cy="2769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 txBox="1"/>
            <p:nvPr/>
          </p:nvSpPr>
          <p:spPr>
            <a:xfrm>
              <a:off x="2289571" y="3010518"/>
              <a:ext cx="354965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dirty="0">
                  <a:solidFill>
                    <a:srgbClr val="676767"/>
                  </a:solidFill>
                  <a:latin typeface="Arial"/>
                  <a:cs typeface="Arial"/>
                </a:rPr>
                <a:t>R</a:t>
              </a:r>
              <a:r>
                <a:rPr sz="1200" b="1" spc="-5" dirty="0">
                  <a:solidFill>
                    <a:srgbClr val="676767"/>
                  </a:solidFill>
                  <a:latin typeface="Arial"/>
                  <a:cs typeface="Arial"/>
                </a:rPr>
                <a:t>&amp;</a:t>
              </a:r>
              <a:r>
                <a:rPr sz="1200" b="1" dirty="0">
                  <a:solidFill>
                    <a:srgbClr val="676767"/>
                  </a:solidFill>
                  <a:latin typeface="Arial"/>
                  <a:cs typeface="Arial"/>
                </a:rPr>
                <a:t>D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1" name="object 39"/>
            <p:cNvSpPr/>
            <p:nvPr/>
          </p:nvSpPr>
          <p:spPr>
            <a:xfrm>
              <a:off x="2782966" y="3488581"/>
              <a:ext cx="689610" cy="2769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 txBox="1"/>
            <p:nvPr/>
          </p:nvSpPr>
          <p:spPr>
            <a:xfrm>
              <a:off x="2861960" y="3546712"/>
              <a:ext cx="354965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dirty="0">
                  <a:solidFill>
                    <a:srgbClr val="676767"/>
                  </a:solidFill>
                  <a:latin typeface="Arial"/>
                  <a:cs typeface="Arial"/>
                </a:rPr>
                <a:t>R</a:t>
              </a:r>
              <a:r>
                <a:rPr sz="1200" b="1" spc="-5" dirty="0">
                  <a:solidFill>
                    <a:srgbClr val="676767"/>
                  </a:solidFill>
                  <a:latin typeface="Arial"/>
                  <a:cs typeface="Arial"/>
                </a:rPr>
                <a:t>&amp;</a:t>
              </a:r>
              <a:r>
                <a:rPr sz="1200" b="1" dirty="0">
                  <a:solidFill>
                    <a:srgbClr val="676767"/>
                  </a:solidFill>
                  <a:latin typeface="Arial"/>
                  <a:cs typeface="Arial"/>
                </a:rPr>
                <a:t>D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3" name="object 41"/>
            <p:cNvSpPr/>
            <p:nvPr/>
          </p:nvSpPr>
          <p:spPr>
            <a:xfrm>
              <a:off x="3773566" y="4042428"/>
              <a:ext cx="689610" cy="2769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 txBox="1"/>
            <p:nvPr/>
          </p:nvSpPr>
          <p:spPr>
            <a:xfrm>
              <a:off x="3852560" y="4100812"/>
              <a:ext cx="35560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dirty="0">
                  <a:solidFill>
                    <a:srgbClr val="676767"/>
                  </a:solidFill>
                  <a:latin typeface="Arial"/>
                  <a:cs typeface="Arial"/>
                </a:rPr>
                <a:t>R&amp;D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5" name="object 43"/>
            <p:cNvSpPr/>
            <p:nvPr/>
          </p:nvSpPr>
          <p:spPr>
            <a:xfrm>
              <a:off x="4764166" y="4593481"/>
              <a:ext cx="689610" cy="2769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 txBox="1"/>
            <p:nvPr/>
          </p:nvSpPr>
          <p:spPr>
            <a:xfrm>
              <a:off x="4843541" y="4651866"/>
              <a:ext cx="354965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dirty="0">
                  <a:solidFill>
                    <a:srgbClr val="676767"/>
                  </a:solidFill>
                  <a:latin typeface="Arial"/>
                  <a:cs typeface="Arial"/>
                </a:rPr>
                <a:t>R</a:t>
              </a:r>
              <a:r>
                <a:rPr sz="1200" b="1" spc="-5" dirty="0">
                  <a:solidFill>
                    <a:srgbClr val="676767"/>
                  </a:solidFill>
                  <a:latin typeface="Arial"/>
                  <a:cs typeface="Arial"/>
                </a:rPr>
                <a:t>&amp;</a:t>
              </a:r>
              <a:r>
                <a:rPr sz="1200" b="1" dirty="0">
                  <a:solidFill>
                    <a:srgbClr val="676767"/>
                  </a:solidFill>
                  <a:latin typeface="Arial"/>
                  <a:cs typeface="Arial"/>
                </a:rPr>
                <a:t>D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7" name="object 45"/>
            <p:cNvSpPr/>
            <p:nvPr/>
          </p:nvSpPr>
          <p:spPr>
            <a:xfrm>
              <a:off x="5754766" y="5145944"/>
              <a:ext cx="646328" cy="2769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 txBox="1"/>
            <p:nvPr/>
          </p:nvSpPr>
          <p:spPr>
            <a:xfrm>
              <a:off x="5834141" y="5204468"/>
              <a:ext cx="35560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dirty="0">
                  <a:solidFill>
                    <a:srgbClr val="676767"/>
                  </a:solidFill>
                  <a:latin typeface="Arial"/>
                  <a:cs typeface="Arial"/>
                </a:rPr>
                <a:t>R&amp;D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49" name="object 47"/>
            <p:cNvSpPr/>
            <p:nvPr/>
          </p:nvSpPr>
          <p:spPr>
            <a:xfrm>
              <a:off x="5221366" y="4514690"/>
              <a:ext cx="311861" cy="412813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4329825" y="3961287"/>
              <a:ext cx="248488" cy="394715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3255405" y="3371754"/>
              <a:ext cx="342607" cy="510794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2501407" y="2655397"/>
              <a:ext cx="525348" cy="787095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5970031" y="4882139"/>
              <a:ext cx="756386" cy="426364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1496532" y="2893535"/>
              <a:ext cx="587222" cy="394906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/>
            <p:cNvSpPr/>
            <p:nvPr/>
          </p:nvSpPr>
          <p:spPr>
            <a:xfrm>
              <a:off x="1868566" y="3550608"/>
              <a:ext cx="882688" cy="174332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/>
            <p:cNvSpPr/>
            <p:nvPr/>
          </p:nvSpPr>
          <p:spPr>
            <a:xfrm>
              <a:off x="3274201" y="3903325"/>
              <a:ext cx="510590" cy="510590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/>
            <p:cNvSpPr/>
            <p:nvPr/>
          </p:nvSpPr>
          <p:spPr>
            <a:xfrm>
              <a:off x="4397262" y="4487131"/>
              <a:ext cx="366852" cy="489648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/>
            <p:cNvSpPr/>
            <p:nvPr/>
          </p:nvSpPr>
          <p:spPr>
            <a:xfrm>
              <a:off x="4869956" y="5166098"/>
              <a:ext cx="732383" cy="284810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/>
            <p:cNvSpPr txBox="1"/>
            <p:nvPr/>
          </p:nvSpPr>
          <p:spPr>
            <a:xfrm>
              <a:off x="5589919" y="5171373"/>
              <a:ext cx="15303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>
                  <a:solidFill>
                    <a:srgbClr val="676767"/>
                  </a:solidFill>
                  <a:latin typeface="Arial"/>
                  <a:cs typeface="Arial"/>
                </a:rPr>
                <a:t>?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60" name="object 58"/>
            <p:cNvSpPr/>
            <p:nvPr/>
          </p:nvSpPr>
          <p:spPr>
            <a:xfrm>
              <a:off x="6578487" y="4803425"/>
              <a:ext cx="852639" cy="481012"/>
            </a:xfrm>
            <a:prstGeom prst="rect">
              <a:avLst/>
            </a:pr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4830" y="5443553"/>
              <a:ext cx="668274" cy="614812"/>
            </a:xfrm>
            <a:prstGeom prst="rect">
              <a:avLst/>
            </a:prstGeom>
          </p:spPr>
        </p:pic>
        <p:sp>
          <p:nvSpPr>
            <p:cNvPr id="68" name="object 44"/>
            <p:cNvSpPr/>
            <p:nvPr/>
          </p:nvSpPr>
          <p:spPr>
            <a:xfrm>
              <a:off x="2328166" y="5655295"/>
              <a:ext cx="181934" cy="24578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44"/>
            <p:cNvSpPr/>
            <p:nvPr/>
          </p:nvSpPr>
          <p:spPr>
            <a:xfrm>
              <a:off x="3341530" y="5665272"/>
              <a:ext cx="181934" cy="24578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44"/>
            <p:cNvSpPr/>
            <p:nvPr/>
          </p:nvSpPr>
          <p:spPr>
            <a:xfrm>
              <a:off x="4363975" y="5650657"/>
              <a:ext cx="181934" cy="24578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5979" y="5527564"/>
              <a:ext cx="1078418" cy="561470"/>
            </a:xfrm>
            <a:prstGeom prst="rect">
              <a:avLst/>
            </a:prstGeom>
          </p:spPr>
        </p:pic>
        <p:grpSp>
          <p:nvGrpSpPr>
            <p:cNvPr id="94" name="Group 93"/>
            <p:cNvGrpSpPr/>
            <p:nvPr/>
          </p:nvGrpSpPr>
          <p:grpSpPr>
            <a:xfrm>
              <a:off x="227976" y="5996590"/>
              <a:ext cx="1923200" cy="369332"/>
              <a:chOff x="695478" y="6058365"/>
              <a:chExt cx="2106705" cy="369332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071" y="6082068"/>
                <a:ext cx="417190" cy="327542"/>
              </a:xfrm>
              <a:prstGeom prst="rect">
                <a:avLst/>
              </a:prstGeom>
            </p:spPr>
          </p:pic>
          <p:sp>
            <p:nvSpPr>
              <p:cNvPr id="80" name="Pentagon 79"/>
              <p:cNvSpPr/>
              <p:nvPr/>
            </p:nvSpPr>
            <p:spPr>
              <a:xfrm>
                <a:off x="695478" y="6058365"/>
                <a:ext cx="2106705" cy="3693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4A8522"/>
                    </a:solidFill>
                  </a:rPr>
                  <a:t>Connections</a:t>
                </a:r>
                <a:endParaRPr lang="en-US" dirty="0">
                  <a:solidFill>
                    <a:srgbClr val="4A8522"/>
                  </a:solidFill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2061334" y="5907915"/>
              <a:ext cx="683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?</a:t>
              </a:r>
              <a:r>
                <a:rPr lang="en-US" dirty="0" smtClean="0"/>
                <a:t> </a:t>
              </a:r>
              <a:r>
                <a:rPr lang="en-US" sz="1200" dirty="0" smtClean="0"/>
                <a:t>Billion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35930" y="5905504"/>
              <a:ext cx="5971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0.5</a:t>
              </a:r>
              <a:r>
                <a:rPr lang="en-US" dirty="0" smtClean="0"/>
                <a:t> </a:t>
              </a:r>
              <a:r>
                <a:rPr lang="en-US" sz="1200" dirty="0" smtClean="0"/>
                <a:t>Billion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156364" y="5913985"/>
              <a:ext cx="5971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1.5</a:t>
              </a:r>
              <a:r>
                <a:rPr lang="en-US" dirty="0" smtClean="0"/>
                <a:t> </a:t>
              </a:r>
              <a:r>
                <a:rPr lang="en-US" sz="1200" dirty="0" smtClean="0"/>
                <a:t>Billion</a:t>
              </a:r>
              <a:endParaRPr lang="en-US" sz="1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95949" y="5906160"/>
              <a:ext cx="5971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6.5</a:t>
              </a:r>
              <a:r>
                <a:rPr lang="en-US" dirty="0" smtClean="0"/>
                <a:t> </a:t>
              </a:r>
              <a:r>
                <a:rPr lang="en-US" sz="1200" dirty="0" smtClean="0"/>
                <a:t>Billion</a:t>
              </a:r>
              <a:endParaRPr lang="en-US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310154" y="5911749"/>
              <a:ext cx="5971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8.9</a:t>
              </a:r>
              <a:r>
                <a:rPr lang="en-US" dirty="0" smtClean="0"/>
                <a:t> </a:t>
              </a:r>
              <a:r>
                <a:rPr lang="en-US" sz="1200" dirty="0" smtClean="0"/>
                <a:t>Billion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218673" y="5913029"/>
              <a:ext cx="5971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50</a:t>
              </a:r>
              <a:r>
                <a:rPr lang="en-US" dirty="0" smtClean="0"/>
                <a:t> </a:t>
              </a:r>
              <a:r>
                <a:rPr lang="en-US" sz="1200" dirty="0" smtClean="0"/>
                <a:t>Billion</a:t>
              </a:r>
              <a:endParaRPr lang="en-US" sz="1200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309911" y="2151527"/>
              <a:ext cx="5328000" cy="312933"/>
              <a:chOff x="3071929" y="2151527"/>
              <a:chExt cx="5328000" cy="312933"/>
            </a:xfrm>
          </p:grpSpPr>
          <p:sp>
            <p:nvSpPr>
              <p:cNvPr id="89" name="Pentagon 88"/>
              <p:cNvSpPr/>
              <p:nvPr/>
            </p:nvSpPr>
            <p:spPr>
              <a:xfrm>
                <a:off x="3071929" y="2151528"/>
                <a:ext cx="1846453" cy="312932"/>
              </a:xfrm>
              <a:prstGeom prst="homePlat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Industrialization</a:t>
                </a:r>
                <a:endParaRPr lang="en-US" dirty="0"/>
              </a:p>
            </p:txBody>
          </p:sp>
          <p:sp>
            <p:nvSpPr>
              <p:cNvPr id="90" name="Chevron 89"/>
              <p:cNvSpPr/>
              <p:nvPr/>
            </p:nvSpPr>
            <p:spPr>
              <a:xfrm>
                <a:off x="4792872" y="2151528"/>
                <a:ext cx="1677777" cy="3129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Automation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Chevron 90"/>
              <p:cNvSpPr/>
              <p:nvPr/>
            </p:nvSpPr>
            <p:spPr>
              <a:xfrm>
                <a:off x="6346427" y="2151527"/>
                <a:ext cx="2053502" cy="312932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4A85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Connected Life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91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3958" y="1626998"/>
            <a:ext cx="782077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Evolution of Internet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13510" y="2508429"/>
            <a:ext cx="8976583" cy="4107523"/>
            <a:chOff x="812876" y="1145794"/>
            <a:chExt cx="7817790" cy="3346348"/>
          </a:xfrm>
        </p:grpSpPr>
        <p:sp>
          <p:nvSpPr>
            <p:cNvPr id="4" name="object 5"/>
            <p:cNvSpPr/>
            <p:nvPr/>
          </p:nvSpPr>
          <p:spPr>
            <a:xfrm>
              <a:off x="6648450" y="1270685"/>
              <a:ext cx="1867407" cy="30817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6648450" y="1270660"/>
              <a:ext cx="1867407" cy="30641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 txBox="1"/>
            <p:nvPr/>
          </p:nvSpPr>
          <p:spPr>
            <a:xfrm>
              <a:off x="6962013" y="2312423"/>
              <a:ext cx="1216152" cy="4931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70180" marR="45085" indent="1270" algn="ctr">
                <a:lnSpc>
                  <a:spcPts val="1500"/>
                </a:lnSpc>
              </a:pPr>
              <a:r>
                <a:rPr dirty="0">
                  <a:solidFill>
                    <a:srgbClr val="996600"/>
                  </a:solidFill>
                  <a:latin typeface="Arial"/>
                  <a:cs typeface="Arial"/>
                </a:rPr>
                <a:t>I</a:t>
              </a:r>
              <a:r>
                <a:rPr spc="10" dirty="0">
                  <a:solidFill>
                    <a:srgbClr val="996600"/>
                  </a:solidFill>
                  <a:latin typeface="Arial"/>
                  <a:cs typeface="Arial"/>
                </a:rPr>
                <a:t>n</a:t>
              </a:r>
              <a:r>
                <a:rPr dirty="0">
                  <a:solidFill>
                    <a:srgbClr val="996600"/>
                  </a:solidFill>
                  <a:latin typeface="Arial"/>
                  <a:cs typeface="Arial"/>
                </a:rPr>
                <a:t>t</a:t>
              </a:r>
              <a:r>
                <a:rPr spc="10" dirty="0">
                  <a:solidFill>
                    <a:srgbClr val="996600"/>
                  </a:solidFill>
                  <a:latin typeface="Arial"/>
                  <a:cs typeface="Arial"/>
                </a:rPr>
                <a:t>e</a:t>
              </a:r>
              <a:r>
                <a:rPr spc="5" dirty="0">
                  <a:solidFill>
                    <a:srgbClr val="996600"/>
                  </a:solidFill>
                  <a:latin typeface="Arial"/>
                  <a:cs typeface="Arial"/>
                </a:rPr>
                <a:t>rne</a:t>
              </a:r>
              <a:r>
                <a:rPr dirty="0">
                  <a:solidFill>
                    <a:srgbClr val="996600"/>
                  </a:solidFill>
                  <a:latin typeface="Arial"/>
                  <a:cs typeface="Arial"/>
                </a:rPr>
                <a:t>t</a:t>
              </a:r>
              <a:r>
                <a:rPr spc="-45" dirty="0">
                  <a:solidFill>
                    <a:srgbClr val="996600"/>
                  </a:solidFill>
                  <a:latin typeface="Arial"/>
                  <a:cs typeface="Arial"/>
                </a:rPr>
                <a:t> </a:t>
              </a:r>
              <a:r>
                <a:rPr spc="5" dirty="0">
                  <a:solidFill>
                    <a:srgbClr val="996600"/>
                  </a:solidFill>
                  <a:latin typeface="Arial"/>
                  <a:cs typeface="Arial"/>
                </a:rPr>
                <a:t>o</a:t>
              </a:r>
              <a:r>
                <a:rPr dirty="0">
                  <a:solidFill>
                    <a:srgbClr val="996600"/>
                  </a:solidFill>
                  <a:latin typeface="Arial"/>
                  <a:cs typeface="Arial"/>
                </a:rPr>
                <a:t>f E</a:t>
              </a:r>
              <a:r>
                <a:rPr spc="-20" dirty="0">
                  <a:solidFill>
                    <a:srgbClr val="996600"/>
                  </a:solidFill>
                  <a:latin typeface="Arial"/>
                  <a:cs typeface="Arial"/>
                </a:rPr>
                <a:t>v</a:t>
              </a:r>
              <a:r>
                <a:rPr spc="5" dirty="0">
                  <a:solidFill>
                    <a:srgbClr val="996600"/>
                  </a:solidFill>
                  <a:latin typeface="Arial"/>
                  <a:cs typeface="Arial"/>
                </a:rPr>
                <a:t>er</a:t>
              </a:r>
              <a:r>
                <a:rPr spc="-15" dirty="0">
                  <a:solidFill>
                    <a:srgbClr val="996600"/>
                  </a:solidFill>
                  <a:latin typeface="Arial"/>
                  <a:cs typeface="Arial"/>
                </a:rPr>
                <a:t>y</a:t>
              </a:r>
              <a:r>
                <a:rPr dirty="0">
                  <a:solidFill>
                    <a:srgbClr val="996600"/>
                  </a:solidFill>
                  <a:latin typeface="Arial"/>
                  <a:cs typeface="Arial"/>
                </a:rPr>
                <a:t>t</a:t>
              </a:r>
              <a:r>
                <a:rPr spc="10" dirty="0">
                  <a:solidFill>
                    <a:srgbClr val="996600"/>
                  </a:solidFill>
                  <a:latin typeface="Arial"/>
                  <a:cs typeface="Arial"/>
                </a:rPr>
                <a:t>h</a:t>
              </a:r>
              <a:r>
                <a:rPr dirty="0">
                  <a:solidFill>
                    <a:srgbClr val="996600"/>
                  </a:solidFill>
                  <a:latin typeface="Arial"/>
                  <a:cs typeface="Arial"/>
                </a:rPr>
                <a:t>i</a:t>
              </a:r>
              <a:r>
                <a:rPr spc="10" dirty="0">
                  <a:solidFill>
                    <a:srgbClr val="996600"/>
                  </a:solidFill>
                  <a:latin typeface="Arial"/>
                  <a:cs typeface="Arial"/>
                </a:rPr>
                <a:t>n</a:t>
              </a:r>
              <a:r>
                <a:rPr dirty="0">
                  <a:solidFill>
                    <a:srgbClr val="996600"/>
                  </a:solidFill>
                  <a:latin typeface="Arial"/>
                  <a:cs typeface="Arial"/>
                </a:rPr>
                <a:t>g</a:t>
              </a:r>
              <a:endParaRPr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370"/>
                </a:spcBef>
              </a:pPr>
              <a:r>
                <a:rPr sz="1100" b="1" spc="-10" dirty="0">
                  <a:solidFill>
                    <a:srgbClr val="996600"/>
                  </a:solidFill>
                  <a:latin typeface="Arial"/>
                  <a:cs typeface="Arial"/>
                </a:rPr>
                <a:t>Di</a:t>
              </a:r>
              <a:r>
                <a:rPr sz="1100" b="1" spc="5" dirty="0">
                  <a:solidFill>
                    <a:srgbClr val="996600"/>
                  </a:solidFill>
                  <a:latin typeface="Arial"/>
                  <a:cs typeface="Arial"/>
                </a:rPr>
                <a:t>g</a:t>
              </a:r>
              <a:r>
                <a:rPr sz="1100" b="1" spc="-10" dirty="0">
                  <a:solidFill>
                    <a:srgbClr val="996600"/>
                  </a:solidFill>
                  <a:latin typeface="Arial"/>
                  <a:cs typeface="Arial"/>
                </a:rPr>
                <a:t>i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t</a:t>
              </a:r>
              <a:r>
                <a:rPr sz="1100" b="1" spc="-10" dirty="0">
                  <a:solidFill>
                    <a:srgbClr val="996600"/>
                  </a:solidFill>
                  <a:latin typeface="Arial"/>
                  <a:cs typeface="Arial"/>
                </a:rPr>
                <a:t>i</a:t>
              </a:r>
              <a:r>
                <a:rPr sz="1100" b="1" spc="-15" dirty="0">
                  <a:solidFill>
                    <a:srgbClr val="996600"/>
                  </a:solidFill>
                  <a:latin typeface="Arial"/>
                  <a:cs typeface="Arial"/>
                </a:rPr>
                <a:t>z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e</a:t>
              </a:r>
              <a:r>
                <a:rPr sz="1100" b="1" spc="15" dirty="0">
                  <a:solidFill>
                    <a:srgbClr val="996600"/>
                  </a:solidFill>
                  <a:latin typeface="Arial"/>
                  <a:cs typeface="Arial"/>
                </a:rPr>
                <a:t> 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the</a:t>
              </a:r>
              <a:r>
                <a:rPr sz="1100" b="1" spc="-25" dirty="0">
                  <a:solidFill>
                    <a:srgbClr val="996600"/>
                  </a:solidFill>
                  <a:latin typeface="Arial"/>
                  <a:cs typeface="Arial"/>
                </a:rPr>
                <a:t> </a:t>
              </a:r>
              <a:r>
                <a:rPr sz="1100" b="1" spc="35" dirty="0">
                  <a:solidFill>
                    <a:srgbClr val="996600"/>
                  </a:solidFill>
                  <a:latin typeface="Arial"/>
                  <a:cs typeface="Arial"/>
                </a:rPr>
                <a:t>W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o</a:t>
              </a:r>
              <a:r>
                <a:rPr sz="1100" b="1" spc="-10" dirty="0">
                  <a:solidFill>
                    <a:srgbClr val="996600"/>
                  </a:solidFill>
                  <a:latin typeface="Arial"/>
                  <a:cs typeface="Arial"/>
                </a:rPr>
                <a:t>rl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d</a:t>
              </a:r>
              <a:endParaRPr sz="1100" b="1" dirty="0">
                <a:latin typeface="Arial"/>
                <a:cs typeface="Arial"/>
              </a:endParaRPr>
            </a:p>
          </p:txBody>
        </p:sp>
        <p:sp>
          <p:nvSpPr>
            <p:cNvPr id="7" name="object 8"/>
            <p:cNvSpPr txBox="1"/>
            <p:nvPr/>
          </p:nvSpPr>
          <p:spPr>
            <a:xfrm>
              <a:off x="7162839" y="3052893"/>
              <a:ext cx="898233" cy="6895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b="1" spc="-10" dirty="0">
                  <a:solidFill>
                    <a:srgbClr val="996600"/>
                  </a:solidFill>
                  <a:latin typeface="Arial"/>
                  <a:cs typeface="Arial"/>
                </a:rPr>
                <a:t>C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o</a:t>
              </a:r>
              <a:r>
                <a:rPr sz="1100" b="1" spc="-5" dirty="0">
                  <a:solidFill>
                    <a:srgbClr val="996600"/>
                  </a:solidFill>
                  <a:latin typeface="Arial"/>
                  <a:cs typeface="Arial"/>
                </a:rPr>
                <a:t>n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n</a:t>
              </a:r>
              <a:r>
                <a:rPr sz="1100" b="1" spc="-5" dirty="0">
                  <a:solidFill>
                    <a:srgbClr val="996600"/>
                  </a:solidFill>
                  <a:latin typeface="Arial"/>
                  <a:cs typeface="Arial"/>
                </a:rPr>
                <a:t>e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ct</a:t>
              </a:r>
              <a:r>
                <a:rPr sz="1100" b="1" spc="-10" dirty="0">
                  <a:solidFill>
                    <a:srgbClr val="996600"/>
                  </a:solidFill>
                  <a:latin typeface="Arial"/>
                  <a:cs typeface="Arial"/>
                </a:rPr>
                <a:t>i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n</a:t>
              </a:r>
              <a:r>
                <a:rPr sz="1100" b="1" spc="5" dirty="0">
                  <a:solidFill>
                    <a:srgbClr val="996600"/>
                  </a:solidFill>
                  <a:latin typeface="Arial"/>
                  <a:cs typeface="Arial"/>
                </a:rPr>
                <a:t>g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:</a:t>
              </a:r>
              <a:endParaRPr sz="1100" b="1" dirty="0">
                <a:latin typeface="Arial"/>
                <a:cs typeface="Arial"/>
              </a:endParaRPr>
            </a:p>
            <a:p>
              <a:pPr marL="266700" indent="-129539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267335" algn="l"/>
                </a:tabLst>
              </a:pPr>
              <a:r>
                <a:rPr sz="1100" b="1" spc="-5" dirty="0">
                  <a:solidFill>
                    <a:srgbClr val="996600"/>
                  </a:solidFill>
                  <a:latin typeface="Arial"/>
                  <a:cs typeface="Arial"/>
                </a:rPr>
                <a:t>P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e</a:t>
              </a:r>
              <a:r>
                <a:rPr sz="1100" b="1" spc="-5" dirty="0">
                  <a:solidFill>
                    <a:srgbClr val="996600"/>
                  </a:solidFill>
                  <a:latin typeface="Arial"/>
                  <a:cs typeface="Arial"/>
                </a:rPr>
                <a:t>o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p</a:t>
              </a:r>
              <a:r>
                <a:rPr sz="1100" b="1" spc="-10" dirty="0">
                  <a:solidFill>
                    <a:srgbClr val="996600"/>
                  </a:solidFill>
                  <a:latin typeface="Arial"/>
                  <a:cs typeface="Arial"/>
                </a:rPr>
                <a:t>l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e</a:t>
              </a:r>
              <a:endParaRPr sz="1100" b="1" dirty="0">
                <a:latin typeface="Arial"/>
                <a:cs typeface="Arial"/>
              </a:endParaRPr>
            </a:p>
            <a:p>
              <a:pPr marL="266700" indent="-129539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267335" algn="l"/>
                </a:tabLst>
              </a:pPr>
              <a:r>
                <a:rPr sz="1100" b="1" spc="-5" dirty="0">
                  <a:solidFill>
                    <a:srgbClr val="996600"/>
                  </a:solidFill>
                  <a:latin typeface="Arial"/>
                  <a:cs typeface="Arial"/>
                </a:rPr>
                <a:t>P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roc</a:t>
              </a:r>
              <a:r>
                <a:rPr sz="1100" b="1" spc="-5" dirty="0">
                  <a:solidFill>
                    <a:srgbClr val="996600"/>
                  </a:solidFill>
                  <a:latin typeface="Arial"/>
                  <a:cs typeface="Arial"/>
                </a:rPr>
                <a:t>e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ss</a:t>
              </a:r>
              <a:endParaRPr sz="1100" b="1" dirty="0">
                <a:latin typeface="Arial"/>
                <a:cs typeface="Arial"/>
              </a:endParaRPr>
            </a:p>
            <a:p>
              <a:pPr marL="266700" indent="-129539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267335" algn="l"/>
                </a:tabLst>
              </a:pPr>
              <a:r>
                <a:rPr sz="1100" b="1" spc="-10" dirty="0">
                  <a:solidFill>
                    <a:srgbClr val="996600"/>
                  </a:solidFill>
                  <a:latin typeface="Arial"/>
                  <a:cs typeface="Arial"/>
                </a:rPr>
                <a:t>D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ata</a:t>
              </a:r>
              <a:endParaRPr sz="1100" b="1" dirty="0">
                <a:latin typeface="Arial"/>
                <a:cs typeface="Arial"/>
              </a:endParaRPr>
            </a:p>
            <a:p>
              <a:pPr marL="266700" indent="-129539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267335" algn="l"/>
                </a:tabLst>
              </a:pPr>
              <a:r>
                <a:rPr sz="1100" b="1" spc="5" dirty="0">
                  <a:solidFill>
                    <a:srgbClr val="996600"/>
                  </a:solidFill>
                  <a:latin typeface="Arial"/>
                  <a:cs typeface="Arial"/>
                </a:rPr>
                <a:t>T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h</a:t>
              </a:r>
              <a:r>
                <a:rPr sz="1100" b="1" spc="-10" dirty="0">
                  <a:solidFill>
                    <a:srgbClr val="996600"/>
                  </a:solidFill>
                  <a:latin typeface="Arial"/>
                  <a:cs typeface="Arial"/>
                </a:rPr>
                <a:t>i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n</a:t>
              </a:r>
              <a:r>
                <a:rPr sz="1100" b="1" spc="5" dirty="0">
                  <a:solidFill>
                    <a:srgbClr val="996600"/>
                  </a:solidFill>
                  <a:latin typeface="Arial"/>
                  <a:cs typeface="Arial"/>
                </a:rPr>
                <a:t>g</a:t>
              </a:r>
              <a:r>
                <a:rPr sz="1100" b="1" dirty="0">
                  <a:solidFill>
                    <a:srgbClr val="996600"/>
                  </a:solidFill>
                  <a:latin typeface="Arial"/>
                  <a:cs typeface="Arial"/>
                </a:rPr>
                <a:t>s</a:t>
              </a:r>
              <a:endParaRPr sz="1100" b="1" dirty="0">
                <a:latin typeface="Arial"/>
                <a:cs typeface="Arial"/>
              </a:endParaRPr>
            </a:p>
          </p:txBody>
        </p:sp>
        <p:sp>
          <p:nvSpPr>
            <p:cNvPr id="8" name="object 9"/>
            <p:cNvSpPr/>
            <p:nvPr/>
          </p:nvSpPr>
          <p:spPr>
            <a:xfrm>
              <a:off x="7178293" y="1322463"/>
              <a:ext cx="807796" cy="80758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/>
            <p:cNvSpPr/>
            <p:nvPr/>
          </p:nvSpPr>
          <p:spPr>
            <a:xfrm>
              <a:off x="970089" y="2296845"/>
              <a:ext cx="1867408" cy="20556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/>
            <p:cNvSpPr/>
            <p:nvPr/>
          </p:nvSpPr>
          <p:spPr>
            <a:xfrm>
              <a:off x="2862833" y="1862886"/>
              <a:ext cx="1867408" cy="24895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/>
            <p:cNvSpPr/>
            <p:nvPr/>
          </p:nvSpPr>
          <p:spPr>
            <a:xfrm>
              <a:off x="4755641" y="1534769"/>
              <a:ext cx="1867408" cy="28042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/>
            <p:cNvSpPr/>
            <p:nvPr/>
          </p:nvSpPr>
          <p:spPr>
            <a:xfrm>
              <a:off x="866521" y="4276242"/>
              <a:ext cx="7764145" cy="215900"/>
            </a:xfrm>
            <a:custGeom>
              <a:avLst/>
              <a:gdLst/>
              <a:ahLst/>
              <a:cxnLst/>
              <a:rect l="l" t="t" r="r" b="b"/>
              <a:pathLst>
                <a:path w="7764145" h="215900">
                  <a:moveTo>
                    <a:pt x="7656322" y="0"/>
                  </a:moveTo>
                  <a:lnTo>
                    <a:pt x="7656322" y="53936"/>
                  </a:lnTo>
                  <a:lnTo>
                    <a:pt x="0" y="53936"/>
                  </a:lnTo>
                  <a:lnTo>
                    <a:pt x="0" y="161798"/>
                  </a:lnTo>
                  <a:lnTo>
                    <a:pt x="7656322" y="161798"/>
                  </a:lnTo>
                  <a:lnTo>
                    <a:pt x="7656322" y="215722"/>
                  </a:lnTo>
                  <a:lnTo>
                    <a:pt x="7764145" y="107861"/>
                  </a:lnTo>
                  <a:lnTo>
                    <a:pt x="7656322" y="0"/>
                  </a:lnTo>
                  <a:close/>
                </a:path>
              </a:pathLst>
            </a:custGeom>
            <a:solidFill>
              <a:srgbClr val="054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/>
            <p:cNvSpPr/>
            <p:nvPr/>
          </p:nvSpPr>
          <p:spPr>
            <a:xfrm>
              <a:off x="812876" y="1145794"/>
              <a:ext cx="215900" cy="3282950"/>
            </a:xfrm>
            <a:custGeom>
              <a:avLst/>
              <a:gdLst/>
              <a:ahLst/>
              <a:cxnLst/>
              <a:rect l="l" t="t" r="r" b="b"/>
              <a:pathLst>
                <a:path w="215900" h="3282950">
                  <a:moveTo>
                    <a:pt x="161836" y="107822"/>
                  </a:moveTo>
                  <a:lnTo>
                    <a:pt x="53949" y="107822"/>
                  </a:lnTo>
                  <a:lnTo>
                    <a:pt x="53949" y="3282759"/>
                  </a:lnTo>
                  <a:lnTo>
                    <a:pt x="161836" y="3282759"/>
                  </a:lnTo>
                  <a:lnTo>
                    <a:pt x="161836" y="107822"/>
                  </a:lnTo>
                  <a:close/>
                </a:path>
                <a:path w="215900" h="3282950">
                  <a:moveTo>
                    <a:pt x="107886" y="0"/>
                  </a:moveTo>
                  <a:lnTo>
                    <a:pt x="0" y="107822"/>
                  </a:lnTo>
                  <a:lnTo>
                    <a:pt x="215785" y="107822"/>
                  </a:lnTo>
                  <a:lnTo>
                    <a:pt x="107886" y="0"/>
                  </a:lnTo>
                  <a:close/>
                </a:path>
              </a:pathLst>
            </a:custGeom>
            <a:solidFill>
              <a:srgbClr val="054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/>
            <p:cNvSpPr txBox="1"/>
            <p:nvPr/>
          </p:nvSpPr>
          <p:spPr>
            <a:xfrm>
              <a:off x="1277238" y="3052893"/>
              <a:ext cx="1165225" cy="5873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3030">
                <a:lnSpc>
                  <a:spcPct val="100000"/>
                </a:lnSpc>
              </a:pPr>
              <a:r>
                <a:rPr sz="1500" dirty="0">
                  <a:solidFill>
                    <a:srgbClr val="676767"/>
                  </a:solidFill>
                  <a:latin typeface="Arial"/>
                  <a:cs typeface="Arial"/>
                </a:rPr>
                <a:t>Co</a:t>
              </a:r>
              <a:r>
                <a:rPr sz="1500" spc="5" dirty="0">
                  <a:solidFill>
                    <a:srgbClr val="676767"/>
                  </a:solidFill>
                  <a:latin typeface="Arial"/>
                  <a:cs typeface="Arial"/>
                </a:rPr>
                <a:t>n</a:t>
              </a:r>
              <a:r>
                <a:rPr sz="1500" dirty="0">
                  <a:solidFill>
                    <a:srgbClr val="676767"/>
                  </a:solidFill>
                  <a:latin typeface="Arial"/>
                  <a:cs typeface="Arial"/>
                </a:rPr>
                <a:t>necti</a:t>
              </a:r>
              <a:r>
                <a:rPr sz="1500" spc="-20" dirty="0">
                  <a:solidFill>
                    <a:srgbClr val="676767"/>
                  </a:solidFill>
                  <a:latin typeface="Arial"/>
                  <a:cs typeface="Arial"/>
                </a:rPr>
                <a:t>v</a:t>
              </a:r>
              <a:r>
                <a:rPr sz="1500" dirty="0">
                  <a:solidFill>
                    <a:srgbClr val="676767"/>
                  </a:solidFill>
                  <a:latin typeface="Arial"/>
                  <a:cs typeface="Arial"/>
                </a:rPr>
                <a:t>ity</a:t>
              </a:r>
              <a:endParaRPr sz="1500">
                <a:latin typeface="Arial"/>
                <a:cs typeface="Arial"/>
              </a:endParaRPr>
            </a:p>
            <a:p>
              <a:pPr marL="12700" marR="37465">
                <a:lnSpc>
                  <a:spcPct val="100000"/>
                </a:lnSpc>
                <a:spcBef>
                  <a:spcPts val="275"/>
                </a:spcBef>
              </a:pP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D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i</a:t>
              </a:r>
              <a:r>
                <a:rPr sz="1100" spc="10" dirty="0">
                  <a:solidFill>
                    <a:srgbClr val="676767"/>
                  </a:solidFill>
                  <a:latin typeface="Arial"/>
                  <a:cs typeface="Arial"/>
                </a:rPr>
                <a:t>g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t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iz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e</a:t>
              </a:r>
              <a:r>
                <a:rPr sz="1100" spc="15" dirty="0">
                  <a:solidFill>
                    <a:srgbClr val="676767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Access</a:t>
              </a:r>
              <a:r>
                <a:rPr sz="1100" spc="-5" dirty="0">
                  <a:solidFill>
                    <a:srgbClr val="676767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to In</a:t>
              </a:r>
              <a:r>
                <a:rPr sz="1100" spc="15" dirty="0">
                  <a:solidFill>
                    <a:srgbClr val="676767"/>
                  </a:solidFill>
                  <a:latin typeface="Arial"/>
                  <a:cs typeface="Arial"/>
                </a:rPr>
                <a:t>f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o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rm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a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ti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on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5" name="object 17"/>
            <p:cNvSpPr txBox="1"/>
            <p:nvPr/>
          </p:nvSpPr>
          <p:spPr>
            <a:xfrm>
              <a:off x="1277238" y="3809569"/>
              <a:ext cx="1033144" cy="5016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0340" indent="-167640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180975" algn="l"/>
                </a:tabLst>
              </a:pP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Ema</a:t>
              </a:r>
              <a:r>
                <a:rPr sz="1100" spc="-5" dirty="0">
                  <a:solidFill>
                    <a:srgbClr val="676767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l</a:t>
              </a:r>
              <a:endParaRPr sz="1100">
                <a:latin typeface="Arial"/>
                <a:cs typeface="Arial"/>
              </a:endParaRPr>
            </a:p>
            <a:p>
              <a:pPr marL="180340" indent="-167640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180975" algn="l"/>
                </a:tabLst>
              </a:pPr>
              <a:r>
                <a:rPr sz="1100" spc="25" dirty="0">
                  <a:solidFill>
                    <a:srgbClr val="676767"/>
                  </a:solidFill>
                  <a:latin typeface="Arial"/>
                  <a:cs typeface="Arial"/>
                </a:rPr>
                <a:t>W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eb</a:t>
              </a:r>
              <a:r>
                <a:rPr sz="1100" spc="-30" dirty="0">
                  <a:solidFill>
                    <a:srgbClr val="676767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Bro</a:t>
              </a:r>
              <a:r>
                <a:rPr sz="1100" spc="-15" dirty="0">
                  <a:solidFill>
                    <a:srgbClr val="676767"/>
                  </a:solidFill>
                  <a:latin typeface="Arial"/>
                  <a:cs typeface="Arial"/>
                </a:rPr>
                <a:t>w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ser</a:t>
              </a:r>
              <a:endParaRPr sz="1100">
                <a:latin typeface="Arial"/>
                <a:cs typeface="Arial"/>
              </a:endParaRPr>
            </a:p>
            <a:p>
              <a:pPr marL="180340" indent="-167640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180975" algn="l"/>
                </a:tabLst>
              </a:pP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Search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6" name="object 18"/>
            <p:cNvSpPr/>
            <p:nvPr/>
          </p:nvSpPr>
          <p:spPr>
            <a:xfrm>
              <a:off x="1533144" y="2537460"/>
              <a:ext cx="780288" cy="2270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9"/>
            <p:cNvSpPr/>
            <p:nvPr/>
          </p:nvSpPr>
          <p:spPr>
            <a:xfrm>
              <a:off x="1724914" y="2374226"/>
              <a:ext cx="510806" cy="311950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0"/>
            <p:cNvSpPr/>
            <p:nvPr/>
          </p:nvSpPr>
          <p:spPr>
            <a:xfrm>
              <a:off x="1408430" y="2456091"/>
              <a:ext cx="632904" cy="548601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1"/>
            <p:cNvSpPr/>
            <p:nvPr/>
          </p:nvSpPr>
          <p:spPr>
            <a:xfrm>
              <a:off x="1968119" y="2321026"/>
              <a:ext cx="653300" cy="549935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2"/>
            <p:cNvSpPr txBox="1"/>
            <p:nvPr/>
          </p:nvSpPr>
          <p:spPr>
            <a:xfrm>
              <a:off x="5012816" y="2411796"/>
              <a:ext cx="1247140" cy="7778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4775" algn="ctr">
                <a:lnSpc>
                  <a:spcPts val="1650"/>
                </a:lnSpc>
              </a:pPr>
              <a:r>
                <a:rPr sz="1500" dirty="0">
                  <a:solidFill>
                    <a:srgbClr val="006FC0"/>
                  </a:solidFill>
                  <a:latin typeface="Arial"/>
                  <a:cs typeface="Arial"/>
                </a:rPr>
                <a:t>Immer</a:t>
              </a:r>
              <a:r>
                <a:rPr sz="1500" spc="5" dirty="0">
                  <a:solidFill>
                    <a:srgbClr val="006FC0"/>
                  </a:solidFill>
                  <a:latin typeface="Arial"/>
                  <a:cs typeface="Arial"/>
                </a:rPr>
                <a:t>s</a:t>
              </a:r>
              <a:r>
                <a:rPr sz="1500" dirty="0">
                  <a:solidFill>
                    <a:srgbClr val="006FC0"/>
                  </a:solidFill>
                  <a:latin typeface="Arial"/>
                  <a:cs typeface="Arial"/>
                </a:rPr>
                <a:t>i</a:t>
              </a:r>
              <a:r>
                <a:rPr sz="1500" spc="-15" dirty="0">
                  <a:solidFill>
                    <a:srgbClr val="006FC0"/>
                  </a:solidFill>
                  <a:latin typeface="Arial"/>
                  <a:cs typeface="Arial"/>
                </a:rPr>
                <a:t>v</a:t>
              </a:r>
              <a:r>
                <a:rPr sz="1500" dirty="0">
                  <a:solidFill>
                    <a:srgbClr val="006FC0"/>
                  </a:solidFill>
                  <a:latin typeface="Arial"/>
                  <a:cs typeface="Arial"/>
                </a:rPr>
                <a:t>e</a:t>
              </a:r>
              <a:endParaRPr sz="1500">
                <a:latin typeface="Arial"/>
                <a:cs typeface="Arial"/>
              </a:endParaRPr>
            </a:p>
            <a:p>
              <a:pPr marL="105410" algn="ctr">
                <a:lnSpc>
                  <a:spcPts val="1650"/>
                </a:lnSpc>
              </a:pPr>
              <a:r>
                <a:rPr sz="1500" spc="-10" dirty="0">
                  <a:solidFill>
                    <a:srgbClr val="006FC0"/>
                  </a:solidFill>
                  <a:latin typeface="Arial"/>
                  <a:cs typeface="Arial"/>
                </a:rPr>
                <a:t>E</a:t>
              </a:r>
              <a:r>
                <a:rPr sz="1500" spc="-20" dirty="0">
                  <a:solidFill>
                    <a:srgbClr val="006FC0"/>
                  </a:solidFill>
                  <a:latin typeface="Arial"/>
                  <a:cs typeface="Arial"/>
                </a:rPr>
                <a:t>x</a:t>
              </a:r>
              <a:r>
                <a:rPr sz="1500" dirty="0">
                  <a:solidFill>
                    <a:srgbClr val="006FC0"/>
                  </a:solidFill>
                  <a:latin typeface="Arial"/>
                  <a:cs typeface="Arial"/>
                </a:rPr>
                <a:t>periences</a:t>
              </a:r>
              <a:endParaRPr sz="1500">
                <a:latin typeface="Arial"/>
                <a:cs typeface="Arial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275"/>
                </a:spcBef>
              </a:pPr>
              <a:r>
                <a:rPr sz="1100" spc="-10" dirty="0">
                  <a:solidFill>
                    <a:srgbClr val="006FC0"/>
                  </a:solidFill>
                  <a:latin typeface="Arial"/>
                  <a:cs typeface="Arial"/>
                </a:rPr>
                <a:t>Di</a:t>
              </a:r>
              <a:r>
                <a:rPr sz="1100" spc="5" dirty="0">
                  <a:solidFill>
                    <a:srgbClr val="006FC0"/>
                  </a:solidFill>
                  <a:latin typeface="Arial"/>
                  <a:cs typeface="Arial"/>
                </a:rPr>
                <a:t>g</a:t>
              </a:r>
              <a:r>
                <a:rPr sz="1100" spc="-10" dirty="0">
                  <a:solidFill>
                    <a:srgbClr val="006FC0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t</a:t>
              </a:r>
              <a:r>
                <a:rPr sz="1100" spc="-10" dirty="0">
                  <a:solidFill>
                    <a:srgbClr val="006FC0"/>
                  </a:solidFill>
                  <a:latin typeface="Arial"/>
                  <a:cs typeface="Arial"/>
                </a:rPr>
                <a:t>i</a:t>
              </a:r>
              <a:r>
                <a:rPr sz="1100" spc="-15" dirty="0">
                  <a:solidFill>
                    <a:srgbClr val="006FC0"/>
                  </a:solidFill>
                  <a:latin typeface="Arial"/>
                  <a:cs typeface="Arial"/>
                </a:rPr>
                <a:t>z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e</a:t>
              </a:r>
              <a:r>
                <a:rPr sz="1100" spc="15" dirty="0">
                  <a:solidFill>
                    <a:srgbClr val="006FC0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Interac</a:t>
              </a:r>
              <a:r>
                <a:rPr sz="1100" spc="-10" dirty="0">
                  <a:solidFill>
                    <a:srgbClr val="006FC0"/>
                  </a:solidFill>
                  <a:latin typeface="Arial"/>
                  <a:cs typeface="Arial"/>
                </a:rPr>
                <a:t>ti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o</a:t>
              </a:r>
              <a:r>
                <a:rPr sz="1100" spc="-5" dirty="0">
                  <a:solidFill>
                    <a:srgbClr val="006FC0"/>
                  </a:solidFill>
                  <a:latin typeface="Arial"/>
                  <a:cs typeface="Arial"/>
                </a:rPr>
                <a:t>n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s (</a:t>
              </a:r>
              <a:r>
                <a:rPr sz="1100" spc="-5" dirty="0">
                  <a:solidFill>
                    <a:srgbClr val="006FC0"/>
                  </a:solidFill>
                  <a:latin typeface="Arial"/>
                  <a:cs typeface="Arial"/>
                </a:rPr>
                <a:t>B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us</a:t>
              </a:r>
              <a:r>
                <a:rPr sz="1100" spc="-10" dirty="0">
                  <a:solidFill>
                    <a:srgbClr val="006FC0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n</a:t>
              </a:r>
              <a:r>
                <a:rPr sz="1100" spc="-5" dirty="0">
                  <a:solidFill>
                    <a:srgbClr val="006FC0"/>
                  </a:solidFill>
                  <a:latin typeface="Arial"/>
                  <a:cs typeface="Arial"/>
                </a:rPr>
                <a:t>e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ss</a:t>
              </a:r>
              <a:r>
                <a:rPr sz="1100" spc="-10" dirty="0">
                  <a:solidFill>
                    <a:srgbClr val="006FC0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&amp; </a:t>
              </a:r>
              <a:r>
                <a:rPr sz="1100" spc="-5" dirty="0">
                  <a:solidFill>
                    <a:srgbClr val="006FC0"/>
                  </a:solidFill>
                  <a:latin typeface="Arial"/>
                  <a:cs typeface="Arial"/>
                </a:rPr>
                <a:t>S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oc</a:t>
              </a:r>
              <a:r>
                <a:rPr sz="1100" spc="-10" dirty="0">
                  <a:solidFill>
                    <a:srgbClr val="006FC0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a</a:t>
              </a:r>
              <a:r>
                <a:rPr sz="1100" spc="-10" dirty="0">
                  <a:solidFill>
                    <a:srgbClr val="006FC0"/>
                  </a:solidFill>
                  <a:latin typeface="Arial"/>
                  <a:cs typeface="Arial"/>
                </a:rPr>
                <a:t>l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)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21" name="object 23"/>
            <p:cNvSpPr txBox="1"/>
            <p:nvPr/>
          </p:nvSpPr>
          <p:spPr>
            <a:xfrm>
              <a:off x="5012816" y="3359082"/>
              <a:ext cx="664210" cy="6692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0340" indent="-167640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180340" algn="l"/>
                </a:tabLst>
              </a:pPr>
              <a:r>
                <a:rPr sz="1100" spc="-10" dirty="0">
                  <a:solidFill>
                    <a:srgbClr val="006FC0"/>
                  </a:solidFill>
                  <a:latin typeface="Arial"/>
                  <a:cs typeface="Arial"/>
                </a:rPr>
                <a:t>S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o</a:t>
              </a:r>
              <a:r>
                <a:rPr sz="1100" spc="-5" dirty="0">
                  <a:solidFill>
                    <a:srgbClr val="006FC0"/>
                  </a:solidFill>
                  <a:latin typeface="Arial"/>
                  <a:cs typeface="Arial"/>
                </a:rPr>
                <a:t>c</a:t>
              </a:r>
              <a:r>
                <a:rPr sz="1100" spc="-10" dirty="0">
                  <a:solidFill>
                    <a:srgbClr val="006FC0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al</a:t>
              </a:r>
              <a:endParaRPr sz="1100">
                <a:latin typeface="Arial"/>
                <a:cs typeface="Arial"/>
              </a:endParaRPr>
            </a:p>
            <a:p>
              <a:pPr marL="180340" indent="-167640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180340" algn="l"/>
                </a:tabLst>
              </a:pPr>
              <a:r>
                <a:rPr sz="1100" spc="-20" dirty="0">
                  <a:solidFill>
                    <a:srgbClr val="006FC0"/>
                  </a:solidFill>
                  <a:latin typeface="Arial"/>
                  <a:cs typeface="Arial"/>
                </a:rPr>
                <a:t>M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o</a:t>
              </a:r>
              <a:r>
                <a:rPr sz="1100" spc="-5" dirty="0">
                  <a:solidFill>
                    <a:srgbClr val="006FC0"/>
                  </a:solidFill>
                  <a:latin typeface="Arial"/>
                  <a:cs typeface="Arial"/>
                </a:rPr>
                <a:t>b</a:t>
              </a:r>
              <a:r>
                <a:rPr sz="1100" spc="-10" dirty="0">
                  <a:solidFill>
                    <a:srgbClr val="006FC0"/>
                  </a:solidFill>
                  <a:latin typeface="Arial"/>
                  <a:cs typeface="Arial"/>
                </a:rPr>
                <a:t>ili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ty</a:t>
              </a:r>
              <a:endParaRPr sz="1100">
                <a:latin typeface="Arial"/>
                <a:cs typeface="Arial"/>
              </a:endParaRPr>
            </a:p>
            <a:p>
              <a:pPr marL="180340" indent="-167640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180340" algn="l"/>
                </a:tabLst>
              </a:pPr>
              <a:r>
                <a:rPr sz="1100" spc="-10" dirty="0">
                  <a:solidFill>
                    <a:srgbClr val="006FC0"/>
                  </a:solidFill>
                  <a:latin typeface="Arial"/>
                  <a:cs typeface="Arial"/>
                </a:rPr>
                <a:t>Cl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o</a:t>
              </a:r>
              <a:r>
                <a:rPr sz="1100" spc="-5" dirty="0">
                  <a:solidFill>
                    <a:srgbClr val="006FC0"/>
                  </a:solidFill>
                  <a:latin typeface="Arial"/>
                  <a:cs typeface="Arial"/>
                </a:rPr>
                <a:t>u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d</a:t>
              </a:r>
              <a:endParaRPr sz="1100">
                <a:latin typeface="Arial"/>
                <a:cs typeface="Arial"/>
              </a:endParaRPr>
            </a:p>
            <a:p>
              <a:pPr marL="180340" indent="-167640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180340" algn="l"/>
                </a:tabLst>
              </a:pPr>
              <a:r>
                <a:rPr sz="1100" spc="-5" dirty="0">
                  <a:solidFill>
                    <a:srgbClr val="006FC0"/>
                  </a:solidFill>
                  <a:latin typeface="Arial"/>
                  <a:cs typeface="Arial"/>
                </a:rPr>
                <a:t>V</a:t>
              </a:r>
              <a:r>
                <a:rPr sz="1100" spc="-10" dirty="0">
                  <a:solidFill>
                    <a:srgbClr val="006FC0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d</a:t>
              </a:r>
              <a:r>
                <a:rPr sz="1100" spc="-5" dirty="0">
                  <a:solidFill>
                    <a:srgbClr val="006FC0"/>
                  </a:solidFill>
                  <a:latin typeface="Arial"/>
                  <a:cs typeface="Arial"/>
                </a:rPr>
                <a:t>e</a:t>
              </a:r>
              <a:r>
                <a:rPr sz="1100" dirty="0">
                  <a:solidFill>
                    <a:srgbClr val="006FC0"/>
                  </a:solidFill>
                  <a:latin typeface="Arial"/>
                  <a:cs typeface="Arial"/>
                </a:rPr>
                <a:t>o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22" name="object 24"/>
            <p:cNvSpPr/>
            <p:nvPr/>
          </p:nvSpPr>
          <p:spPr>
            <a:xfrm>
              <a:off x="4945379" y="2150364"/>
              <a:ext cx="931163" cy="278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5"/>
            <p:cNvSpPr/>
            <p:nvPr/>
          </p:nvSpPr>
          <p:spPr>
            <a:xfrm>
              <a:off x="5217159" y="1819122"/>
              <a:ext cx="581164" cy="531901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6"/>
            <p:cNvSpPr/>
            <p:nvPr/>
          </p:nvSpPr>
          <p:spPr>
            <a:xfrm>
              <a:off x="5637148" y="1862899"/>
              <a:ext cx="651243" cy="353631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7"/>
            <p:cNvSpPr txBox="1"/>
            <p:nvPr/>
          </p:nvSpPr>
          <p:spPr>
            <a:xfrm>
              <a:off x="3169157" y="2634046"/>
              <a:ext cx="1094740" cy="784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9870" marR="5080" indent="-59690">
                <a:lnSpc>
                  <a:spcPts val="1500"/>
                </a:lnSpc>
              </a:pPr>
              <a:r>
                <a:rPr sz="1500" dirty="0">
                  <a:solidFill>
                    <a:srgbClr val="676767"/>
                  </a:solidFill>
                  <a:latin typeface="Arial"/>
                  <a:cs typeface="Arial"/>
                </a:rPr>
                <a:t>Net</a:t>
              </a:r>
              <a:r>
                <a:rPr sz="1500" spc="-15" dirty="0">
                  <a:solidFill>
                    <a:srgbClr val="676767"/>
                  </a:solidFill>
                  <a:latin typeface="Arial"/>
                  <a:cs typeface="Arial"/>
                </a:rPr>
                <a:t>w</a:t>
              </a:r>
              <a:r>
                <a:rPr sz="1500" dirty="0">
                  <a:solidFill>
                    <a:srgbClr val="676767"/>
                  </a:solidFill>
                  <a:latin typeface="Arial"/>
                  <a:cs typeface="Arial"/>
                </a:rPr>
                <a:t>or</a:t>
              </a:r>
              <a:r>
                <a:rPr sz="1500" spc="5" dirty="0">
                  <a:solidFill>
                    <a:srgbClr val="676767"/>
                  </a:solidFill>
                  <a:latin typeface="Arial"/>
                  <a:cs typeface="Arial"/>
                </a:rPr>
                <a:t>k</a:t>
              </a:r>
              <a:r>
                <a:rPr sz="1500" dirty="0">
                  <a:solidFill>
                    <a:srgbClr val="676767"/>
                  </a:solidFill>
                  <a:latin typeface="Arial"/>
                  <a:cs typeface="Arial"/>
                </a:rPr>
                <a:t>ed </a:t>
              </a:r>
              <a:r>
                <a:rPr sz="1500" spc="-5" dirty="0">
                  <a:solidFill>
                    <a:srgbClr val="676767"/>
                  </a:solidFill>
                  <a:latin typeface="Arial"/>
                  <a:cs typeface="Arial"/>
                </a:rPr>
                <a:t>E</a:t>
              </a:r>
              <a:r>
                <a:rPr sz="1500" dirty="0">
                  <a:solidFill>
                    <a:srgbClr val="676767"/>
                  </a:solidFill>
                  <a:latin typeface="Arial"/>
                  <a:cs typeface="Arial"/>
                </a:rPr>
                <a:t>conomy</a:t>
              </a:r>
              <a:endParaRPr sz="1500">
                <a:latin typeface="Arial"/>
                <a:cs typeface="Arial"/>
              </a:endParaRPr>
            </a:p>
            <a:p>
              <a:pPr marL="12700" marR="9525">
                <a:lnSpc>
                  <a:spcPct val="100000"/>
                </a:lnSpc>
                <a:spcBef>
                  <a:spcPts val="325"/>
                </a:spcBef>
              </a:pP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Di</a:t>
              </a:r>
              <a:r>
                <a:rPr sz="1100" spc="5" dirty="0">
                  <a:solidFill>
                    <a:srgbClr val="676767"/>
                  </a:solidFill>
                  <a:latin typeface="Arial"/>
                  <a:cs typeface="Arial"/>
                </a:rPr>
                <a:t>g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t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i</a:t>
              </a:r>
              <a:r>
                <a:rPr sz="1100" spc="-15" dirty="0">
                  <a:solidFill>
                    <a:srgbClr val="676767"/>
                  </a:solidFill>
                  <a:latin typeface="Arial"/>
                  <a:cs typeface="Arial"/>
                </a:rPr>
                <a:t>z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e</a:t>
              </a:r>
              <a:r>
                <a:rPr sz="1100" spc="15" dirty="0">
                  <a:solidFill>
                    <a:srgbClr val="676767"/>
                  </a:solidFill>
                  <a:latin typeface="Arial"/>
                  <a:cs typeface="Arial"/>
                </a:rPr>
                <a:t> </a:t>
              </a:r>
              <a:r>
                <a:rPr sz="1100" spc="-5" dirty="0">
                  <a:solidFill>
                    <a:srgbClr val="676767"/>
                  </a:solidFill>
                  <a:latin typeface="Arial"/>
                  <a:cs typeface="Arial"/>
                </a:rPr>
                <a:t>B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us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n</a:t>
              </a:r>
              <a:r>
                <a:rPr sz="1100" spc="-5" dirty="0">
                  <a:solidFill>
                    <a:srgbClr val="676767"/>
                  </a:solidFill>
                  <a:latin typeface="Arial"/>
                  <a:cs typeface="Arial"/>
                </a:rPr>
                <a:t>e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ss </a:t>
              </a:r>
              <a:r>
                <a:rPr sz="1100" spc="-5" dirty="0">
                  <a:solidFill>
                    <a:srgbClr val="676767"/>
                  </a:solidFill>
                  <a:latin typeface="Arial"/>
                  <a:cs typeface="Arial"/>
                </a:rPr>
                <a:t>P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roc</a:t>
              </a:r>
              <a:r>
                <a:rPr sz="1100" spc="-5" dirty="0">
                  <a:solidFill>
                    <a:srgbClr val="676767"/>
                  </a:solidFill>
                  <a:latin typeface="Arial"/>
                  <a:cs typeface="Arial"/>
                </a:rPr>
                <a:t>e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ss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26" name="object 28"/>
            <p:cNvSpPr txBox="1"/>
            <p:nvPr/>
          </p:nvSpPr>
          <p:spPr>
            <a:xfrm>
              <a:off x="3169157" y="3587929"/>
              <a:ext cx="1047750" cy="6686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0340" indent="-167640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180340" algn="l"/>
                </a:tabLst>
              </a:pPr>
              <a:r>
                <a:rPr sz="1100" spc="-5" dirty="0">
                  <a:solidFill>
                    <a:srgbClr val="676767"/>
                  </a:solidFill>
                  <a:latin typeface="Arial"/>
                  <a:cs typeface="Arial"/>
                </a:rPr>
                <a:t>E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-com</a:t>
              </a:r>
              <a:r>
                <a:rPr sz="1100" spc="5" dirty="0">
                  <a:solidFill>
                    <a:srgbClr val="676767"/>
                  </a:solidFill>
                  <a:latin typeface="Arial"/>
                  <a:cs typeface="Arial"/>
                </a:rPr>
                <a:t>m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erce</a:t>
              </a:r>
              <a:endParaRPr sz="1100">
                <a:latin typeface="Arial"/>
                <a:cs typeface="Arial"/>
              </a:endParaRPr>
            </a:p>
            <a:p>
              <a:pPr marL="180340" marR="5080" indent="-167640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180340" algn="l"/>
                </a:tabLst>
              </a:pP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Di</a:t>
              </a:r>
              <a:r>
                <a:rPr sz="1100" spc="5" dirty="0">
                  <a:solidFill>
                    <a:srgbClr val="676767"/>
                  </a:solidFill>
                  <a:latin typeface="Arial"/>
                  <a:cs typeface="Arial"/>
                </a:rPr>
                <a:t>g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tal</a:t>
              </a:r>
              <a:r>
                <a:rPr sz="1100" spc="-5" dirty="0">
                  <a:solidFill>
                    <a:srgbClr val="676767"/>
                  </a:solidFill>
                  <a:latin typeface="Arial"/>
                  <a:cs typeface="Arial"/>
                </a:rPr>
                <a:t> S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u</a:t>
              </a:r>
              <a:r>
                <a:rPr sz="1100" spc="-5" dirty="0">
                  <a:solidFill>
                    <a:srgbClr val="676767"/>
                  </a:solidFill>
                  <a:latin typeface="Arial"/>
                  <a:cs typeface="Arial"/>
                </a:rPr>
                <a:t>p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p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l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y 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C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h</a:t>
              </a:r>
              <a:r>
                <a:rPr sz="1100" spc="-5" dirty="0">
                  <a:solidFill>
                    <a:srgbClr val="676767"/>
                  </a:solidFill>
                  <a:latin typeface="Arial"/>
                  <a:cs typeface="Arial"/>
                </a:rPr>
                <a:t>a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n</a:t>
              </a:r>
              <a:endParaRPr sz="1100">
                <a:latin typeface="Arial"/>
                <a:cs typeface="Arial"/>
              </a:endParaRPr>
            </a:p>
            <a:p>
              <a:pPr marL="180340" indent="-167640">
                <a:lnSpc>
                  <a:spcPct val="100000"/>
                </a:lnSpc>
                <a:buClr>
                  <a:srgbClr val="3C4248"/>
                </a:buClr>
                <a:buFont typeface="Arial"/>
                <a:buChar char="•"/>
                <a:tabLst>
                  <a:tab pos="180340" algn="l"/>
                </a:tabLst>
              </a:pP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C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o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ll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a</a:t>
              </a:r>
              <a:r>
                <a:rPr sz="1100" spc="-5" dirty="0">
                  <a:solidFill>
                    <a:srgbClr val="676767"/>
                  </a:solidFill>
                  <a:latin typeface="Arial"/>
                  <a:cs typeface="Arial"/>
                </a:rPr>
                <a:t>b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orat</a:t>
              </a:r>
              <a:r>
                <a:rPr sz="1100" spc="-10" dirty="0">
                  <a:solidFill>
                    <a:srgbClr val="676767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rgbClr val="676767"/>
                  </a:solidFill>
                  <a:latin typeface="Arial"/>
                  <a:cs typeface="Arial"/>
                </a:rPr>
                <a:t>on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27" name="object 29"/>
            <p:cNvSpPr/>
            <p:nvPr/>
          </p:nvSpPr>
          <p:spPr>
            <a:xfrm>
              <a:off x="3290696" y="1977047"/>
              <a:ext cx="639826" cy="63966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0"/>
            <p:cNvSpPr/>
            <p:nvPr/>
          </p:nvSpPr>
          <p:spPr>
            <a:xfrm>
              <a:off x="3847719" y="2121026"/>
              <a:ext cx="454774" cy="454660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44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3958" y="1626998"/>
            <a:ext cx="782077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IMT-2020 (5G) Vision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7"/>
          <p:cNvSpPr/>
          <p:nvPr/>
        </p:nvSpPr>
        <p:spPr>
          <a:xfrm>
            <a:off x="4151882" y="4329414"/>
            <a:ext cx="2186940" cy="426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8"/>
          <p:cNvSpPr/>
          <p:nvPr/>
        </p:nvSpPr>
        <p:spPr>
          <a:xfrm>
            <a:off x="4191506" y="4365419"/>
            <a:ext cx="2133600" cy="257810"/>
          </a:xfrm>
          <a:custGeom>
            <a:avLst/>
            <a:gdLst/>
            <a:ahLst/>
            <a:cxnLst/>
            <a:rect l="l" t="t" r="r" b="b"/>
            <a:pathLst>
              <a:path w="2133600" h="257810">
                <a:moveTo>
                  <a:pt x="0" y="257365"/>
                </a:moveTo>
                <a:lnTo>
                  <a:pt x="2133600" y="257365"/>
                </a:lnTo>
                <a:lnTo>
                  <a:pt x="2133600" y="0"/>
                </a:lnTo>
                <a:lnTo>
                  <a:pt x="0" y="0"/>
                </a:lnTo>
                <a:lnTo>
                  <a:pt x="0" y="257365"/>
                </a:lnTo>
                <a:close/>
              </a:path>
            </a:pathLst>
          </a:custGeom>
          <a:solidFill>
            <a:srgbClr val="BD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9"/>
          <p:cNvSpPr/>
          <p:nvPr/>
        </p:nvSpPr>
        <p:spPr>
          <a:xfrm>
            <a:off x="4191506" y="4365419"/>
            <a:ext cx="2133600" cy="257810"/>
          </a:xfrm>
          <a:custGeom>
            <a:avLst/>
            <a:gdLst/>
            <a:ahLst/>
            <a:cxnLst/>
            <a:rect l="l" t="t" r="r" b="b"/>
            <a:pathLst>
              <a:path w="2133600" h="257810">
                <a:moveTo>
                  <a:pt x="0" y="257365"/>
                </a:moveTo>
                <a:lnTo>
                  <a:pt x="2133600" y="257365"/>
                </a:lnTo>
                <a:lnTo>
                  <a:pt x="2133600" y="0"/>
                </a:lnTo>
                <a:lnTo>
                  <a:pt x="0" y="0"/>
                </a:lnTo>
                <a:lnTo>
                  <a:pt x="0" y="257365"/>
                </a:lnTo>
                <a:close/>
              </a:path>
            </a:pathLst>
          </a:custGeom>
          <a:ln w="9525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/>
          <p:cNvSpPr/>
          <p:nvPr/>
        </p:nvSpPr>
        <p:spPr>
          <a:xfrm>
            <a:off x="4151882" y="4654026"/>
            <a:ext cx="1671827" cy="426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/>
          <p:cNvSpPr/>
          <p:nvPr/>
        </p:nvSpPr>
        <p:spPr>
          <a:xfrm>
            <a:off x="4191506" y="4690031"/>
            <a:ext cx="2133600" cy="257810"/>
          </a:xfrm>
          <a:custGeom>
            <a:avLst/>
            <a:gdLst/>
            <a:ahLst/>
            <a:cxnLst/>
            <a:rect l="l" t="t" r="r" b="b"/>
            <a:pathLst>
              <a:path w="2133600" h="257810">
                <a:moveTo>
                  <a:pt x="0" y="257365"/>
                </a:moveTo>
                <a:lnTo>
                  <a:pt x="2133600" y="257365"/>
                </a:lnTo>
                <a:lnTo>
                  <a:pt x="2133600" y="0"/>
                </a:lnTo>
                <a:lnTo>
                  <a:pt x="0" y="0"/>
                </a:lnTo>
                <a:lnTo>
                  <a:pt x="0" y="257365"/>
                </a:lnTo>
                <a:close/>
              </a:path>
            </a:pathLst>
          </a:custGeom>
          <a:solidFill>
            <a:srgbClr val="7C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5"/>
          <p:cNvSpPr/>
          <p:nvPr/>
        </p:nvSpPr>
        <p:spPr>
          <a:xfrm>
            <a:off x="4191506" y="4690031"/>
            <a:ext cx="2133600" cy="257810"/>
          </a:xfrm>
          <a:custGeom>
            <a:avLst/>
            <a:gdLst/>
            <a:ahLst/>
            <a:cxnLst/>
            <a:rect l="l" t="t" r="r" b="b"/>
            <a:pathLst>
              <a:path w="2133600" h="257810">
                <a:moveTo>
                  <a:pt x="0" y="257365"/>
                </a:moveTo>
                <a:lnTo>
                  <a:pt x="2133600" y="257365"/>
                </a:lnTo>
                <a:lnTo>
                  <a:pt x="2133600" y="0"/>
                </a:lnTo>
                <a:lnTo>
                  <a:pt x="0" y="0"/>
                </a:lnTo>
                <a:lnTo>
                  <a:pt x="0" y="257365"/>
                </a:lnTo>
                <a:close/>
              </a:path>
            </a:pathLst>
          </a:custGeom>
          <a:ln w="9525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9"/>
          <p:cNvSpPr/>
          <p:nvPr/>
        </p:nvSpPr>
        <p:spPr>
          <a:xfrm>
            <a:off x="4151882" y="4987782"/>
            <a:ext cx="1545336" cy="426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0"/>
          <p:cNvSpPr/>
          <p:nvPr/>
        </p:nvSpPr>
        <p:spPr>
          <a:xfrm>
            <a:off x="4191506" y="5023660"/>
            <a:ext cx="2133600" cy="257810"/>
          </a:xfrm>
          <a:custGeom>
            <a:avLst/>
            <a:gdLst/>
            <a:ahLst/>
            <a:cxnLst/>
            <a:rect l="l" t="t" r="r" b="b"/>
            <a:pathLst>
              <a:path w="2133600" h="257810">
                <a:moveTo>
                  <a:pt x="0" y="257365"/>
                </a:moveTo>
                <a:lnTo>
                  <a:pt x="2133600" y="257365"/>
                </a:lnTo>
                <a:lnTo>
                  <a:pt x="2133600" y="0"/>
                </a:lnTo>
                <a:lnTo>
                  <a:pt x="0" y="0"/>
                </a:lnTo>
                <a:lnTo>
                  <a:pt x="0" y="257365"/>
                </a:lnTo>
                <a:close/>
              </a:path>
            </a:pathLst>
          </a:custGeom>
          <a:solidFill>
            <a:srgbClr val="3BE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1"/>
          <p:cNvSpPr/>
          <p:nvPr/>
        </p:nvSpPr>
        <p:spPr>
          <a:xfrm>
            <a:off x="4191506" y="5023660"/>
            <a:ext cx="2133600" cy="257810"/>
          </a:xfrm>
          <a:custGeom>
            <a:avLst/>
            <a:gdLst/>
            <a:ahLst/>
            <a:cxnLst/>
            <a:rect l="l" t="t" r="r" b="b"/>
            <a:pathLst>
              <a:path w="2133600" h="257810">
                <a:moveTo>
                  <a:pt x="0" y="257365"/>
                </a:moveTo>
                <a:lnTo>
                  <a:pt x="2133600" y="257365"/>
                </a:lnTo>
                <a:lnTo>
                  <a:pt x="2133600" y="0"/>
                </a:lnTo>
                <a:lnTo>
                  <a:pt x="0" y="0"/>
                </a:lnTo>
                <a:lnTo>
                  <a:pt x="0" y="257365"/>
                </a:lnTo>
                <a:close/>
              </a:path>
            </a:pathLst>
          </a:custGeom>
          <a:ln w="9524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5"/>
          <p:cNvSpPr/>
          <p:nvPr/>
        </p:nvSpPr>
        <p:spPr>
          <a:xfrm>
            <a:off x="4151882" y="5324587"/>
            <a:ext cx="1789176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9"/>
          <p:cNvSpPr/>
          <p:nvPr/>
        </p:nvSpPr>
        <p:spPr>
          <a:xfrm>
            <a:off x="4151882" y="5667487"/>
            <a:ext cx="1621536" cy="426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4"/>
          <p:cNvSpPr txBox="1"/>
          <p:nvPr/>
        </p:nvSpPr>
        <p:spPr>
          <a:xfrm>
            <a:off x="1203958" y="2282395"/>
            <a:ext cx="3820160" cy="196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0" indent="-222250">
              <a:lnSpc>
                <a:spcPct val="100000"/>
              </a:lnSpc>
              <a:buClr>
                <a:srgbClr val="006FC0"/>
              </a:buClr>
              <a:buSzPct val="78125"/>
              <a:buFont typeface="Arial"/>
              <a:buChar char="•"/>
              <a:tabLst>
                <a:tab pos="235585" algn="l"/>
              </a:tabLst>
            </a:pP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Services</a:t>
            </a:r>
            <a:endParaRPr sz="1600" dirty="0">
              <a:latin typeface="Arial"/>
              <a:cs typeface="Arial"/>
            </a:endParaRPr>
          </a:p>
          <a:p>
            <a:pPr marL="462280" lvl="1" indent="-215265">
              <a:lnSpc>
                <a:spcPct val="100000"/>
              </a:lnSpc>
              <a:spcBef>
                <a:spcPts val="415"/>
              </a:spcBef>
              <a:buClr>
                <a:srgbClr val="676767"/>
              </a:buClr>
              <a:buSzPct val="78571"/>
              <a:buFont typeface="Arial"/>
              <a:buChar char="•"/>
              <a:tabLst>
                <a:tab pos="462280" algn="l"/>
              </a:tabLst>
            </a:pPr>
            <a:r>
              <a:rPr sz="1400" spc="-10" dirty="0">
                <a:solidFill>
                  <a:srgbClr val="676767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biquitous</a:t>
            </a:r>
            <a:r>
              <a:rPr sz="1400" spc="-3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band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idth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(no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76767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ore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cell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edge)</a:t>
            </a:r>
            <a:endParaRPr sz="1400" dirty="0">
              <a:latin typeface="Arial"/>
              <a:cs typeface="Arial"/>
            </a:endParaRPr>
          </a:p>
          <a:p>
            <a:pPr marL="462280" lvl="1" indent="-215265">
              <a:lnSpc>
                <a:spcPct val="100000"/>
              </a:lnSpc>
              <a:spcBef>
                <a:spcPts val="420"/>
              </a:spcBef>
              <a:buClr>
                <a:srgbClr val="676767"/>
              </a:buClr>
              <a:buSzPct val="78571"/>
              <a:buFont typeface="Arial"/>
              <a:buChar char="•"/>
              <a:tabLst>
                <a:tab pos="462280" algn="l"/>
              </a:tabLst>
            </a:pPr>
            <a:r>
              <a:rPr sz="1400" spc="-10" dirty="0">
                <a:solidFill>
                  <a:srgbClr val="676767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D 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ideo</a:t>
            </a:r>
            <a:r>
              <a:rPr sz="1400" spc="-1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er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yw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here</a:t>
            </a:r>
            <a:r>
              <a:rPr sz="1400" spc="1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(up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do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w</a:t>
            </a:r>
            <a:r>
              <a:rPr sz="1400" spc="5" dirty="0">
                <a:solidFill>
                  <a:srgbClr val="676767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 marL="462280" lvl="1" indent="-215265">
              <a:lnSpc>
                <a:spcPct val="100000"/>
              </a:lnSpc>
              <a:spcBef>
                <a:spcPts val="405"/>
              </a:spcBef>
              <a:buClr>
                <a:srgbClr val="676767"/>
              </a:buClr>
              <a:buSzPct val="78571"/>
              <a:buFont typeface="Arial"/>
              <a:buChar char="•"/>
              <a:tabLst>
                <a:tab pos="462280" algn="l"/>
              </a:tabLst>
            </a:pP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Intern</a:t>
            </a:r>
            <a:r>
              <a:rPr sz="1400" spc="-15" dirty="0">
                <a:solidFill>
                  <a:srgbClr val="676767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t</a:t>
            </a:r>
            <a:r>
              <a:rPr sz="1400" spc="-4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er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thing (</a:t>
            </a:r>
            <a:r>
              <a:rPr sz="1400" spc="-10" dirty="0">
                <a:solidFill>
                  <a:srgbClr val="676767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676767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,</a:t>
            </a:r>
            <a:r>
              <a:rPr sz="1400" spc="-3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76767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2P</a:t>
            </a:r>
            <a:r>
              <a:rPr sz="1400" spc="-3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&amp;</a:t>
            </a:r>
            <a:r>
              <a:rPr sz="1400" spc="-1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P2P)</a:t>
            </a:r>
            <a:endParaRPr sz="1400" dirty="0">
              <a:latin typeface="Arial"/>
              <a:cs typeface="Arial"/>
            </a:endParaRPr>
          </a:p>
          <a:p>
            <a:pPr marL="462280" lvl="1" indent="-215265">
              <a:lnSpc>
                <a:spcPct val="100000"/>
              </a:lnSpc>
              <a:spcBef>
                <a:spcPts val="420"/>
              </a:spcBef>
              <a:buClr>
                <a:srgbClr val="676767"/>
              </a:buClr>
              <a:buSzPct val="78571"/>
              <a:buFont typeface="Arial"/>
              <a:buChar char="•"/>
              <a:tabLst>
                <a:tab pos="462280" algn="l"/>
              </a:tabLst>
            </a:pP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Sensing,</a:t>
            </a:r>
            <a:r>
              <a:rPr sz="1400" spc="-4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Presence</a:t>
            </a:r>
            <a:r>
              <a:rPr sz="1400" spc="-4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67676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-hoc</a:t>
            </a:r>
            <a:r>
              <a:rPr sz="1400" spc="-3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net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orking</a:t>
            </a:r>
            <a:endParaRPr sz="1400" dirty="0">
              <a:latin typeface="Arial"/>
              <a:cs typeface="Arial"/>
            </a:endParaRPr>
          </a:p>
          <a:p>
            <a:pPr marL="462280" lvl="1" indent="-215265">
              <a:lnSpc>
                <a:spcPct val="100000"/>
              </a:lnSpc>
              <a:spcBef>
                <a:spcPts val="420"/>
              </a:spcBef>
              <a:buClr>
                <a:srgbClr val="676767"/>
              </a:buClr>
              <a:buSzPct val="78571"/>
              <a:buFont typeface="Arial"/>
              <a:buChar char="•"/>
              <a:tabLst>
                <a:tab pos="462280" algn="l"/>
              </a:tabLst>
            </a:pPr>
            <a:r>
              <a:rPr sz="1400" spc="-10" dirty="0">
                <a:solidFill>
                  <a:srgbClr val="676767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eb</a:t>
            </a:r>
            <a:r>
              <a:rPr sz="1400" spc="-3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eco</a:t>
            </a:r>
            <a:r>
              <a:rPr sz="1400" spc="-5" dirty="0">
                <a:solidFill>
                  <a:srgbClr val="676767"/>
                </a:solidFill>
                <a:latin typeface="Arial"/>
                <a:cs typeface="Arial"/>
              </a:rPr>
              <a:t>-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s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stem</a:t>
            </a:r>
            <a:r>
              <a:rPr sz="1400" spc="-5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of</a:t>
            </a:r>
            <a:r>
              <a:rPr sz="1400" spc="-9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Ap</a:t>
            </a:r>
            <a:r>
              <a:rPr sz="1400" spc="-10" dirty="0">
                <a:solidFill>
                  <a:srgbClr val="676767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s</a:t>
            </a:r>
            <a:r>
              <a:rPr sz="1400" spc="-1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Se</a:t>
            </a:r>
            <a:r>
              <a:rPr sz="1400" spc="-5" dirty="0">
                <a:solidFill>
                  <a:srgbClr val="676767"/>
                </a:solidFill>
                <a:latin typeface="Arial"/>
                <a:cs typeface="Arial"/>
              </a:rPr>
              <a:t>r</a:t>
            </a:r>
            <a:r>
              <a:rPr sz="1400" spc="-20" dirty="0">
                <a:solidFill>
                  <a:srgbClr val="676767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676767"/>
                </a:solidFill>
                <a:latin typeface="Arial"/>
                <a:cs typeface="Arial"/>
              </a:rPr>
              <a:t>ices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312420" indent="-223520">
              <a:lnSpc>
                <a:spcPct val="100000"/>
              </a:lnSpc>
              <a:buClr>
                <a:srgbClr val="006FC0"/>
              </a:buClr>
              <a:buSzPct val="78125"/>
              <a:buFont typeface="Wingdings"/>
              <a:buChar char=""/>
              <a:tabLst>
                <a:tab pos="313055" algn="l"/>
              </a:tabLst>
            </a:pPr>
            <a:r>
              <a:rPr sz="1600" spc="-19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echnical</a:t>
            </a:r>
            <a:r>
              <a:rPr sz="16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Requ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rements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2" name="object 36"/>
          <p:cNvSpPr txBox="1"/>
          <p:nvPr/>
        </p:nvSpPr>
        <p:spPr>
          <a:xfrm>
            <a:off x="4251322" y="4415225"/>
            <a:ext cx="188722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stem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acity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37"/>
          <p:cNvSpPr txBox="1"/>
          <p:nvPr/>
        </p:nvSpPr>
        <p:spPr>
          <a:xfrm>
            <a:off x="4251322" y="4740085"/>
            <a:ext cx="13703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2. 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Data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38"/>
          <p:cNvSpPr txBox="1"/>
          <p:nvPr/>
        </p:nvSpPr>
        <p:spPr>
          <a:xfrm>
            <a:off x="4251322" y="5073593"/>
            <a:ext cx="12458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3. 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spc="-2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tency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39"/>
          <p:cNvSpPr txBox="1"/>
          <p:nvPr/>
        </p:nvSpPr>
        <p:spPr>
          <a:xfrm>
            <a:off x="4191506" y="5360591"/>
            <a:ext cx="2133600" cy="257810"/>
          </a:xfrm>
          <a:prstGeom prst="rect">
            <a:avLst/>
          </a:prstGeom>
          <a:solidFill>
            <a:srgbClr val="09636A"/>
          </a:solidFill>
          <a:ln w="9524">
            <a:solidFill>
              <a:srgbClr val="6E6E6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4. </a:t>
            </a:r>
            <a:r>
              <a:rPr sz="12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ass Conn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cti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0"/>
          <p:cNvSpPr txBox="1"/>
          <p:nvPr/>
        </p:nvSpPr>
        <p:spPr>
          <a:xfrm>
            <a:off x="4191506" y="5703491"/>
            <a:ext cx="2133600" cy="257810"/>
          </a:xfrm>
          <a:prstGeom prst="rect">
            <a:avLst/>
          </a:prstGeom>
          <a:solidFill>
            <a:srgbClr val="054346"/>
          </a:solidFill>
          <a:ln w="9524">
            <a:solidFill>
              <a:srgbClr val="6E6E6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5. </a:t>
            </a:r>
            <a:r>
              <a:rPr sz="12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Ener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1"/>
          <p:cNvSpPr txBox="1"/>
          <p:nvPr/>
        </p:nvSpPr>
        <p:spPr>
          <a:xfrm>
            <a:off x="6584566" y="4423601"/>
            <a:ext cx="155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buClr>
                <a:srgbClr val="676767"/>
              </a:buClr>
              <a:buFont typeface="Arial"/>
              <a:buChar char="•"/>
              <a:tabLst>
                <a:tab pos="194310" algn="l"/>
              </a:tabLst>
            </a:pP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1000x</a:t>
            </a:r>
            <a:r>
              <a:rPr sz="1200" spc="-3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capacit</a:t>
            </a:r>
            <a:r>
              <a:rPr sz="1200" spc="-15" dirty="0">
                <a:solidFill>
                  <a:srgbClr val="676767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/k</a:t>
            </a:r>
            <a:r>
              <a:rPr sz="1200" spc="5" dirty="0">
                <a:solidFill>
                  <a:srgbClr val="676767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2"/>
          <p:cNvSpPr txBox="1"/>
          <p:nvPr/>
        </p:nvSpPr>
        <p:spPr>
          <a:xfrm>
            <a:off x="6584566" y="4759261"/>
            <a:ext cx="1897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buClr>
                <a:srgbClr val="676767"/>
              </a:buClr>
              <a:buFont typeface="Arial"/>
              <a:buChar char="•"/>
              <a:tabLst>
                <a:tab pos="194310" algn="l"/>
              </a:tabLst>
            </a:pP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10</a:t>
            </a:r>
            <a:r>
              <a:rPr sz="1200" spc="-5" dirty="0">
                <a:solidFill>
                  <a:srgbClr val="676767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10</a:t>
            </a:r>
            <a:r>
              <a:rPr sz="1200" spc="-10" dirty="0">
                <a:solidFill>
                  <a:srgbClr val="676767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x</a:t>
            </a:r>
            <a:r>
              <a:rPr sz="1200" spc="-3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cur</a:t>
            </a:r>
            <a:r>
              <a:rPr sz="1200" spc="-10" dirty="0">
                <a:solidFill>
                  <a:srgbClr val="676767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ent</a:t>
            </a:r>
            <a:r>
              <a:rPr sz="1200" spc="-1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4G</a:t>
            </a:r>
            <a:r>
              <a:rPr sz="1200" spc="-1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rat</a:t>
            </a:r>
            <a:r>
              <a:rPr sz="1200" spc="5" dirty="0">
                <a:solidFill>
                  <a:srgbClr val="67676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3"/>
          <p:cNvSpPr txBox="1"/>
          <p:nvPr/>
        </p:nvSpPr>
        <p:spPr>
          <a:xfrm>
            <a:off x="6584566" y="5094541"/>
            <a:ext cx="9518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buClr>
                <a:srgbClr val="676767"/>
              </a:buClr>
              <a:buFont typeface="Arial"/>
              <a:buChar char="•"/>
              <a:tabLst>
                <a:tab pos="194310" algn="l"/>
              </a:tabLst>
            </a:pP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Below</a:t>
            </a:r>
            <a:r>
              <a:rPr sz="1200" spc="-2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1</a:t>
            </a:r>
            <a:r>
              <a:rPr sz="1200" spc="5" dirty="0">
                <a:solidFill>
                  <a:srgbClr val="676767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44"/>
          <p:cNvSpPr txBox="1"/>
          <p:nvPr/>
        </p:nvSpPr>
        <p:spPr>
          <a:xfrm>
            <a:off x="6584566" y="5429796"/>
            <a:ext cx="18357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buClr>
                <a:srgbClr val="676767"/>
              </a:buClr>
              <a:buFont typeface="Arial"/>
              <a:buChar char="•"/>
              <a:tabLst>
                <a:tab pos="194310" algn="l"/>
              </a:tabLst>
            </a:pP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100x</a:t>
            </a:r>
            <a:r>
              <a:rPr sz="1200" spc="-2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connect</a:t>
            </a:r>
            <a:r>
              <a:rPr sz="1200" spc="-5" dirty="0">
                <a:solidFill>
                  <a:srgbClr val="67676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d</a:t>
            </a:r>
            <a:r>
              <a:rPr sz="1200" spc="-4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de</a:t>
            </a:r>
            <a:r>
              <a:rPr sz="1200" spc="-15" dirty="0">
                <a:solidFill>
                  <a:srgbClr val="676767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ices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45"/>
          <p:cNvSpPr txBox="1"/>
          <p:nvPr/>
        </p:nvSpPr>
        <p:spPr>
          <a:xfrm>
            <a:off x="6584566" y="5765381"/>
            <a:ext cx="28644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buClr>
                <a:srgbClr val="676767"/>
              </a:buClr>
              <a:buFont typeface="Arial"/>
              <a:buChar char="•"/>
              <a:tabLst>
                <a:tab pos="194310" algn="l"/>
              </a:tabLst>
            </a:pP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10x</a:t>
            </a:r>
            <a:r>
              <a:rPr sz="1200" spc="-1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Net</a:t>
            </a:r>
            <a:r>
              <a:rPr sz="1200" spc="-15" dirty="0">
                <a:solidFill>
                  <a:srgbClr val="676767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ork</a:t>
            </a:r>
            <a:r>
              <a:rPr sz="1200" spc="-1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676767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ice</a:t>
            </a:r>
            <a:r>
              <a:rPr sz="1200" spc="-1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po</a:t>
            </a:r>
            <a:r>
              <a:rPr sz="1200" spc="-15" dirty="0">
                <a:solidFill>
                  <a:srgbClr val="676767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er</a:t>
            </a:r>
            <a:r>
              <a:rPr sz="1200" spc="-1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sa</a:t>
            </a:r>
            <a:r>
              <a:rPr sz="1200" spc="-15" dirty="0">
                <a:solidFill>
                  <a:srgbClr val="676767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in</a:t>
            </a:r>
            <a:r>
              <a:rPr sz="1200" spc="-5" dirty="0">
                <a:solidFill>
                  <a:srgbClr val="676767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46"/>
          <p:cNvSpPr txBox="1"/>
          <p:nvPr/>
        </p:nvSpPr>
        <p:spPr>
          <a:xfrm>
            <a:off x="6584566" y="6100661"/>
            <a:ext cx="19030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buClr>
                <a:srgbClr val="676767"/>
              </a:buClr>
              <a:buFont typeface="Arial"/>
              <a:buChar char="•"/>
              <a:tabLst>
                <a:tab pos="194310" algn="l"/>
              </a:tabLst>
            </a:pP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10x</a:t>
            </a:r>
            <a:r>
              <a:rPr sz="1200" spc="-1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676767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ast</a:t>
            </a:r>
            <a:r>
              <a:rPr sz="1200" spc="5" dirty="0">
                <a:solidFill>
                  <a:srgbClr val="67676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r</a:t>
            </a:r>
            <a:r>
              <a:rPr sz="1200" spc="-3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ti</a:t>
            </a:r>
            <a:r>
              <a:rPr sz="1200" spc="5" dirty="0">
                <a:solidFill>
                  <a:srgbClr val="676767"/>
                </a:solidFill>
                <a:latin typeface="Arial"/>
                <a:cs typeface="Arial"/>
              </a:rPr>
              <a:t>m</a:t>
            </a:r>
            <a:r>
              <a:rPr sz="1200" spc="15" dirty="0">
                <a:solidFill>
                  <a:srgbClr val="67676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676767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676767"/>
                </a:solidFill>
                <a:latin typeface="Arial"/>
                <a:cs typeface="Arial"/>
              </a:rPr>
              <a:t>-</a:t>
            </a:r>
            <a:r>
              <a:rPr sz="1200" spc="5" dirty="0">
                <a:solidFill>
                  <a:srgbClr val="676767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ark</a:t>
            </a:r>
            <a:r>
              <a:rPr sz="1200" spc="-15" dirty="0">
                <a:solidFill>
                  <a:srgbClr val="67676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676767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49"/>
          <p:cNvSpPr/>
          <p:nvPr/>
        </p:nvSpPr>
        <p:spPr>
          <a:xfrm>
            <a:off x="4151882" y="6002767"/>
            <a:ext cx="1274064" cy="426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2"/>
          <p:cNvSpPr txBox="1"/>
          <p:nvPr/>
        </p:nvSpPr>
        <p:spPr>
          <a:xfrm>
            <a:off x="4191506" y="6038771"/>
            <a:ext cx="2133600" cy="257810"/>
          </a:xfrm>
          <a:prstGeom prst="rect">
            <a:avLst/>
          </a:prstGeom>
          <a:solidFill>
            <a:srgbClr val="F9661C"/>
          </a:solidFill>
          <a:ln w="9524">
            <a:solidFill>
              <a:srgbClr val="6E6E6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6. </a:t>
            </a:r>
            <a:r>
              <a:rPr sz="12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ore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44" y="4494324"/>
            <a:ext cx="1689847" cy="16898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850" y="1791437"/>
            <a:ext cx="3533150" cy="35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203958" y="1626998"/>
            <a:ext cx="782077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IMT-2020 (5G)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Pillars &amp; Use cases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22920" y="2242023"/>
            <a:ext cx="4491696" cy="4222375"/>
            <a:chOff x="3462708" y="2107129"/>
            <a:chExt cx="4491696" cy="4222375"/>
          </a:xfrm>
        </p:grpSpPr>
        <p:sp>
          <p:nvSpPr>
            <p:cNvPr id="17" name="Oval 16"/>
            <p:cNvSpPr/>
            <p:nvPr/>
          </p:nvSpPr>
          <p:spPr>
            <a:xfrm>
              <a:off x="4159623" y="2107129"/>
              <a:ext cx="2823883" cy="281491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bject 9"/>
            <p:cNvSpPr txBox="1"/>
            <p:nvPr/>
          </p:nvSpPr>
          <p:spPr>
            <a:xfrm>
              <a:off x="4754846" y="2552115"/>
              <a:ext cx="154368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Spectrum</a:t>
              </a:r>
              <a:endParaRPr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" name="object 21"/>
            <p:cNvSpPr/>
            <p:nvPr/>
          </p:nvSpPr>
          <p:spPr>
            <a:xfrm>
              <a:off x="5581662" y="2833164"/>
              <a:ext cx="578751" cy="5787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2"/>
            <p:cNvSpPr/>
            <p:nvPr/>
          </p:nvSpPr>
          <p:spPr>
            <a:xfrm>
              <a:off x="4754846" y="2895029"/>
              <a:ext cx="553643" cy="5536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3462708" y="3514587"/>
              <a:ext cx="2823883" cy="2814917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130521" y="3514587"/>
              <a:ext cx="2823883" cy="2814917"/>
            </a:xfrm>
            <a:prstGeom prst="ellipse">
              <a:avLst/>
            </a:prstGeom>
            <a:solidFill>
              <a:srgbClr val="25833D">
                <a:alpha val="49020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511800" y="4719931"/>
              <a:ext cx="923925" cy="460375"/>
              <a:chOff x="2354046" y="4784176"/>
              <a:chExt cx="923925" cy="460375"/>
            </a:xfrm>
          </p:grpSpPr>
          <p:sp>
            <p:nvSpPr>
              <p:cNvPr id="11" name="object 16"/>
              <p:cNvSpPr/>
              <p:nvPr/>
            </p:nvSpPr>
            <p:spPr>
              <a:xfrm>
                <a:off x="2354046" y="4784176"/>
                <a:ext cx="92392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923925" h="460375">
                    <a:moveTo>
                      <a:pt x="336299" y="0"/>
                    </a:moveTo>
                    <a:lnTo>
                      <a:pt x="288502" y="5490"/>
                    </a:lnTo>
                    <a:lnTo>
                      <a:pt x="244453" y="21140"/>
                    </a:lnTo>
                    <a:lnTo>
                      <a:pt x="205289" y="45717"/>
                    </a:lnTo>
                    <a:lnTo>
                      <a:pt x="172148" y="77990"/>
                    </a:lnTo>
                    <a:lnTo>
                      <a:pt x="146168" y="116726"/>
                    </a:lnTo>
                    <a:lnTo>
                      <a:pt x="128487" y="160693"/>
                    </a:lnTo>
                    <a:lnTo>
                      <a:pt x="121872" y="192303"/>
                    </a:lnTo>
                    <a:lnTo>
                      <a:pt x="108326" y="194118"/>
                    </a:lnTo>
                    <a:lnTo>
                      <a:pt x="70801" y="207465"/>
                    </a:lnTo>
                    <a:lnTo>
                      <a:pt x="39408" y="231658"/>
                    </a:lnTo>
                    <a:lnTo>
                      <a:pt x="16032" y="265406"/>
                    </a:lnTo>
                    <a:lnTo>
                      <a:pt x="2555" y="307416"/>
                    </a:lnTo>
                    <a:lnTo>
                      <a:pt x="0" y="339375"/>
                    </a:lnTo>
                    <a:lnTo>
                      <a:pt x="2166" y="353684"/>
                    </a:lnTo>
                    <a:lnTo>
                      <a:pt x="17056" y="393043"/>
                    </a:lnTo>
                    <a:lnTo>
                      <a:pt x="42814" y="425302"/>
                    </a:lnTo>
                    <a:lnTo>
                      <a:pt x="77230" y="448207"/>
                    </a:lnTo>
                    <a:lnTo>
                      <a:pt x="118096" y="459505"/>
                    </a:lnTo>
                    <a:lnTo>
                      <a:pt x="132769" y="460303"/>
                    </a:lnTo>
                    <a:lnTo>
                      <a:pt x="831683" y="459515"/>
                    </a:lnTo>
                    <a:lnTo>
                      <a:pt x="870936" y="446289"/>
                    </a:lnTo>
                    <a:lnTo>
                      <a:pt x="901497" y="419172"/>
                    </a:lnTo>
                    <a:lnTo>
                      <a:pt x="919893" y="381319"/>
                    </a:lnTo>
                    <a:lnTo>
                      <a:pt x="923684" y="351675"/>
                    </a:lnTo>
                    <a:lnTo>
                      <a:pt x="922324" y="337863"/>
                    </a:lnTo>
                    <a:lnTo>
                      <a:pt x="907946" y="300364"/>
                    </a:lnTo>
                    <a:lnTo>
                      <a:pt x="879953" y="271308"/>
                    </a:lnTo>
                    <a:lnTo>
                      <a:pt x="844582" y="255127"/>
                    </a:lnTo>
                    <a:lnTo>
                      <a:pt x="771430" y="255127"/>
                    </a:lnTo>
                    <a:lnTo>
                      <a:pt x="759847" y="254850"/>
                    </a:lnTo>
                    <a:lnTo>
                      <a:pt x="750145" y="214336"/>
                    </a:lnTo>
                    <a:lnTo>
                      <a:pt x="731161" y="178278"/>
                    </a:lnTo>
                    <a:lnTo>
                      <a:pt x="704014" y="147979"/>
                    </a:lnTo>
                    <a:lnTo>
                      <a:pt x="669823" y="124744"/>
                    </a:lnTo>
                    <a:lnTo>
                      <a:pt x="637213" y="111996"/>
                    </a:lnTo>
                    <a:lnTo>
                      <a:pt x="521745" y="111996"/>
                    </a:lnTo>
                    <a:lnTo>
                      <a:pt x="515215" y="100395"/>
                    </a:lnTo>
                    <a:lnTo>
                      <a:pt x="491554" y="68628"/>
                    </a:lnTo>
                    <a:lnTo>
                      <a:pt x="462421" y="42000"/>
                    </a:lnTo>
                    <a:lnTo>
                      <a:pt x="428635" y="21262"/>
                    </a:lnTo>
                    <a:lnTo>
                      <a:pt x="391014" y="7165"/>
                    </a:lnTo>
                    <a:lnTo>
                      <a:pt x="350374" y="461"/>
                    </a:lnTo>
                    <a:lnTo>
                      <a:pt x="336299" y="0"/>
                    </a:lnTo>
                    <a:close/>
                  </a:path>
                  <a:path w="923925" h="460375">
                    <a:moveTo>
                      <a:pt x="809452" y="250504"/>
                    </a:moveTo>
                    <a:lnTo>
                      <a:pt x="796313" y="252038"/>
                    </a:lnTo>
                    <a:lnTo>
                      <a:pt x="783612" y="253884"/>
                    </a:lnTo>
                    <a:lnTo>
                      <a:pt x="771430" y="255127"/>
                    </a:lnTo>
                    <a:lnTo>
                      <a:pt x="844582" y="255127"/>
                    </a:lnTo>
                    <a:lnTo>
                      <a:pt x="840705" y="253957"/>
                    </a:lnTo>
                    <a:lnTo>
                      <a:pt x="825529" y="251338"/>
                    </a:lnTo>
                    <a:lnTo>
                      <a:pt x="809452" y="250504"/>
                    </a:lnTo>
                    <a:close/>
                  </a:path>
                  <a:path w="923925" h="460375">
                    <a:moveTo>
                      <a:pt x="584790" y="104676"/>
                    </a:moveTo>
                    <a:lnTo>
                      <a:pt x="572121" y="105543"/>
                    </a:lnTo>
                    <a:lnTo>
                      <a:pt x="559557" y="106963"/>
                    </a:lnTo>
                    <a:lnTo>
                      <a:pt x="534444" y="110444"/>
                    </a:lnTo>
                    <a:lnTo>
                      <a:pt x="521745" y="111996"/>
                    </a:lnTo>
                    <a:lnTo>
                      <a:pt x="637213" y="111996"/>
                    </a:lnTo>
                    <a:lnTo>
                      <a:pt x="629708" y="109875"/>
                    </a:lnTo>
                    <a:lnTo>
                      <a:pt x="615214" y="107003"/>
                    </a:lnTo>
                    <a:lnTo>
                      <a:pt x="600227" y="105254"/>
                    </a:lnTo>
                    <a:lnTo>
                      <a:pt x="584790" y="104676"/>
                    </a:lnTo>
                    <a:close/>
                  </a:path>
                </a:pathLst>
              </a:custGeom>
              <a:solidFill>
                <a:srgbClr val="5BABE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8"/>
              <p:cNvSpPr/>
              <p:nvPr/>
            </p:nvSpPr>
            <p:spPr>
              <a:xfrm>
                <a:off x="2604232" y="4877000"/>
                <a:ext cx="292226" cy="29222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object 9"/>
            <p:cNvSpPr txBox="1"/>
            <p:nvPr/>
          </p:nvSpPr>
          <p:spPr>
            <a:xfrm>
              <a:off x="6117250" y="5317737"/>
              <a:ext cx="154368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800" b="1" dirty="0" smtClean="0">
                  <a:latin typeface="Arial"/>
                  <a:cs typeface="Arial"/>
                </a:rPr>
                <a:t>Network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9" name="object 14"/>
            <p:cNvSpPr/>
            <p:nvPr/>
          </p:nvSpPr>
          <p:spPr>
            <a:xfrm>
              <a:off x="5455541" y="4155574"/>
              <a:ext cx="564781" cy="5647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6"/>
            <p:cNvSpPr txBox="1"/>
            <p:nvPr/>
          </p:nvSpPr>
          <p:spPr>
            <a:xfrm>
              <a:off x="3832288" y="5317736"/>
              <a:ext cx="120263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8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Verticals</a:t>
              </a:r>
              <a:endParaRPr sz="18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74" y="2510091"/>
            <a:ext cx="5500433" cy="39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7059" y="2384762"/>
            <a:ext cx="9144000" cy="4157589"/>
            <a:chOff x="-2635" y="1610845"/>
            <a:chExt cx="9144000" cy="41575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35" y="1610845"/>
              <a:ext cx="9144000" cy="4157589"/>
            </a:xfrm>
            <a:prstGeom prst="rect">
              <a:avLst/>
            </a:prstGeom>
          </p:spPr>
        </p:pic>
        <p:sp>
          <p:nvSpPr>
            <p:cNvPr id="4" name="object 3"/>
            <p:cNvSpPr/>
            <p:nvPr/>
          </p:nvSpPr>
          <p:spPr>
            <a:xfrm>
              <a:off x="978665" y="2557938"/>
              <a:ext cx="497205" cy="2034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4"/>
            <p:cNvSpPr txBox="1"/>
            <p:nvPr/>
          </p:nvSpPr>
          <p:spPr>
            <a:xfrm>
              <a:off x="612317" y="2840270"/>
              <a:ext cx="1125314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 algn="ctr"/>
              <a:r>
                <a:rPr sz="1200" b="1" spc="-4" dirty="0" smtClean="0">
                  <a:cs typeface="Arial"/>
                </a:rPr>
                <a:t>2017</a:t>
              </a:r>
              <a:endParaRPr sz="1200" b="1" dirty="0">
                <a:cs typeface="Arial"/>
              </a:endParaRPr>
            </a:p>
            <a:p>
              <a:pPr marL="9525" algn="ctr"/>
              <a:r>
                <a:rPr sz="1200" b="1" spc="-4" dirty="0">
                  <a:cs typeface="Arial"/>
                </a:rPr>
                <a:t>Pr</a:t>
              </a:r>
              <a:r>
                <a:rPr sz="1200" b="1" dirty="0">
                  <a:cs typeface="Arial"/>
                </a:rPr>
                <a:t>e-</a:t>
              </a:r>
              <a:r>
                <a:rPr sz="1200" b="1" spc="-8" dirty="0">
                  <a:cs typeface="Arial"/>
                </a:rPr>
                <a:t>C</a:t>
              </a:r>
              <a:r>
                <a:rPr sz="1200" b="1" dirty="0">
                  <a:cs typeface="Arial"/>
                </a:rPr>
                <a:t>o</a:t>
              </a:r>
              <a:r>
                <a:rPr sz="1200" b="1" spc="-8" dirty="0">
                  <a:cs typeface="Arial"/>
                </a:rPr>
                <a:t>mm</a:t>
              </a:r>
              <a:r>
                <a:rPr sz="1200" b="1" dirty="0">
                  <a:cs typeface="Arial"/>
                </a:rPr>
                <a:t>ercial</a:t>
              </a:r>
            </a:p>
            <a:p>
              <a:pPr marL="9525" algn="ctr"/>
              <a:r>
                <a:rPr sz="1200" b="1" spc="8" dirty="0" smtClean="0">
                  <a:cs typeface="MS Gothic"/>
                </a:rPr>
                <a:t>（</a:t>
              </a:r>
              <a:r>
                <a:rPr lang="en-US" sz="1200" b="1" dirty="0">
                  <a:cs typeface="Arial"/>
                </a:rPr>
                <a:t>28, </a:t>
              </a:r>
              <a:r>
                <a:rPr sz="1200" b="1" dirty="0" smtClean="0">
                  <a:cs typeface="Arial"/>
                </a:rPr>
                <a:t>39G</a:t>
              </a:r>
              <a:r>
                <a:rPr sz="1200" b="1" spc="-8" dirty="0" smtClean="0">
                  <a:cs typeface="Arial"/>
                </a:rPr>
                <a:t>H</a:t>
              </a:r>
              <a:r>
                <a:rPr sz="1200" b="1" spc="4" dirty="0" smtClean="0">
                  <a:cs typeface="Arial"/>
                </a:rPr>
                <a:t>z</a:t>
              </a:r>
              <a:r>
                <a:rPr sz="1200" b="1" dirty="0">
                  <a:cs typeface="MS Gothic"/>
                </a:rPr>
                <a:t>）</a:t>
              </a:r>
            </a:p>
          </p:txBody>
        </p:sp>
        <p:sp>
          <p:nvSpPr>
            <p:cNvPr id="6" name="object 5"/>
            <p:cNvSpPr txBox="1"/>
            <p:nvPr/>
          </p:nvSpPr>
          <p:spPr>
            <a:xfrm>
              <a:off x="4952280" y="3260914"/>
              <a:ext cx="824484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5720"/>
              <a:r>
                <a:rPr sz="1100" b="1" dirty="0" smtClean="0">
                  <a:cs typeface="Arial"/>
                </a:rPr>
                <a:t>2020</a:t>
              </a:r>
              <a:r>
                <a:rPr sz="1100" b="1" spc="-15" dirty="0" smtClean="0">
                  <a:cs typeface="Arial"/>
                </a:rPr>
                <a:t> </a:t>
              </a:r>
              <a:r>
                <a:rPr sz="1100" b="1" dirty="0">
                  <a:cs typeface="Arial"/>
                </a:rPr>
                <a:t>E</a:t>
              </a:r>
              <a:r>
                <a:rPr sz="1100" b="1" spc="-15" dirty="0">
                  <a:cs typeface="Arial"/>
                </a:rPr>
                <a:t>x</a:t>
              </a:r>
              <a:r>
                <a:rPr sz="1100" b="1" dirty="0">
                  <a:cs typeface="Arial"/>
                </a:rPr>
                <a:t>po</a:t>
              </a:r>
            </a:p>
            <a:p>
              <a:pPr marL="9525"/>
              <a:r>
                <a:rPr sz="1100" b="1" spc="-8" dirty="0">
                  <a:cs typeface="Arial"/>
                </a:rPr>
                <a:t>C</a:t>
              </a:r>
              <a:r>
                <a:rPr sz="1100" b="1" dirty="0">
                  <a:cs typeface="Arial"/>
                </a:rPr>
                <a:t>o</a:t>
              </a:r>
              <a:r>
                <a:rPr sz="1100" b="1" spc="-8" dirty="0">
                  <a:cs typeface="Arial"/>
                </a:rPr>
                <a:t>mm</a:t>
              </a:r>
              <a:r>
                <a:rPr sz="1100" b="1" dirty="0">
                  <a:cs typeface="Arial"/>
                </a:rPr>
                <a:t>ercial</a:t>
              </a:r>
            </a:p>
          </p:txBody>
        </p:sp>
        <p:sp>
          <p:nvSpPr>
            <p:cNvPr id="7" name="object 6"/>
            <p:cNvSpPr txBox="1"/>
            <p:nvPr/>
          </p:nvSpPr>
          <p:spPr>
            <a:xfrm>
              <a:off x="2417254" y="3260914"/>
              <a:ext cx="983933" cy="4847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 marR="3810"/>
              <a:r>
                <a:rPr sz="1050" dirty="0">
                  <a:solidFill>
                    <a:srgbClr val="FFFFFF"/>
                  </a:solidFill>
                  <a:latin typeface="Arial"/>
                  <a:cs typeface="Arial"/>
                </a:rPr>
                <a:t>Verizon</a:t>
              </a:r>
              <a:r>
                <a:rPr sz="1050" spc="-23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50" spc="-4" dirty="0">
                  <a:solidFill>
                    <a:srgbClr val="FFFFFF"/>
                  </a:solidFill>
                  <a:latin typeface="Arial"/>
                  <a:cs typeface="Arial"/>
                </a:rPr>
                <a:t>2017 Pr</a:t>
              </a:r>
              <a:r>
                <a:rPr sz="1050" dirty="0">
                  <a:solidFill>
                    <a:srgbClr val="FFFFFF"/>
                  </a:solidFill>
                  <a:latin typeface="Arial"/>
                  <a:cs typeface="Arial"/>
                </a:rPr>
                <a:t>e-</a:t>
              </a:r>
              <a:r>
                <a:rPr sz="1050" spc="-8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1050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1050" spc="-8" dirty="0">
                  <a:solidFill>
                    <a:srgbClr val="FFFFFF"/>
                  </a:solidFill>
                  <a:latin typeface="Arial"/>
                  <a:cs typeface="Arial"/>
                </a:rPr>
                <a:t>mm</a:t>
              </a:r>
              <a:r>
                <a:rPr sz="1050" dirty="0">
                  <a:solidFill>
                    <a:srgbClr val="FFFFFF"/>
                  </a:solidFill>
                  <a:latin typeface="Arial"/>
                  <a:cs typeface="Arial"/>
                </a:rPr>
                <a:t>ercial</a:t>
              </a:r>
              <a:endParaRPr sz="1050">
                <a:latin typeface="Arial"/>
                <a:cs typeface="Arial"/>
              </a:endParaRPr>
            </a:p>
            <a:p>
              <a:pPr marL="9525">
                <a:spcBef>
                  <a:spcPts val="15"/>
                </a:spcBef>
              </a:pPr>
              <a:r>
                <a:rPr sz="1050" spc="8" dirty="0">
                  <a:solidFill>
                    <a:srgbClr val="FFFFFF"/>
                  </a:solidFill>
                  <a:latin typeface="MS Gothic"/>
                  <a:cs typeface="MS Gothic"/>
                </a:rPr>
                <a:t>（</a:t>
              </a:r>
              <a:r>
                <a:rPr sz="1050" dirty="0">
                  <a:solidFill>
                    <a:srgbClr val="FFFFFF"/>
                  </a:solidFill>
                  <a:latin typeface="Arial"/>
                  <a:cs typeface="Arial"/>
                </a:rPr>
                <a:t>28G</a:t>
              </a:r>
              <a:r>
                <a:rPr sz="1050" spc="-8" dirty="0">
                  <a:solidFill>
                    <a:srgbClr val="FFFFFF"/>
                  </a:solidFill>
                  <a:latin typeface="Arial"/>
                  <a:cs typeface="Arial"/>
                </a:rPr>
                <a:t>H</a:t>
              </a:r>
              <a:r>
                <a:rPr sz="1050" spc="4" dirty="0">
                  <a:solidFill>
                    <a:srgbClr val="FFFFFF"/>
                  </a:solidFill>
                  <a:latin typeface="Arial"/>
                  <a:cs typeface="Arial"/>
                </a:rPr>
                <a:t>z</a:t>
              </a:r>
              <a:r>
                <a:rPr sz="1050" dirty="0">
                  <a:solidFill>
                    <a:srgbClr val="FFFFFF"/>
                  </a:solidFill>
                  <a:latin typeface="MS Gothic"/>
                  <a:cs typeface="MS Gothic"/>
                </a:rPr>
                <a:t>）</a:t>
              </a:r>
              <a:endParaRPr sz="1050">
                <a:latin typeface="MS Gothic"/>
                <a:cs typeface="MS Gothic"/>
              </a:endParaRPr>
            </a:p>
          </p:txBody>
        </p:sp>
        <p:sp>
          <p:nvSpPr>
            <p:cNvPr id="8" name="object 10"/>
            <p:cNvSpPr/>
            <p:nvPr/>
          </p:nvSpPr>
          <p:spPr>
            <a:xfrm>
              <a:off x="5952121" y="2529321"/>
              <a:ext cx="361187" cy="257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11"/>
            <p:cNvSpPr/>
            <p:nvPr/>
          </p:nvSpPr>
          <p:spPr>
            <a:xfrm>
              <a:off x="7165599" y="2604812"/>
              <a:ext cx="357758" cy="2354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2"/>
            <p:cNvSpPr/>
            <p:nvPr/>
          </p:nvSpPr>
          <p:spPr>
            <a:xfrm>
              <a:off x="6813555" y="3014680"/>
              <a:ext cx="352044" cy="2308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3"/>
            <p:cNvSpPr/>
            <p:nvPr/>
          </p:nvSpPr>
          <p:spPr>
            <a:xfrm>
              <a:off x="384860" y="2513932"/>
              <a:ext cx="454913" cy="2457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5"/>
            <p:cNvSpPr/>
            <p:nvPr/>
          </p:nvSpPr>
          <p:spPr>
            <a:xfrm>
              <a:off x="3703463" y="2147896"/>
              <a:ext cx="542925" cy="3348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6"/>
            <p:cNvSpPr/>
            <p:nvPr/>
          </p:nvSpPr>
          <p:spPr>
            <a:xfrm>
              <a:off x="1614762" y="2541884"/>
              <a:ext cx="422264" cy="2355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7"/>
            <p:cNvSpPr txBox="1"/>
            <p:nvPr/>
          </p:nvSpPr>
          <p:spPr>
            <a:xfrm>
              <a:off x="3591578" y="2522117"/>
              <a:ext cx="822216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200" b="1" dirty="0">
                  <a:cs typeface="Arial"/>
                </a:rPr>
                <a:t>E</a:t>
              </a:r>
              <a:r>
                <a:rPr sz="1200" b="1" spc="-8" dirty="0">
                  <a:cs typeface="Arial"/>
                </a:rPr>
                <a:t>U</a:t>
              </a:r>
              <a:r>
                <a:rPr sz="1200" b="1" dirty="0">
                  <a:cs typeface="Arial"/>
                </a:rPr>
                <a:t>20</a:t>
              </a:r>
              <a:r>
                <a:rPr sz="1200" b="1" spc="-8" dirty="0">
                  <a:cs typeface="Arial"/>
                </a:rPr>
                <a:t>2</a:t>
              </a:r>
              <a:r>
                <a:rPr sz="1200" b="1" dirty="0">
                  <a:cs typeface="Arial"/>
                </a:rPr>
                <a:t>0</a:t>
              </a:r>
            </a:p>
            <a:p>
              <a:pPr algn="ctr">
                <a:lnSpc>
                  <a:spcPct val="100000"/>
                </a:lnSpc>
              </a:pPr>
              <a:r>
                <a:rPr sz="1200" b="1" spc="-8" dirty="0">
                  <a:cs typeface="Arial"/>
                </a:rPr>
                <a:t>C</a:t>
              </a:r>
              <a:r>
                <a:rPr sz="1200" b="1" dirty="0">
                  <a:cs typeface="Arial"/>
                </a:rPr>
                <a:t>o</a:t>
              </a:r>
              <a:r>
                <a:rPr sz="1200" b="1" spc="-8" dirty="0">
                  <a:cs typeface="Arial"/>
                </a:rPr>
                <a:t>mm</a:t>
              </a:r>
              <a:r>
                <a:rPr sz="1200" b="1" dirty="0">
                  <a:cs typeface="Arial"/>
                </a:rPr>
                <a:t>ercial</a:t>
              </a:r>
            </a:p>
          </p:txBody>
        </p:sp>
        <p:sp>
          <p:nvSpPr>
            <p:cNvPr id="15" name="object 21"/>
            <p:cNvSpPr/>
            <p:nvPr/>
          </p:nvSpPr>
          <p:spPr>
            <a:xfrm>
              <a:off x="5005561" y="2924390"/>
              <a:ext cx="470915" cy="3131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25"/>
            <p:cNvSpPr txBox="1"/>
            <p:nvPr/>
          </p:nvSpPr>
          <p:spPr>
            <a:xfrm>
              <a:off x="5635034" y="2777445"/>
              <a:ext cx="964549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052" algn="ctr"/>
              <a:r>
                <a:rPr sz="1100" b="1" spc="-4" dirty="0" smtClean="0">
                  <a:cs typeface="Arial"/>
                </a:rPr>
                <a:t>2020</a:t>
              </a:r>
              <a:endParaRPr sz="1100" b="1" dirty="0">
                <a:cs typeface="Arial"/>
              </a:endParaRPr>
            </a:p>
            <a:p>
              <a:pPr marL="9525" algn="ctr"/>
              <a:r>
                <a:rPr sz="1100" b="1" spc="-8" dirty="0">
                  <a:cs typeface="Arial"/>
                </a:rPr>
                <a:t>C</a:t>
              </a:r>
              <a:r>
                <a:rPr sz="1100" b="1" dirty="0">
                  <a:cs typeface="Arial"/>
                </a:rPr>
                <a:t>om</a:t>
              </a:r>
              <a:r>
                <a:rPr sz="1100" b="1" spc="-8" dirty="0">
                  <a:cs typeface="Arial"/>
                </a:rPr>
                <a:t>m</a:t>
              </a:r>
              <a:r>
                <a:rPr sz="1100" b="1" dirty="0">
                  <a:cs typeface="Arial"/>
                </a:rPr>
                <a:t>ericial</a:t>
              </a:r>
            </a:p>
          </p:txBody>
        </p:sp>
        <p:sp>
          <p:nvSpPr>
            <p:cNvPr id="17" name="object 27"/>
            <p:cNvSpPr/>
            <p:nvPr/>
          </p:nvSpPr>
          <p:spPr>
            <a:xfrm>
              <a:off x="4910752" y="1971023"/>
              <a:ext cx="453770" cy="3028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56258" y="2222496"/>
              <a:ext cx="12006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World Cup 2018</a:t>
              </a:r>
            </a:p>
            <a:p>
              <a:r>
                <a:rPr lang="en-US" sz="1100" b="1" dirty="0" smtClean="0"/>
                <a:t>Pre-Commercial</a:t>
              </a:r>
              <a:endParaRPr lang="en-US" sz="11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36336" y="3247492"/>
              <a:ext cx="15064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Winter Olympic 2018</a:t>
              </a:r>
            </a:p>
            <a:p>
              <a:pPr algn="ctr"/>
              <a:r>
                <a:rPr lang="en-US" sz="1100" b="1" dirty="0" smtClean="0"/>
                <a:t>Pre-Commercial</a:t>
              </a:r>
              <a:endParaRPr lang="en-US" sz="1100" b="1" dirty="0"/>
            </a:p>
          </p:txBody>
        </p:sp>
        <p:sp>
          <p:nvSpPr>
            <p:cNvPr id="20" name="object 25"/>
            <p:cNvSpPr txBox="1"/>
            <p:nvPr/>
          </p:nvSpPr>
          <p:spPr>
            <a:xfrm>
              <a:off x="7451874" y="2557938"/>
              <a:ext cx="964549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052" algn="ctr"/>
              <a:r>
                <a:rPr lang="en-US" sz="1100" b="1" spc="-8" dirty="0" smtClean="0">
                  <a:cs typeface="Arial"/>
                </a:rPr>
                <a:t>Olympics </a:t>
              </a:r>
              <a:r>
                <a:rPr sz="1100" b="1" spc="-4" dirty="0" smtClean="0">
                  <a:cs typeface="Arial"/>
                </a:rPr>
                <a:t>2020</a:t>
              </a:r>
              <a:endParaRPr sz="1100" b="1" dirty="0">
                <a:cs typeface="Arial"/>
              </a:endParaRPr>
            </a:p>
            <a:p>
              <a:pPr marL="9525" algn="ctr"/>
              <a:r>
                <a:rPr sz="1100" b="1" spc="-8" dirty="0">
                  <a:cs typeface="Arial"/>
                </a:rPr>
                <a:t>C</a:t>
              </a:r>
              <a:r>
                <a:rPr sz="1100" b="1" dirty="0">
                  <a:cs typeface="Arial"/>
                </a:rPr>
                <a:t>om</a:t>
              </a:r>
              <a:r>
                <a:rPr sz="1100" b="1" spc="-8" dirty="0">
                  <a:cs typeface="Arial"/>
                </a:rPr>
                <a:t>m</a:t>
              </a:r>
              <a:r>
                <a:rPr sz="1100" b="1" dirty="0">
                  <a:cs typeface="Arial"/>
                </a:rPr>
                <a:t>ericial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599" y="4336188"/>
              <a:ext cx="537138" cy="39390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869941" y="4666769"/>
              <a:ext cx="11284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2018</a:t>
              </a:r>
            </a:p>
            <a:p>
              <a:pPr algn="ctr"/>
              <a:r>
                <a:rPr lang="en-US" sz="1100" b="1" dirty="0" smtClean="0"/>
                <a:t>Pre-Commercial</a:t>
              </a:r>
              <a:endParaRPr lang="en-US" sz="1100" b="1" dirty="0"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203958" y="1626998"/>
            <a:ext cx="782077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IMT-2020 (5G) announcements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0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3958" y="1626998"/>
            <a:ext cx="782077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Global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IMT-2020 (5G)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efforts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389" y="4325462"/>
            <a:ext cx="969682" cy="6477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241" y="4379537"/>
            <a:ext cx="1049712" cy="69853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56265" y="2739996"/>
            <a:ext cx="2017059" cy="367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5G PPP - EU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56265" y="3107550"/>
            <a:ext cx="2017059" cy="1093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To </a:t>
            </a:r>
            <a:r>
              <a:rPr lang="en-US" sz="1400" dirty="0">
                <a:solidFill>
                  <a:schemeClr val="tx1"/>
                </a:solidFill>
              </a:rPr>
              <a:t>secure Europe’s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leadership</a:t>
            </a:r>
            <a:r>
              <a:rPr lang="en-US" sz="1400" dirty="0" smtClean="0">
                <a:solidFill>
                  <a:schemeClr val="tx1"/>
                </a:solidFill>
              </a:rPr>
              <a:t> in 5G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Under Horizon 2020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hlinkClick r:id="rId5"/>
              </a:rPr>
              <a:t>Budget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of € 700 million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265" y="2289940"/>
            <a:ext cx="544253" cy="4136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13983" y="2739995"/>
            <a:ext cx="2017059" cy="3675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5G MF - Japan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13983" y="3107549"/>
            <a:ext cx="2017059" cy="1093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To </a:t>
            </a:r>
            <a:r>
              <a:rPr lang="en-US" sz="1400" dirty="0">
                <a:solidFill>
                  <a:schemeClr val="tx1"/>
                </a:solidFill>
              </a:rPr>
              <a:t>secure </a:t>
            </a:r>
            <a:r>
              <a:rPr lang="en-US" sz="1400" dirty="0" smtClean="0">
                <a:solidFill>
                  <a:schemeClr val="tx1"/>
                </a:solidFill>
              </a:rPr>
              <a:t>Japan’s </a:t>
            </a:r>
            <a:r>
              <a:rPr lang="en-US" sz="1400" dirty="0" smtClean="0">
                <a:solidFill>
                  <a:schemeClr val="tx1"/>
                </a:solidFill>
                <a:hlinkClick r:id="rId7"/>
              </a:rPr>
              <a:t>leadership</a:t>
            </a:r>
            <a:r>
              <a:rPr lang="en-US" sz="1400" dirty="0" smtClean="0">
                <a:solidFill>
                  <a:schemeClr val="tx1"/>
                </a:solidFill>
              </a:rPr>
              <a:t> in 5G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108 members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Advisory Board &amp;          4 Tech Committees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71701" y="2739994"/>
            <a:ext cx="2017059" cy="36755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5G Forum - Korea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71701" y="3107548"/>
            <a:ext cx="2017059" cy="1093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To </a:t>
            </a:r>
            <a:r>
              <a:rPr lang="en-US" sz="1400" dirty="0">
                <a:solidFill>
                  <a:schemeClr val="tx1"/>
                </a:solidFill>
              </a:rPr>
              <a:t>secure </a:t>
            </a:r>
            <a:r>
              <a:rPr lang="en-US" sz="1400" dirty="0" smtClean="0">
                <a:solidFill>
                  <a:schemeClr val="tx1"/>
                </a:solidFill>
              </a:rPr>
              <a:t>Korea’s </a:t>
            </a:r>
            <a:r>
              <a:rPr lang="en-US" sz="1400" dirty="0" smtClean="0">
                <a:solidFill>
                  <a:schemeClr val="tx1"/>
                </a:solidFill>
                <a:hlinkClick r:id="rId8"/>
              </a:rPr>
              <a:t>leadership</a:t>
            </a:r>
            <a:r>
              <a:rPr lang="en-US" sz="1400" dirty="0" smtClean="0">
                <a:solidFill>
                  <a:schemeClr val="tx1"/>
                </a:solidFill>
              </a:rPr>
              <a:t> in 5G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32 members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Steering Committee &amp; 5 Tech Committees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29419" y="2739993"/>
            <a:ext cx="2017059" cy="36755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5G Group - China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429419" y="3107547"/>
            <a:ext cx="2017059" cy="1093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To </a:t>
            </a:r>
            <a:r>
              <a:rPr lang="en-US" sz="1400" dirty="0">
                <a:solidFill>
                  <a:schemeClr val="tx1"/>
                </a:solidFill>
              </a:rPr>
              <a:t>secure </a:t>
            </a:r>
            <a:r>
              <a:rPr lang="en-US" sz="1400" dirty="0" smtClean="0">
                <a:solidFill>
                  <a:schemeClr val="tx1"/>
                </a:solidFill>
              </a:rPr>
              <a:t>China’s </a:t>
            </a:r>
            <a:r>
              <a:rPr lang="en-US" sz="1400" dirty="0" smtClean="0">
                <a:solidFill>
                  <a:schemeClr val="tx1"/>
                </a:solidFill>
                <a:hlinkClick r:id="rId9"/>
              </a:rPr>
              <a:t>leadership</a:t>
            </a:r>
            <a:r>
              <a:rPr lang="en-US" sz="1400" dirty="0" smtClean="0">
                <a:solidFill>
                  <a:schemeClr val="tx1"/>
                </a:solidFill>
              </a:rPr>
              <a:t> in 5G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1 Experts Committee &amp; 9 Tech Committees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Tech &amp; System Trials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537" y="2210493"/>
            <a:ext cx="1355969" cy="493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730" y="2304977"/>
            <a:ext cx="959223" cy="3985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756" y="2281816"/>
            <a:ext cx="1396598" cy="4217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36" y="2278171"/>
            <a:ext cx="1324065" cy="42540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356265" y="4954278"/>
            <a:ext cx="2017059" cy="3675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5G – USA FCC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56265" y="5321832"/>
            <a:ext cx="2017059" cy="1285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Announced as </a:t>
            </a:r>
            <a:r>
              <a:rPr lang="en-US" sz="1400" dirty="0" smtClean="0">
                <a:solidFill>
                  <a:schemeClr val="tx1"/>
                </a:solidFill>
                <a:hlinkClick r:id="rId14"/>
              </a:rPr>
              <a:t>Initiative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'The Future of Wireless: A Vision for U.S. Leadership in a 5G </a:t>
            </a:r>
            <a:r>
              <a:rPr lang="en-US" sz="1400" dirty="0" smtClean="0">
                <a:solidFill>
                  <a:schemeClr val="tx1"/>
                </a:solidFill>
              </a:rPr>
              <a:t>World”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623" y="4328028"/>
            <a:ext cx="623133" cy="626249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713983" y="4954277"/>
            <a:ext cx="2017059" cy="367553"/>
          </a:xfrm>
          <a:prstGeom prst="roundRect">
            <a:avLst/>
          </a:prstGeom>
          <a:solidFill>
            <a:srgbClr val="4A8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5G – ACMA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713983" y="5321831"/>
            <a:ext cx="2017059" cy="1285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hlinkClick r:id="rId16"/>
              </a:rPr>
              <a:t>Consultation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Commercial by 2020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Telstra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71701" y="4925176"/>
            <a:ext cx="2017059" cy="3675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5G – Turkey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071701" y="5292730"/>
            <a:ext cx="2017059" cy="1285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hlinkClick r:id="rId17" action="ppaction://hlinkfile"/>
              </a:rPr>
              <a:t>Turkish 5G Forum</a:t>
            </a:r>
            <a:r>
              <a:rPr lang="en-US" sz="1400" dirty="0" smtClean="0">
                <a:solidFill>
                  <a:schemeClr val="tx1"/>
                </a:solidFill>
              </a:rPr>
              <a:t> (5GTR)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Implement </a:t>
            </a:r>
            <a:r>
              <a:rPr lang="en-US" sz="1400" dirty="0">
                <a:solidFill>
                  <a:schemeClr val="tx1"/>
                </a:solidFill>
              </a:rPr>
              <a:t>5G </a:t>
            </a:r>
            <a:r>
              <a:rPr lang="en-US" sz="1400" dirty="0" smtClean="0">
                <a:solidFill>
                  <a:schemeClr val="tx1"/>
                </a:solidFill>
              </a:rPr>
              <a:t>vision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5G Roadmap for Turkey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435899" y="4944933"/>
            <a:ext cx="2017059" cy="3675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5G - UAE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35899" y="5312486"/>
            <a:ext cx="2017059" cy="126539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1 Steering Committee &amp; 3 Tech Committees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214" y="4293301"/>
            <a:ext cx="1041468" cy="6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1203958" y="1626998"/>
            <a:ext cx="782077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Areas of work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383" y="3063928"/>
            <a:ext cx="2874320" cy="30773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32" y="3063928"/>
            <a:ext cx="2874320" cy="30773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39" y="1626998"/>
            <a:ext cx="2874320" cy="307730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950824" y="5542382"/>
            <a:ext cx="386589" cy="70682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304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4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79579" y="4077195"/>
            <a:ext cx="386589" cy="74703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304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4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78915" y="5481374"/>
            <a:ext cx="386589" cy="795831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304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4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85184" y="2765542"/>
            <a:ext cx="2447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171" y="2023953"/>
            <a:ext cx="1602533" cy="3798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157249" y="4158566"/>
            <a:ext cx="2447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90129" y="4158566"/>
            <a:ext cx="2447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656" y="3166274"/>
            <a:ext cx="882882" cy="8339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846" y="3377705"/>
            <a:ext cx="738729" cy="54830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252845" y="3106637"/>
            <a:ext cx="2161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/>
              <a:t>Frequency Bands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/>
              <a:t>Compatibility Studies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/>
              <a:t>Standards (ITU, 3GPP, ETSI, 5GPP, 5GMF)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2359162" y="4495042"/>
            <a:ext cx="2161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/>
              <a:t>IOT, V2X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/>
              <a:t>Incubation Hubs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/>
              <a:t>Academia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/>
              <a:t>E-Health, E-Agriculture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8222847" y="4495042"/>
            <a:ext cx="2161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/>
              <a:t>NGMN, NET2020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/>
              <a:t>Access &amp; Backhaul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/>
              <a:t>Cloud, Data, Privacy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/>
              <a:t>Trials, Readiness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46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1203958" y="1626998"/>
            <a:ext cx="782077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IMT-2020 (5G) Roadmap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321827" y="2383162"/>
            <a:ext cx="10044625" cy="3622776"/>
            <a:chOff x="1321827" y="2383162"/>
            <a:chExt cx="10044625" cy="3622776"/>
          </a:xfrm>
        </p:grpSpPr>
        <p:sp>
          <p:nvSpPr>
            <p:cNvPr id="3" name="Pentagon 2"/>
            <p:cNvSpPr/>
            <p:nvPr/>
          </p:nvSpPr>
          <p:spPr>
            <a:xfrm>
              <a:off x="1352932" y="2383162"/>
              <a:ext cx="2034080" cy="676656"/>
            </a:xfrm>
            <a:prstGeom prst="homePlat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74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hevron 3"/>
            <p:cNvSpPr/>
            <p:nvPr/>
          </p:nvSpPr>
          <p:spPr>
            <a:xfrm>
              <a:off x="3081754" y="2383162"/>
              <a:ext cx="2284891" cy="676656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74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evron 4"/>
            <p:cNvSpPr/>
            <p:nvPr/>
          </p:nvSpPr>
          <p:spPr>
            <a:xfrm>
              <a:off x="5068355" y="2383162"/>
              <a:ext cx="2143867" cy="676656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74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evron 5"/>
            <p:cNvSpPr/>
            <p:nvPr/>
          </p:nvSpPr>
          <p:spPr>
            <a:xfrm>
              <a:off x="6910778" y="2383162"/>
              <a:ext cx="2409914" cy="676656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74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hevron 6"/>
            <p:cNvSpPr/>
            <p:nvPr/>
          </p:nvSpPr>
          <p:spPr>
            <a:xfrm>
              <a:off x="9024731" y="2383162"/>
              <a:ext cx="2341721" cy="676656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74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3" idx="1"/>
              <a:endCxn id="7" idx="3"/>
            </p:cNvCxnSpPr>
            <p:nvPr/>
          </p:nvCxnSpPr>
          <p:spPr>
            <a:xfrm>
              <a:off x="1352932" y="2721490"/>
              <a:ext cx="10013520" cy="0"/>
            </a:xfrm>
            <a:prstGeom prst="line">
              <a:avLst/>
            </a:prstGeom>
            <a:ln w="34925"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321827" y="3202543"/>
              <a:ext cx="1813903" cy="2798066"/>
              <a:chOff x="547077" y="3376391"/>
              <a:chExt cx="1278660" cy="2354886"/>
            </a:xfrm>
          </p:grpSpPr>
          <p:sp>
            <p:nvSpPr>
              <p:cNvPr id="10" name="Pentagon 9"/>
              <p:cNvSpPr/>
              <p:nvPr/>
            </p:nvSpPr>
            <p:spPr>
              <a:xfrm rot="16200000">
                <a:off x="876264" y="3047206"/>
                <a:ext cx="620287" cy="1278658"/>
              </a:xfrm>
              <a:prstGeom prst="homePlate">
                <a:avLst>
                  <a:gd name="adj" fmla="val 24737"/>
                </a:avLst>
              </a:prstGeom>
              <a:gradFill flip="none" rotWithShape="1">
                <a:gsLst>
                  <a:gs pos="0">
                    <a:srgbClr val="E7415D"/>
                  </a:gs>
                  <a:gs pos="48000">
                    <a:srgbClr val="FF3F3F"/>
                  </a:gs>
                  <a:gs pos="100000">
                    <a:srgbClr val="EC8282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47077" y="3996679"/>
                <a:ext cx="1278660" cy="1681745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Roadmap Plan</a:t>
                </a: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Establish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Committees</a:t>
                </a: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Establish Scope of Work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119063" indent="-119063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7512" y="3520444"/>
                <a:ext cx="1040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2016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7077" y="5685558"/>
                <a:ext cx="1278660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E7415D"/>
                  </a:gs>
                  <a:gs pos="48000">
                    <a:srgbClr val="FF3F3F"/>
                  </a:gs>
                  <a:gs pos="100000">
                    <a:srgbClr val="EC8282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306394" y="3199398"/>
              <a:ext cx="1815940" cy="2806540"/>
              <a:chOff x="2115298" y="3376392"/>
              <a:chExt cx="1280096" cy="2362018"/>
            </a:xfrm>
          </p:grpSpPr>
          <p:sp>
            <p:nvSpPr>
              <p:cNvPr id="15" name="Pentagon 14"/>
              <p:cNvSpPr/>
              <p:nvPr/>
            </p:nvSpPr>
            <p:spPr>
              <a:xfrm rot="16200000">
                <a:off x="2444484" y="3047207"/>
                <a:ext cx="620287" cy="1278658"/>
              </a:xfrm>
              <a:prstGeom prst="homePlate">
                <a:avLst>
                  <a:gd name="adj" fmla="val 24737"/>
                </a:avLst>
              </a:prstGeom>
              <a:gradFill flip="none" rotWithShape="1">
                <a:gsLst>
                  <a:gs pos="0">
                    <a:srgbClr val="7D619F"/>
                  </a:gs>
                  <a:gs pos="48000">
                    <a:srgbClr val="A996C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28698" y="3520443"/>
                <a:ext cx="1040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2017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115298" y="4003813"/>
                <a:ext cx="1278660" cy="1681745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Working Group work </a:t>
                </a: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Action Plan</a:t>
                </a: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Spectrum</a:t>
                </a: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Use cases</a:t>
                </a: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Trials</a:t>
                </a: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MOUs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16734" y="5692691"/>
                <a:ext cx="1278660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7D619F"/>
                  </a:gs>
                  <a:gs pos="48000">
                    <a:srgbClr val="A996C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278098" y="3199398"/>
              <a:ext cx="1828803" cy="2805306"/>
              <a:chOff x="3744432" y="3376393"/>
              <a:chExt cx="1289163" cy="2360979"/>
            </a:xfrm>
          </p:grpSpPr>
          <p:sp>
            <p:nvSpPr>
              <p:cNvPr id="20" name="Pentagon 19"/>
              <p:cNvSpPr/>
              <p:nvPr/>
            </p:nvSpPr>
            <p:spPr>
              <a:xfrm rot="16200000">
                <a:off x="4073617" y="3047208"/>
                <a:ext cx="620287" cy="1278658"/>
              </a:xfrm>
              <a:prstGeom prst="homePlate">
                <a:avLst>
                  <a:gd name="adj" fmla="val 24737"/>
                </a:avLst>
              </a:prstGeom>
              <a:gradFill flip="none" rotWithShape="1">
                <a:gsLst>
                  <a:gs pos="0">
                    <a:srgbClr val="BDBA2E"/>
                  </a:gs>
                  <a:gs pos="48000">
                    <a:srgbClr val="C9C531"/>
                  </a:gs>
                  <a:gs pos="100000">
                    <a:srgbClr val="CFCB39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847913" y="3535014"/>
                <a:ext cx="1040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2018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750511" y="4003812"/>
                <a:ext cx="1278660" cy="1681745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Use cases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PP-18 Demo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IMT-2020 AI eval.</a:t>
                </a: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Stds.</a:t>
                </a: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Net 2020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Korea 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Precomm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5G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754935" y="5691653"/>
                <a:ext cx="1278660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BDBA2E"/>
                  </a:gs>
                  <a:gs pos="48000">
                    <a:srgbClr val="C9C531"/>
                  </a:gs>
                  <a:gs pos="100000">
                    <a:srgbClr val="CFCB39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301251" y="3184436"/>
              <a:ext cx="1817962" cy="2816173"/>
              <a:chOff x="5399494" y="3376391"/>
              <a:chExt cx="1281521" cy="2370125"/>
            </a:xfrm>
          </p:grpSpPr>
          <p:sp>
            <p:nvSpPr>
              <p:cNvPr id="26" name="Pentagon 25"/>
              <p:cNvSpPr/>
              <p:nvPr/>
            </p:nvSpPr>
            <p:spPr>
              <a:xfrm rot="16200000">
                <a:off x="5728681" y="3047206"/>
                <a:ext cx="620287" cy="1278658"/>
              </a:xfrm>
              <a:prstGeom prst="homePlate">
                <a:avLst>
                  <a:gd name="adj" fmla="val 24737"/>
                </a:avLst>
              </a:prstGeom>
              <a:gradFill flip="none" rotWithShape="1">
                <a:gsLst>
                  <a:gs pos="0">
                    <a:srgbClr val="84A3AE"/>
                  </a:gs>
                  <a:gs pos="48000">
                    <a:srgbClr val="84A3AE"/>
                  </a:gs>
                  <a:gs pos="100000">
                    <a:srgbClr val="84A3AE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512115" y="3535016"/>
                <a:ext cx="1040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2019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402355" y="4003813"/>
                <a:ext cx="1278660" cy="1681745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Use cases</a:t>
                </a: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Rel-15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Operators readiness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WRC-19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Eco Sys Readiness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399494" y="5700797"/>
                <a:ext cx="1278660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84A3AE"/>
                  </a:gs>
                  <a:gs pos="48000">
                    <a:srgbClr val="84A3AE"/>
                  </a:gs>
                  <a:gs pos="100000">
                    <a:srgbClr val="84A3AE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311361" y="3184438"/>
              <a:ext cx="1828806" cy="2816171"/>
              <a:chOff x="7016621" y="3376393"/>
              <a:chExt cx="1289165" cy="2370123"/>
            </a:xfrm>
          </p:grpSpPr>
          <p:sp>
            <p:nvSpPr>
              <p:cNvPr id="31" name="Pentagon 30"/>
              <p:cNvSpPr/>
              <p:nvPr/>
            </p:nvSpPr>
            <p:spPr>
              <a:xfrm rot="16200000">
                <a:off x="7356313" y="3047208"/>
                <a:ext cx="620287" cy="1278658"/>
              </a:xfrm>
              <a:prstGeom prst="homePlate">
                <a:avLst>
                  <a:gd name="adj" fmla="val 24737"/>
                </a:avLst>
              </a:prstGeom>
              <a:gradFill flip="none" rotWithShape="1">
                <a:gsLst>
                  <a:gs pos="0">
                    <a:srgbClr val="00B050"/>
                  </a:gs>
                  <a:gs pos="48000">
                    <a:srgbClr val="00B451"/>
                  </a:gs>
                  <a:gs pos="100000">
                    <a:srgbClr val="00C459">
                      <a:alpha val="90000"/>
                      <a:lumMod val="10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157965" y="3520442"/>
                <a:ext cx="1040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2020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026767" y="4003813"/>
                <a:ext cx="1278660" cy="1681745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Network upgrades</a:t>
                </a: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Deploy 5G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User trials</a:t>
                </a: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Launch 5G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Expo 2020</a:t>
                </a:r>
              </a:p>
              <a:p>
                <a:pPr marL="233363" indent="-1778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Japan 2020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016621" y="5700797"/>
                <a:ext cx="1278660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/>
                  </a:gs>
                  <a:gs pos="48000">
                    <a:srgbClr val="00B451"/>
                  </a:gs>
                  <a:gs pos="100000">
                    <a:srgbClr val="00C459">
                      <a:alpha val="90000"/>
                      <a:lumMod val="10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Up Arrow 37"/>
          <p:cNvSpPr/>
          <p:nvPr/>
        </p:nvSpPr>
        <p:spPr>
          <a:xfrm>
            <a:off x="3467263" y="5837787"/>
            <a:ext cx="970383" cy="765110"/>
          </a:xfrm>
          <a:prstGeom prst="upArrow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331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737</Words>
  <Application>Microsoft Office PowerPoint</Application>
  <PresentationFormat>Widescreen</PresentationFormat>
  <Paragraphs>213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Gulim</vt:lpstr>
      <vt:lpstr>맑은 고딕</vt:lpstr>
      <vt:lpstr>MS Gothic</vt:lpstr>
      <vt:lpstr>Arial</vt:lpstr>
      <vt:lpstr>Calibri</vt:lpstr>
      <vt:lpstr>Calibri Light</vt:lpstr>
      <vt:lpstr>Comic Sans MS</vt:lpstr>
      <vt:lpstr>Courier New</vt:lpstr>
      <vt:lpstr>HY신명조</vt:lpstr>
      <vt:lpstr>Tahoma</vt:lpstr>
      <vt:lpstr>Times New Roman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belal wajoukh</dc:creator>
  <cp:lastModifiedBy>Editor</cp:lastModifiedBy>
  <cp:revision>279</cp:revision>
  <dcterms:created xsi:type="dcterms:W3CDTF">2016-11-08T15:12:48Z</dcterms:created>
  <dcterms:modified xsi:type="dcterms:W3CDTF">2017-10-04T08:22:41Z</dcterms:modified>
</cp:coreProperties>
</file>