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1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66" r:id="rId2"/>
    <p:sldId id="301" r:id="rId3"/>
    <p:sldId id="330" r:id="rId4"/>
    <p:sldId id="320" r:id="rId5"/>
    <p:sldId id="310" r:id="rId6"/>
    <p:sldId id="326" r:id="rId7"/>
    <p:sldId id="302" r:id="rId8"/>
    <p:sldId id="327" r:id="rId9"/>
    <p:sldId id="303" r:id="rId10"/>
    <p:sldId id="325" r:id="rId11"/>
    <p:sldId id="305" r:id="rId12"/>
    <p:sldId id="328" r:id="rId13"/>
    <p:sldId id="304" r:id="rId14"/>
    <p:sldId id="329" r:id="rId15"/>
    <p:sldId id="331" r:id="rId16"/>
    <p:sldId id="306" r:id="rId17"/>
    <p:sldId id="32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FF00"/>
    <a:srgbClr val="CC3399"/>
    <a:srgbClr val="FFFF66"/>
    <a:srgbClr val="F9F6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57" autoAdjust="0"/>
    <p:restoredTop sz="96015" autoAdjust="0"/>
  </p:normalViewPr>
  <p:slideViewPr>
    <p:cSldViewPr snapToGrid="0" snapToObjects="1" showGuides="1">
      <p:cViewPr varScale="1">
        <p:scale>
          <a:sx n="70" d="100"/>
          <a:sy n="70" d="100"/>
        </p:scale>
        <p:origin x="85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A932FA-05CD-437C-9B59-36CB1FA569A3}" type="datetimeFigureOut">
              <a:rPr lang="en-GB" smtClean="0"/>
              <a:t>17/09/2017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F27C9A-9AD9-4D79-A419-43FCEF86FB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2652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F27C9A-9AD9-4D79-A419-43FCEF86FB8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98871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700D8-B5B1-480C-8E09-9C6BEA2C61B7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81333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700D8-B5B1-480C-8E09-9C6BEA2C61B7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09118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700D8-B5B1-480C-8E09-9C6BEA2C61B7}" type="slidenum">
              <a:rPr lang="en-GB">
                <a:solidFill>
                  <a:prstClr val="black"/>
                </a:solidFill>
              </a:rPr>
              <a:pPr/>
              <a:t>11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9118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700D8-B5B1-480C-8E09-9C6BEA2C61B7}" type="slidenum">
              <a:rPr lang="en-GB">
                <a:solidFill>
                  <a:prstClr val="black"/>
                </a:solidFill>
              </a:rPr>
              <a:pPr/>
              <a:t>13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9118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700D8-B5B1-480C-8E09-9C6BEA2C61B7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1556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err="1" smtClean="0"/>
              <a:t>Ardeche</a:t>
            </a:r>
            <a:r>
              <a:rPr lang="it-IT" dirty="0" smtClean="0"/>
              <a:t> </a:t>
            </a:r>
            <a:r>
              <a:rPr lang="it-IT" dirty="0" err="1" smtClean="0"/>
              <a:t>Bio</a:t>
            </a:r>
            <a:endParaRPr lang="it-IT" dirty="0" smtClean="0"/>
          </a:p>
          <a:p>
            <a:r>
              <a:rPr lang="it-IT" dirty="0" err="1" smtClean="0"/>
              <a:t>Ardeche</a:t>
            </a:r>
            <a:r>
              <a:rPr lang="it-IT" dirty="0" smtClean="0"/>
              <a:t> </a:t>
            </a:r>
            <a:r>
              <a:rPr lang="it-IT" dirty="0" err="1" smtClean="0"/>
              <a:t>wool</a:t>
            </a:r>
            <a:endParaRPr lang="it-IT" dirty="0" smtClean="0"/>
          </a:p>
          <a:p>
            <a:r>
              <a:rPr lang="it-IT" dirty="0" err="1" smtClean="0"/>
              <a:t>Other</a:t>
            </a:r>
            <a:r>
              <a:rPr lang="it-IT" baseline="0" dirty="0" smtClean="0"/>
              <a:t> </a:t>
            </a:r>
            <a:r>
              <a:rPr lang="it-IT" baseline="0" dirty="0" err="1" smtClean="0"/>
              <a:t>communities</a:t>
            </a:r>
            <a:r>
              <a:rPr lang="it-IT" baseline="0" dirty="0" smtClean="0"/>
              <a:t> in </a:t>
            </a:r>
            <a:r>
              <a:rPr lang="it-IT" baseline="0" dirty="0" err="1" smtClean="0"/>
              <a:t>spain</a:t>
            </a:r>
            <a:r>
              <a:rPr lang="it-IT" baseline="0" dirty="0" smtClean="0"/>
              <a:t>, </a:t>
            </a:r>
            <a:r>
              <a:rPr lang="it-IT" baseline="0" dirty="0" err="1" smtClean="0"/>
              <a:t>germany</a:t>
            </a:r>
            <a:r>
              <a:rPr lang="it-IT" baseline="0" dirty="0" smtClean="0"/>
              <a:t>, </a:t>
            </a:r>
            <a:r>
              <a:rPr lang="it-IT" baseline="0" dirty="0" err="1" smtClean="0"/>
              <a:t>all</a:t>
            </a:r>
            <a:r>
              <a:rPr lang="it-IT" baseline="0" dirty="0" smtClean="0"/>
              <a:t> over the world</a:t>
            </a:r>
          </a:p>
          <a:p>
            <a:r>
              <a:rPr lang="it-IT" baseline="0" dirty="0" smtClean="0"/>
              <a:t>Sell on the web</a:t>
            </a:r>
          </a:p>
          <a:p>
            <a:r>
              <a:rPr lang="it-IT" baseline="0" dirty="0" smtClean="0"/>
              <a:t>Use </a:t>
            </a:r>
            <a:r>
              <a:rPr lang="it-IT" baseline="0" dirty="0" err="1" smtClean="0"/>
              <a:t>IoT</a:t>
            </a:r>
            <a:r>
              <a:rPr lang="it-IT" baseline="0" dirty="0" smtClean="0"/>
              <a:t> </a:t>
            </a:r>
            <a:r>
              <a:rPr lang="it-IT" baseline="0" dirty="0" err="1" smtClean="0"/>
              <a:t>as</a:t>
            </a:r>
            <a:r>
              <a:rPr lang="it-IT" baseline="0" dirty="0" smtClean="0"/>
              <a:t> </a:t>
            </a:r>
            <a:r>
              <a:rPr lang="it-IT" baseline="0" dirty="0" err="1" smtClean="0"/>
              <a:t>well</a:t>
            </a:r>
            <a:endParaRPr lang="it-IT" baseline="0" dirty="0" smtClean="0"/>
          </a:p>
          <a:p>
            <a:endParaRPr lang="it-IT" baseline="0" dirty="0" smtClean="0"/>
          </a:p>
          <a:p>
            <a:r>
              <a:rPr lang="it-IT" baseline="0" dirty="0" smtClean="0"/>
              <a:t>Fun and </a:t>
            </a:r>
            <a:r>
              <a:rPr lang="it-IT" baseline="0" dirty="0" err="1" smtClean="0"/>
              <a:t>useful</a:t>
            </a:r>
            <a:endParaRPr lang="it-IT" baseline="0" dirty="0" smtClean="0"/>
          </a:p>
          <a:p>
            <a:r>
              <a:rPr lang="it-IT" baseline="0" dirty="0" smtClean="0"/>
              <a:t>Money and </a:t>
            </a:r>
            <a:r>
              <a:rPr lang="it-IT" baseline="0" dirty="0" err="1" smtClean="0"/>
              <a:t>ethic</a:t>
            </a:r>
            <a:endParaRPr lang="it-IT" baseline="0" dirty="0" smtClean="0"/>
          </a:p>
          <a:p>
            <a:r>
              <a:rPr lang="it-IT" baseline="0" dirty="0" smtClean="0"/>
              <a:t>Can </a:t>
            </a:r>
            <a:r>
              <a:rPr lang="it-IT" baseline="0" dirty="0" err="1" smtClean="0"/>
              <a:t>it</a:t>
            </a:r>
            <a:r>
              <a:rPr lang="it-IT" baseline="0" dirty="0" smtClean="0"/>
              <a:t> help to </a:t>
            </a:r>
            <a:r>
              <a:rPr lang="it-IT" baseline="0" dirty="0" err="1" smtClean="0"/>
              <a:t>save</a:t>
            </a:r>
            <a:r>
              <a:rPr lang="it-IT" baseline="0" dirty="0" smtClean="0"/>
              <a:t> </a:t>
            </a:r>
            <a:r>
              <a:rPr lang="it-IT" baseline="0" dirty="0" err="1" smtClean="0"/>
              <a:t>us</a:t>
            </a:r>
            <a:r>
              <a:rPr lang="it-IT" baseline="0" smtClean="0"/>
              <a:t> </a:t>
            </a:r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F27C9A-9AD9-4D79-A419-43FCEF86FB89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146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5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5068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9326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82083"/>
            <a:ext cx="2057400" cy="52599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82083"/>
            <a:ext cx="6019800" cy="52599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037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9446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568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232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37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39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ally blank no logo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1217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3250"/>
            <a:ext cx="3008313" cy="831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03250"/>
            <a:ext cx="5111750" cy="51223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2904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241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06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059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68500"/>
            <a:ext cx="8229600" cy="3831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17643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fld id="{283C63E4-F9BE-C24A-B4FF-309EB18BA5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638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  <p:sldLayoutId id="2147483661" r:id="rId6"/>
    <p:sldLayoutId id="2147483660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b="1" i="0" kern="1200">
          <a:solidFill>
            <a:schemeClr val="tx2">
              <a:lumMod val="60000"/>
              <a:lumOff val="40000"/>
            </a:schemeClr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4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5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e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hyperlink" Target="http://www.itu.int/en/ITU-T/studygroups/2017-2020/13/Documents/Technology_Package/TECH_PACKAGES_content_Sept2017.ppt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u.int/en/ITU-T/studygroups/2017-2020/13/Documents/Technology_Package/TECH_PACKAGES_content_Sept2017.ppt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u.int/en/publications/Documents/tsb/2017-IMT2020-deliverables/mobile/index.html#p=4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84221" y="286266"/>
            <a:ext cx="8975557" cy="1844039"/>
          </a:xfrm>
        </p:spPr>
        <p:txBody>
          <a:bodyPr>
            <a:noAutofit/>
          </a:bodyPr>
          <a:lstStyle/>
          <a:p>
            <a:r>
              <a:rPr lang="en-US" sz="2800" i="1" dirty="0"/>
              <a:t>Workshop on </a:t>
            </a:r>
            <a:r>
              <a:rPr lang="en-US" sz="2800" i="1" dirty="0" err="1"/>
              <a:t>5G</a:t>
            </a:r>
            <a:r>
              <a:rPr lang="en-US" sz="2800" i="1" dirty="0"/>
              <a:t> and its Impact</a:t>
            </a:r>
            <a:br>
              <a:rPr lang="en-US" sz="2800" i="1" dirty="0"/>
            </a:br>
            <a:r>
              <a:rPr lang="en-US" sz="2800" i="1" dirty="0"/>
              <a:t>15th Annual Meeting of the Arab Network for ICT Regulators (</a:t>
            </a:r>
            <a:r>
              <a:rPr lang="en-US" sz="2800" i="1" dirty="0" err="1"/>
              <a:t>ARGENET</a:t>
            </a:r>
            <a:r>
              <a:rPr lang="en-US" sz="2800" i="1" dirty="0"/>
              <a:t>) </a:t>
            </a:r>
            <a:br>
              <a:rPr lang="en-US" sz="2800" i="1" dirty="0"/>
            </a:br>
            <a:r>
              <a:rPr lang="en-US" sz="2800" i="1" dirty="0"/>
              <a:t>Abu Dhabi-UAE, </a:t>
            </a:r>
            <a:r>
              <a:rPr lang="en-US" sz="2800" i="1" dirty="0" smtClean="0"/>
              <a:t>18 </a:t>
            </a:r>
            <a:r>
              <a:rPr lang="en-US" sz="2800" i="1" dirty="0"/>
              <a:t>Sept. 2017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2876" y="2926497"/>
            <a:ext cx="7778496" cy="3087871"/>
          </a:xfrm>
        </p:spPr>
        <p:txBody>
          <a:bodyPr>
            <a:normAutofit fontScale="92500" lnSpcReduction="20000"/>
          </a:bodyPr>
          <a:lstStyle/>
          <a:p>
            <a:r>
              <a:rPr lang="en-US" sz="5200" dirty="0" smtClean="0">
                <a:solidFill>
                  <a:schemeClr val="tx2"/>
                </a:solidFill>
              </a:rPr>
              <a:t>IMT-2020/5G:</a:t>
            </a:r>
          </a:p>
          <a:p>
            <a:r>
              <a:rPr lang="en-US" sz="5200" dirty="0" smtClean="0">
                <a:solidFill>
                  <a:schemeClr val="tx2"/>
                </a:solidFill>
              </a:rPr>
              <a:t>ITU-T SG13  </a:t>
            </a:r>
          </a:p>
          <a:p>
            <a:r>
              <a:rPr lang="en-US" sz="5200" dirty="0" smtClean="0">
                <a:solidFill>
                  <a:schemeClr val="tx2"/>
                </a:solidFill>
              </a:rPr>
              <a:t>Contribution to 5G </a:t>
            </a:r>
            <a:r>
              <a:rPr lang="en-US" sz="4300" dirty="0" smtClean="0">
                <a:solidFill>
                  <a:schemeClr val="tx2"/>
                </a:solidFill>
              </a:rPr>
              <a:t/>
            </a:r>
            <a:br>
              <a:rPr lang="en-US" sz="4300" dirty="0" smtClean="0">
                <a:solidFill>
                  <a:schemeClr val="tx2"/>
                </a:solidFill>
              </a:rPr>
            </a:br>
            <a:r>
              <a:rPr lang="en-US" sz="4300" dirty="0" smtClean="0">
                <a:solidFill>
                  <a:schemeClr val="tx2"/>
                </a:solidFill>
              </a:rPr>
              <a:t/>
            </a:r>
            <a:br>
              <a:rPr lang="en-US" sz="4300" dirty="0" smtClean="0">
                <a:solidFill>
                  <a:schemeClr val="tx2"/>
                </a:solidFill>
              </a:rPr>
            </a:br>
            <a:r>
              <a:rPr lang="en-US" sz="2400" dirty="0" smtClean="0">
                <a:solidFill>
                  <a:schemeClr val="tx2"/>
                </a:solidFill>
              </a:rPr>
              <a:t>ITU/TSB</a:t>
            </a:r>
          </a:p>
        </p:txBody>
      </p:sp>
    </p:spTree>
    <p:extLst>
      <p:ext uri="{BB962C8B-B14F-4D97-AF65-F5344CB8AC3E}">
        <p14:creationId xmlns:p14="http://schemas.microsoft.com/office/powerpoint/2010/main" val="2401201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088"/>
    </mc:Choice>
    <mc:Fallback xmlns="">
      <p:transition spd="slow" advTm="38088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6593" y="33475"/>
            <a:ext cx="8229600" cy="719560"/>
          </a:xfrm>
        </p:spPr>
        <p:txBody>
          <a:bodyPr>
            <a:normAutofit fontScale="90000"/>
          </a:bodyPr>
          <a:lstStyle/>
          <a:p>
            <a:pPr algn="l"/>
            <a:r>
              <a:rPr lang="it-IT" dirty="0" smtClean="0"/>
              <a:t>Q21/13 WI (delivery </a:t>
            </a:r>
            <a:r>
              <a:rPr lang="it-IT" dirty="0" err="1" smtClean="0"/>
              <a:t>July</a:t>
            </a:r>
            <a:r>
              <a:rPr lang="it-IT" dirty="0" smtClean="0"/>
              <a:t> </a:t>
            </a:r>
            <a:r>
              <a:rPr lang="it-IT" dirty="0" err="1" smtClean="0"/>
              <a:t>highlighted</a:t>
            </a:r>
            <a:r>
              <a:rPr lang="it-IT" dirty="0" smtClean="0"/>
              <a:t>)</a:t>
            </a:r>
            <a:endParaRPr lang="en-GB" dirty="0"/>
          </a:p>
        </p:txBody>
      </p:sp>
      <p:graphicFrame>
        <p:nvGraphicFramePr>
          <p:cNvPr id="6" name="Ogget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1912424"/>
              </p:ext>
            </p:extLst>
          </p:nvPr>
        </p:nvGraphicFramePr>
        <p:xfrm>
          <a:off x="9730" y="1192968"/>
          <a:ext cx="8823325" cy="62694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Document" r:id="rId3" imgW="6228608" imgH="9018981" progId="Word.Document.12">
                  <p:embed/>
                </p:oleObj>
              </mc:Choice>
              <mc:Fallback>
                <p:oleObj name="Document" r:id="rId3" imgW="6228608" imgH="901898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730" y="1192968"/>
                        <a:ext cx="8823325" cy="62694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151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954" y="302748"/>
            <a:ext cx="8577072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 smtClean="0"/>
              <a:t>Q22 Delivery plan for WP1 IMT-2020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4954" y="1336020"/>
            <a:ext cx="8683974" cy="3831167"/>
          </a:xfrm>
        </p:spPr>
        <p:txBody>
          <a:bodyPr>
            <a:normAutofit/>
          </a:bodyPr>
          <a:lstStyle/>
          <a:p>
            <a:r>
              <a:rPr lang="en-GB" dirty="0" smtClean="0"/>
              <a:t>Activity and documents </a:t>
            </a:r>
            <a:r>
              <a:rPr lang="en-GB" dirty="0"/>
              <a:t>in progress</a:t>
            </a:r>
            <a:endParaRPr lang="en-GB" dirty="0" smtClean="0"/>
          </a:p>
          <a:p>
            <a:pPr lvl="1"/>
            <a:r>
              <a:rPr lang="en-GB" dirty="0" smtClean="0"/>
              <a:t>Focus on ICN</a:t>
            </a:r>
          </a:p>
          <a:p>
            <a:pPr lvl="1"/>
            <a:r>
              <a:rPr lang="en-GB" dirty="0"/>
              <a:t>One </a:t>
            </a:r>
            <a:r>
              <a:rPr lang="en-GB" dirty="0" smtClean="0"/>
              <a:t>Rec consented in </a:t>
            </a:r>
            <a:r>
              <a:rPr lang="en-GB" dirty="0"/>
              <a:t>F</a:t>
            </a:r>
            <a:r>
              <a:rPr lang="en-GB" dirty="0" smtClean="0"/>
              <a:t>ebruary Y.3071 </a:t>
            </a:r>
            <a:endParaRPr lang="en-GB" dirty="0"/>
          </a:p>
          <a:p>
            <a:pPr lvl="1"/>
            <a:r>
              <a:rPr lang="en-GB" dirty="0" smtClean="0"/>
              <a:t>One WI from the input document from the FG</a:t>
            </a:r>
          </a:p>
          <a:p>
            <a:pPr lvl="1"/>
            <a:r>
              <a:rPr lang="en-GB" dirty="0" smtClean="0"/>
              <a:t>Alignment with FMC is important</a:t>
            </a:r>
          </a:p>
          <a:p>
            <a:pPr lvl="1"/>
            <a:r>
              <a:rPr lang="en-GB" dirty="0" smtClean="0"/>
              <a:t>Requirements for 1</a:t>
            </a:r>
            <a:r>
              <a:rPr lang="en-GB" baseline="30000" dirty="0" smtClean="0"/>
              <a:t>st</a:t>
            </a:r>
            <a:r>
              <a:rPr lang="en-GB" dirty="0" smtClean="0"/>
              <a:t> H 2018</a:t>
            </a:r>
          </a:p>
        </p:txBody>
      </p:sp>
      <p:sp>
        <p:nvSpPr>
          <p:cNvPr id="7" name="Rectangle 6"/>
          <p:cNvSpPr/>
          <p:nvPr/>
        </p:nvSpPr>
        <p:spPr>
          <a:xfrm>
            <a:off x="1914144" y="5184967"/>
            <a:ext cx="5626164" cy="92333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GB" dirty="0" smtClean="0">
                <a:solidFill>
                  <a:schemeClr val="bg1"/>
                </a:solidFill>
              </a:rPr>
              <a:t>Harmonisation with General </a:t>
            </a:r>
            <a:r>
              <a:rPr lang="en-GB" dirty="0">
                <a:solidFill>
                  <a:schemeClr val="bg1"/>
                </a:solidFill>
              </a:rPr>
              <a:t>Requirements (Q20</a:t>
            </a:r>
            <a:r>
              <a:rPr lang="en-GB" dirty="0" smtClean="0">
                <a:solidFill>
                  <a:schemeClr val="bg1"/>
                </a:solidFill>
              </a:rPr>
              <a:t>) and other specific requirements </a:t>
            </a:r>
            <a:r>
              <a:rPr lang="en-GB" dirty="0">
                <a:solidFill>
                  <a:schemeClr val="bg1"/>
                </a:solidFill>
              </a:rPr>
              <a:t>will need to be taken care of </a:t>
            </a:r>
            <a:r>
              <a:rPr lang="en-GB" dirty="0" smtClean="0">
                <a:solidFill>
                  <a:schemeClr val="bg1"/>
                </a:solidFill>
              </a:rPr>
              <a:t>asap while work is progressing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08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498"/>
    </mc:Choice>
    <mc:Fallback xmlns="">
      <p:transition spd="slow" advTm="45498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it-IT" dirty="0" smtClean="0"/>
              <a:t>Q22/13 work items</a:t>
            </a:r>
            <a:endParaRPr lang="en-GB" dirty="0"/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8610087"/>
              </p:ext>
            </p:extLst>
          </p:nvPr>
        </p:nvGraphicFramePr>
        <p:xfrm>
          <a:off x="150742" y="2000922"/>
          <a:ext cx="8813774" cy="34283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3" name="Documento" r:id="rId3" imgW="6133783" imgH="2386640" progId="Word.Document.12">
                  <p:embed/>
                </p:oleObj>
              </mc:Choice>
              <mc:Fallback>
                <p:oleObj name="Documento" r:id="rId3" imgW="6133783" imgH="238664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0742" y="2000922"/>
                        <a:ext cx="8813774" cy="34283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8883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1994"/>
            <a:ext cx="8229600" cy="757956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 smtClean="0"/>
              <a:t>Q23 Delivery plan for WP1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9120" y="1139444"/>
            <a:ext cx="8564880" cy="3831167"/>
          </a:xfrm>
        </p:spPr>
        <p:txBody>
          <a:bodyPr/>
          <a:lstStyle/>
          <a:p>
            <a:r>
              <a:rPr lang="en-GB" dirty="0"/>
              <a:t>Activity and documents in progress</a:t>
            </a:r>
          </a:p>
          <a:p>
            <a:pPr lvl="1"/>
            <a:r>
              <a:rPr lang="en-GB" dirty="0" smtClean="0"/>
              <a:t>Recommendation on requirements for FMC (11/17)</a:t>
            </a:r>
          </a:p>
          <a:p>
            <a:pPr lvl="1"/>
            <a:r>
              <a:rPr lang="en-GB" dirty="0" smtClean="0"/>
              <a:t>Recommendation on FMC high level </a:t>
            </a:r>
            <a:r>
              <a:rPr lang="en-GB" dirty="0"/>
              <a:t>architecture (</a:t>
            </a:r>
            <a:r>
              <a:rPr lang="en-GB" dirty="0" smtClean="0"/>
              <a:t>early 2018)</a:t>
            </a:r>
          </a:p>
          <a:p>
            <a:pPr lvl="1"/>
            <a:r>
              <a:rPr lang="en-GB" dirty="0" smtClean="0"/>
              <a:t>Some work on mobility management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1572768" y="4124263"/>
            <a:ext cx="5626164" cy="92333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GB" dirty="0" smtClean="0">
                <a:solidFill>
                  <a:schemeClr val="bg1"/>
                </a:solidFill>
              </a:rPr>
              <a:t>Harmonisation with General </a:t>
            </a:r>
            <a:r>
              <a:rPr lang="en-GB" dirty="0">
                <a:solidFill>
                  <a:schemeClr val="bg1"/>
                </a:solidFill>
              </a:rPr>
              <a:t>Requirements (Q20</a:t>
            </a:r>
            <a:r>
              <a:rPr lang="en-GB" dirty="0" smtClean="0">
                <a:solidFill>
                  <a:schemeClr val="bg1"/>
                </a:solidFill>
              </a:rPr>
              <a:t>) and other specific requirements </a:t>
            </a:r>
            <a:r>
              <a:rPr lang="en-GB" dirty="0">
                <a:solidFill>
                  <a:schemeClr val="bg1"/>
                </a:solidFill>
              </a:rPr>
              <a:t>will need to be taken care of </a:t>
            </a:r>
            <a:r>
              <a:rPr lang="en-GB" dirty="0" smtClean="0">
                <a:solidFill>
                  <a:schemeClr val="bg1"/>
                </a:solidFill>
              </a:rPr>
              <a:t>asap while work is progressing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676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903"/>
    </mc:Choice>
    <mc:Fallback xmlns="">
      <p:transition spd="slow" advTm="45903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5153" y="54588"/>
            <a:ext cx="8703422" cy="811802"/>
          </a:xfrm>
        </p:spPr>
        <p:txBody>
          <a:bodyPr>
            <a:normAutofit/>
          </a:bodyPr>
          <a:lstStyle/>
          <a:p>
            <a:pPr algn="l"/>
            <a:r>
              <a:rPr lang="it-IT" dirty="0" smtClean="0"/>
              <a:t>Q23/13 work items</a:t>
            </a:r>
            <a:endParaRPr lang="en-GB" dirty="0"/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9297101"/>
              </p:ext>
            </p:extLst>
          </p:nvPr>
        </p:nvGraphicFramePr>
        <p:xfrm>
          <a:off x="304800" y="873125"/>
          <a:ext cx="8609013" cy="588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8" name="Document" r:id="rId3" imgW="6128193" imgH="7513542" progId="Word.Document.12">
                  <p:embed/>
                </p:oleObj>
              </mc:Choice>
              <mc:Fallback>
                <p:oleObj name="Document" r:id="rId3" imgW="6128193" imgH="751354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4800" y="873125"/>
                        <a:ext cx="8609013" cy="5889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28179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5142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One of the most complex aspects in IMT-2020: Slicing</a:t>
            </a:r>
            <a:endParaRPr lang="en-GB" dirty="0"/>
          </a:p>
        </p:txBody>
      </p:sp>
      <p:pic>
        <p:nvPicPr>
          <p:cNvPr id="5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30767"/>
            <a:ext cx="8342555" cy="434608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9768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e 7"/>
          <p:cNvSpPr/>
          <p:nvPr/>
        </p:nvSpPr>
        <p:spPr>
          <a:xfrm>
            <a:off x="5346550" y="1936383"/>
            <a:ext cx="3303674" cy="3593054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Joint </a:t>
            </a:r>
            <a:r>
              <a:rPr lang="it-IT" dirty="0" err="1" smtClean="0"/>
              <a:t>meetings</a:t>
            </a:r>
            <a:r>
              <a:rPr lang="it-IT" dirty="0" smtClean="0"/>
              <a:t> and </a:t>
            </a:r>
          </a:p>
          <a:p>
            <a:pPr algn="ctr"/>
            <a:r>
              <a:rPr lang="it-IT" dirty="0" smtClean="0"/>
              <a:t>cross - </a:t>
            </a:r>
            <a:r>
              <a:rPr lang="it-IT" dirty="0" err="1" smtClean="0"/>
              <a:t>fertilisation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" y="37264"/>
            <a:ext cx="8936736" cy="1019088"/>
          </a:xfrm>
        </p:spPr>
        <p:txBody>
          <a:bodyPr>
            <a:normAutofit/>
          </a:bodyPr>
          <a:lstStyle/>
          <a:p>
            <a:pPr defTabSz="481013"/>
            <a:r>
              <a:rPr lang="en-GB" sz="3600" dirty="0" smtClean="0"/>
              <a:t>(REAL)Collaboration is fundamental: inside…</a:t>
            </a:r>
            <a:r>
              <a:rPr lang="en-GB" sz="3600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794" y="840921"/>
            <a:ext cx="8858902" cy="3910694"/>
          </a:xfrm>
        </p:spPr>
        <p:txBody>
          <a:bodyPr>
            <a:normAutofit/>
          </a:bodyPr>
          <a:lstStyle/>
          <a:p>
            <a:r>
              <a:rPr lang="en-GB" dirty="0" smtClean="0"/>
              <a:t>Work and deliverable organisation according to </a:t>
            </a:r>
            <a:r>
              <a:rPr lang="en-GB" dirty="0" smtClean="0">
                <a:hlinkClick r:id="rId4"/>
              </a:rPr>
              <a:t>Technical Packages</a:t>
            </a:r>
            <a:r>
              <a:rPr lang="en-GB" dirty="0" smtClean="0"/>
              <a:t> to offer </a:t>
            </a:r>
            <a:r>
              <a:rPr lang="en-GB" dirty="0"/>
              <a:t>the </a:t>
            </a:r>
            <a:r>
              <a:rPr lang="en-GB" dirty="0" smtClean="0"/>
              <a:t>market greater benefits </a:t>
            </a:r>
          </a:p>
          <a:p>
            <a:endParaRPr lang="it-IT" dirty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4" name="CasellaDiTesto 3"/>
          <p:cNvSpPr txBox="1"/>
          <p:nvPr/>
        </p:nvSpPr>
        <p:spPr>
          <a:xfrm>
            <a:off x="138793" y="2318227"/>
            <a:ext cx="5094516" cy="1015663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lvl="1"/>
            <a:r>
              <a:rPr lang="en-GB" sz="2000" dirty="0"/>
              <a:t>Synchronise recommendations and TRs according to the technological area (</a:t>
            </a:r>
            <a:r>
              <a:rPr lang="en-GB" sz="2000" dirty="0" smtClean="0"/>
              <a:t>slicing, FMC, ICN …)</a:t>
            </a:r>
            <a:endParaRPr lang="en-GB" sz="20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138793" y="3393739"/>
            <a:ext cx="3842142" cy="40011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marL="0" lvl="1"/>
            <a:r>
              <a:rPr lang="en-GB" sz="2000" dirty="0"/>
              <a:t>Prioritise the most important </a:t>
            </a:r>
            <a:r>
              <a:rPr lang="en-GB" sz="2000" dirty="0" smtClean="0"/>
              <a:t>areas</a:t>
            </a:r>
            <a:endParaRPr lang="en-GB" sz="20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38794" y="3847639"/>
            <a:ext cx="5094514" cy="70788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lvl="1"/>
            <a:r>
              <a:rPr lang="en-GB" sz="2000" dirty="0"/>
              <a:t>Join forces between different questions and work together </a:t>
            </a:r>
            <a:r>
              <a:rPr lang="en-GB" sz="2000" dirty="0" smtClean="0"/>
              <a:t>as needed</a:t>
            </a:r>
            <a:endParaRPr lang="en-GB" sz="2000" dirty="0"/>
          </a:p>
        </p:txBody>
      </p:sp>
      <p:sp>
        <p:nvSpPr>
          <p:cNvPr id="7" name="Ovale 6"/>
          <p:cNvSpPr/>
          <p:nvPr/>
        </p:nvSpPr>
        <p:spPr>
          <a:xfrm>
            <a:off x="5475644" y="2044801"/>
            <a:ext cx="3044413" cy="338781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/>
              <a:t>Technical </a:t>
            </a:r>
            <a:r>
              <a:rPr lang="it-IT" sz="2400" b="1" dirty="0" err="1" smtClean="0"/>
              <a:t>Packages</a:t>
            </a:r>
            <a:endParaRPr lang="it-IT" sz="2400" b="1" dirty="0"/>
          </a:p>
          <a:p>
            <a:pPr algn="ctr"/>
            <a:r>
              <a:rPr lang="it-IT" sz="2000" dirty="0" err="1" smtClean="0"/>
              <a:t>They</a:t>
            </a:r>
            <a:r>
              <a:rPr lang="it-IT" sz="2000" dirty="0" smtClean="0"/>
              <a:t> are more </a:t>
            </a:r>
            <a:r>
              <a:rPr lang="it-IT" sz="2000" dirty="0" err="1" smtClean="0"/>
              <a:t>than</a:t>
            </a:r>
            <a:r>
              <a:rPr lang="it-IT" sz="2000" dirty="0" smtClean="0"/>
              <a:t> the </a:t>
            </a:r>
            <a:r>
              <a:rPr lang="it-IT" sz="2000" dirty="0" err="1" smtClean="0"/>
              <a:t>simple</a:t>
            </a:r>
            <a:r>
              <a:rPr lang="it-IT" sz="2000" dirty="0" smtClean="0"/>
              <a:t> sum of </a:t>
            </a:r>
            <a:r>
              <a:rPr lang="it-IT" sz="2000" dirty="0" err="1" smtClean="0"/>
              <a:t>differentr</a:t>
            </a:r>
            <a:r>
              <a:rPr lang="it-IT" sz="2000" dirty="0" smtClean="0"/>
              <a:t> </a:t>
            </a:r>
            <a:r>
              <a:rPr lang="it-IT" sz="2000" dirty="0" err="1" smtClean="0"/>
              <a:t>documents</a:t>
            </a:r>
            <a:endParaRPr lang="en-GB" sz="2000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1055345" y="5483952"/>
            <a:ext cx="864989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/>
              <a:buChar char="•"/>
            </a:pPr>
            <a:r>
              <a:rPr lang="en-GB" sz="3200" dirty="0">
                <a:solidFill>
                  <a:srgbClr val="1F497D">
                    <a:lumMod val="60000"/>
                    <a:lumOff val="40000"/>
                  </a:srgbClr>
                </a:solidFill>
              </a:rPr>
              <a:t>Almost 30 incoming liaisons </a:t>
            </a:r>
            <a:r>
              <a:rPr lang="en-GB" sz="3200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per meeting</a:t>
            </a:r>
            <a:r>
              <a:rPr lang="en-GB" sz="3200" dirty="0">
                <a:solidFill>
                  <a:srgbClr val="1F497D">
                    <a:lumMod val="60000"/>
                    <a:lumOff val="40000"/>
                  </a:srgbClr>
                </a:solidFill>
              </a:rPr>
              <a:t>: </a:t>
            </a:r>
            <a:r>
              <a:rPr lang="en-GB" sz="3200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     		collaboration is essential!....</a:t>
            </a:r>
            <a:endParaRPr lang="en-GB" sz="3200" dirty="0">
              <a:solidFill>
                <a:srgbClr val="1F497D">
                  <a:lumMod val="60000"/>
                  <a:lumOff val="40000"/>
                </a:srgbClr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138794" y="4638665"/>
            <a:ext cx="5094514" cy="70788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lvl="1"/>
            <a:r>
              <a:rPr lang="en-GB" sz="2000" b="1" dirty="0" smtClean="0"/>
              <a:t>SLICING an FMC </a:t>
            </a:r>
            <a:r>
              <a:rPr lang="en-GB" sz="2000" dirty="0" smtClean="0"/>
              <a:t>are the TP which we are </a:t>
            </a:r>
            <a:r>
              <a:rPr lang="en-GB" sz="2000" dirty="0"/>
              <a:t>working </a:t>
            </a:r>
            <a:r>
              <a:rPr lang="en-GB" sz="2000" dirty="0" smtClean="0"/>
              <a:t>on so far</a:t>
            </a:r>
            <a:endParaRPr lang="en-GB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34485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0342"/>
    </mc:Choice>
    <mc:Fallback xmlns="">
      <p:transition spd="slow" advTm="11034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  <p:bldP spid="10" grpId="0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856" y="132060"/>
            <a:ext cx="8229600" cy="1143000"/>
          </a:xfrm>
        </p:spPr>
        <p:txBody>
          <a:bodyPr/>
          <a:lstStyle/>
          <a:p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699" y="1126671"/>
            <a:ext cx="8668357" cy="4811549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ts val="1200"/>
              </a:spcBef>
            </a:pPr>
            <a:r>
              <a:rPr lang="en-GB" sz="3400" b="1" dirty="0" smtClean="0"/>
              <a:t>IMT-2020 is attractive and challenging</a:t>
            </a:r>
          </a:p>
          <a:p>
            <a:pPr lvl="1">
              <a:spcBef>
                <a:spcPts val="1200"/>
              </a:spcBef>
            </a:pPr>
            <a:r>
              <a:rPr lang="en-GB" b="1" dirty="0" smtClean="0"/>
              <a:t>Every SDO and innumerable projects and </a:t>
            </a:r>
            <a:r>
              <a:rPr lang="en-GB" b="1" dirty="0" err="1" smtClean="0"/>
              <a:t>fora</a:t>
            </a:r>
            <a:r>
              <a:rPr lang="en-GB" b="1" dirty="0" smtClean="0"/>
              <a:t> work on it</a:t>
            </a:r>
          </a:p>
          <a:p>
            <a:pPr lvl="1">
              <a:spcBef>
                <a:spcPts val="1200"/>
              </a:spcBef>
            </a:pPr>
            <a:r>
              <a:rPr lang="en-GB" b="1" dirty="0" smtClean="0"/>
              <a:t>Need to avoid the overlap risk</a:t>
            </a:r>
          </a:p>
          <a:p>
            <a:pPr>
              <a:spcBef>
                <a:spcPts val="1200"/>
              </a:spcBef>
            </a:pPr>
            <a:r>
              <a:rPr lang="en-GB" sz="3400" b="1" dirty="0" smtClean="0"/>
              <a:t>5G is an immense field of development</a:t>
            </a:r>
          </a:p>
          <a:p>
            <a:pPr lvl="1">
              <a:spcBef>
                <a:spcPts val="1200"/>
              </a:spcBef>
            </a:pPr>
            <a:r>
              <a:rPr lang="en-GB" b="1" dirty="0" smtClean="0"/>
              <a:t>Select and prioritise what can be done effectively</a:t>
            </a:r>
          </a:p>
          <a:p>
            <a:pPr lvl="1">
              <a:spcBef>
                <a:spcPts val="1200"/>
              </a:spcBef>
            </a:pPr>
            <a:r>
              <a:rPr lang="it-IT" b="1" dirty="0" err="1" smtClean="0"/>
              <a:t>Keep</a:t>
            </a:r>
            <a:r>
              <a:rPr lang="it-IT" b="1" dirty="0" smtClean="0"/>
              <a:t> </a:t>
            </a:r>
            <a:r>
              <a:rPr lang="it-IT" b="1" dirty="0" err="1" smtClean="0"/>
              <a:t>coherence</a:t>
            </a:r>
            <a:r>
              <a:rPr lang="it-IT" b="1" dirty="0" smtClean="0"/>
              <a:t> under control: WP1 </a:t>
            </a:r>
            <a:r>
              <a:rPr lang="it-IT" b="1" dirty="0" smtClean="0">
                <a:hlinkClick r:id="rId3"/>
              </a:rPr>
              <a:t>Technical </a:t>
            </a:r>
            <a:r>
              <a:rPr lang="it-IT" b="1" dirty="0" err="1" smtClean="0">
                <a:hlinkClick r:id="rId3"/>
              </a:rPr>
              <a:t>Packages</a:t>
            </a:r>
            <a:endParaRPr lang="en-GB" b="1" dirty="0" smtClean="0"/>
          </a:p>
          <a:p>
            <a:pPr>
              <a:spcBef>
                <a:spcPts val="1200"/>
              </a:spcBef>
            </a:pPr>
            <a:r>
              <a:rPr lang="en-GB" sz="3400" b="1" dirty="0" smtClean="0"/>
              <a:t>Cooperation is essential</a:t>
            </a:r>
          </a:p>
          <a:p>
            <a:pPr lvl="1">
              <a:spcBef>
                <a:spcPts val="1200"/>
              </a:spcBef>
            </a:pPr>
            <a:r>
              <a:rPr lang="en-GB" b="1" dirty="0" smtClean="0"/>
              <a:t>Between different Qs in the same WP</a:t>
            </a:r>
          </a:p>
          <a:p>
            <a:pPr lvl="1">
              <a:spcBef>
                <a:spcPts val="1200"/>
              </a:spcBef>
            </a:pPr>
            <a:r>
              <a:rPr lang="en-GB" b="1" dirty="0" smtClean="0"/>
              <a:t>With other SGs and external entities</a:t>
            </a:r>
          </a:p>
          <a:p>
            <a:pPr lvl="1">
              <a:spcBef>
                <a:spcPts val="1200"/>
              </a:spcBef>
            </a:pPr>
            <a:r>
              <a:rPr lang="en-GB" b="1" dirty="0" smtClean="0"/>
              <a:t>Go beyond the usual very formal LS exchange with, in too many cases, little real cooperation</a:t>
            </a:r>
          </a:p>
          <a:p>
            <a:pPr lvl="1">
              <a:spcBef>
                <a:spcPts val="1200"/>
              </a:spcBef>
            </a:pPr>
            <a:r>
              <a:rPr lang="it-IT" b="1" dirty="0" err="1" smtClean="0"/>
              <a:t>Try</a:t>
            </a:r>
            <a:r>
              <a:rPr lang="it-IT" b="1" dirty="0" smtClean="0"/>
              <a:t> to </a:t>
            </a:r>
            <a:r>
              <a:rPr lang="it-IT" b="1" dirty="0" err="1" smtClean="0"/>
              <a:t>adapt</a:t>
            </a:r>
            <a:r>
              <a:rPr lang="it-IT" b="1" dirty="0" smtClean="0"/>
              <a:t> in </a:t>
            </a:r>
            <a:r>
              <a:rPr lang="it-IT" b="1" dirty="0" err="1" smtClean="0"/>
              <a:t>terms</a:t>
            </a:r>
            <a:r>
              <a:rPr lang="it-IT" b="1" dirty="0" smtClean="0"/>
              <a:t> of timing and work schedule </a:t>
            </a:r>
            <a:r>
              <a:rPr lang="it-IT" b="1" dirty="0" err="1" smtClean="0"/>
              <a:t>also</a:t>
            </a:r>
            <a:r>
              <a:rPr lang="it-IT" b="1" dirty="0" smtClean="0"/>
              <a:t> with </a:t>
            </a:r>
            <a:r>
              <a:rPr lang="it-IT" b="1" dirty="0" err="1" smtClean="0"/>
              <a:t>other</a:t>
            </a:r>
            <a:r>
              <a:rPr lang="it-IT" b="1" dirty="0" smtClean="0"/>
              <a:t> </a:t>
            </a:r>
            <a:r>
              <a:rPr lang="it-IT" b="1" dirty="0" err="1" smtClean="0"/>
              <a:t>groups</a:t>
            </a:r>
            <a:endParaRPr lang="en-GB" b="1" dirty="0" smtClean="0"/>
          </a:p>
        </p:txBody>
      </p:sp>
    </p:spTree>
    <p:extLst>
      <p:ext uri="{BB962C8B-B14F-4D97-AF65-F5344CB8AC3E}">
        <p14:creationId xmlns:p14="http://schemas.microsoft.com/office/powerpoint/2010/main" val="620919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7836"/>
    </mc:Choice>
    <mc:Fallback xmlns="">
      <p:transition spd="slow" advTm="77836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611652"/>
          </a:xfrm>
        </p:spPr>
        <p:txBody>
          <a:bodyPr>
            <a:noAutofit/>
          </a:bodyPr>
          <a:lstStyle/>
          <a:p>
            <a:r>
              <a:rPr lang="en-GB" sz="4000" dirty="0"/>
              <a:t>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0849"/>
            <a:ext cx="8229600" cy="373075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IMT-2020 </a:t>
            </a:r>
            <a:r>
              <a:rPr lang="en-GB" dirty="0"/>
              <a:t>in SG13: </a:t>
            </a:r>
            <a:r>
              <a:rPr lang="en-GB" dirty="0" smtClean="0"/>
              <a:t>the commitment</a:t>
            </a:r>
          </a:p>
          <a:p>
            <a:r>
              <a:rPr lang="it-IT" dirty="0" smtClean="0"/>
              <a:t>WP1</a:t>
            </a:r>
            <a:r>
              <a:rPr lang="en-GB" dirty="0" smtClean="0"/>
              <a:t>: structure, </a:t>
            </a:r>
            <a:r>
              <a:rPr lang="en-GB" dirty="0" err="1" smtClean="0"/>
              <a:t>workplan</a:t>
            </a:r>
            <a:r>
              <a:rPr lang="en-GB" dirty="0" smtClean="0"/>
              <a:t> </a:t>
            </a:r>
            <a:r>
              <a:rPr lang="en-GB" dirty="0"/>
              <a:t>and objectives</a:t>
            </a:r>
          </a:p>
          <a:p>
            <a:r>
              <a:rPr lang="it-IT" dirty="0" err="1" smtClean="0"/>
              <a:t>Internal</a:t>
            </a:r>
            <a:r>
              <a:rPr lang="it-IT" dirty="0" smtClean="0"/>
              <a:t> </a:t>
            </a:r>
            <a:r>
              <a:rPr lang="it-IT" dirty="0" err="1" smtClean="0"/>
              <a:t>process</a:t>
            </a:r>
            <a:r>
              <a:rPr lang="it-IT" dirty="0" smtClean="0"/>
              <a:t> and </a:t>
            </a:r>
            <a:r>
              <a:rPr lang="it-IT" dirty="0" err="1" smtClean="0"/>
              <a:t>external</a:t>
            </a:r>
            <a:r>
              <a:rPr lang="it-IT" dirty="0" smtClean="0"/>
              <a:t> </a:t>
            </a:r>
            <a:r>
              <a:rPr lang="it-IT" dirty="0" err="1" smtClean="0"/>
              <a:t>relationships</a:t>
            </a:r>
            <a:endParaRPr lang="it-IT" dirty="0" smtClean="0"/>
          </a:p>
          <a:p>
            <a:r>
              <a:rPr lang="it-IT" dirty="0" err="1" smtClean="0"/>
              <a:t>Focusing</a:t>
            </a:r>
            <a:r>
              <a:rPr lang="it-IT" dirty="0" smtClean="0"/>
              <a:t> </a:t>
            </a:r>
            <a:r>
              <a:rPr lang="it-IT" dirty="0" err="1" smtClean="0"/>
              <a:t>deliverables</a:t>
            </a:r>
            <a:r>
              <a:rPr lang="it-IT" dirty="0" smtClean="0"/>
              <a:t>: Technical </a:t>
            </a:r>
            <a:r>
              <a:rPr lang="it-IT" dirty="0" err="1" smtClean="0"/>
              <a:t>Packages</a:t>
            </a:r>
            <a:endParaRPr lang="it-IT" dirty="0"/>
          </a:p>
          <a:p>
            <a:r>
              <a:rPr lang="en-GB" dirty="0" smtClean="0"/>
              <a:t>Conclusions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5815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4214"/>
    </mc:Choice>
    <mc:Fallback xmlns="">
      <p:transition spd="slow" advTm="64214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20183" y="548633"/>
            <a:ext cx="10277405" cy="5755347"/>
          </a:xfrm>
          <a:prstGeom prst="rect">
            <a:avLst/>
          </a:prstGeom>
          <a:noFill/>
          <a:ln>
            <a:noFill/>
          </a:ln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6743" y="32264"/>
            <a:ext cx="8891196" cy="917906"/>
          </a:xfrm>
        </p:spPr>
        <p:txBody>
          <a:bodyPr/>
          <a:lstStyle/>
          <a:p>
            <a:r>
              <a:rPr lang="it-IT" dirty="0" smtClean="0"/>
              <a:t>IMT-2020: the 5G challenge in ITU</a:t>
            </a:r>
            <a:endParaRPr lang="en-GB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43024" y="839097"/>
            <a:ext cx="3905025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5G, a </a:t>
            </a:r>
            <a:r>
              <a:rPr lang="it-IT" b="1" dirty="0" err="1" smtClean="0"/>
              <a:t>multidirectional</a:t>
            </a:r>
            <a:r>
              <a:rPr lang="it-IT" b="1" dirty="0" smtClean="0"/>
              <a:t> </a:t>
            </a:r>
            <a:r>
              <a:rPr lang="it-IT" b="1" dirty="0" err="1" smtClean="0"/>
              <a:t>evolution</a:t>
            </a:r>
            <a:r>
              <a:rPr lang="it-IT" b="1" dirty="0" smtClean="0"/>
              <a:t>:</a:t>
            </a:r>
          </a:p>
          <a:p>
            <a:pPr marL="285750" indent="-285750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it-IT" b="1" dirty="0" smtClean="0"/>
              <a:t>New Radio and </a:t>
            </a:r>
            <a:r>
              <a:rPr lang="it-IT" b="1" dirty="0" err="1" smtClean="0"/>
              <a:t>always</a:t>
            </a:r>
            <a:r>
              <a:rPr lang="it-IT" b="1" dirty="0" smtClean="0"/>
              <a:t> </a:t>
            </a:r>
            <a:r>
              <a:rPr lang="it-IT" b="1" dirty="0" err="1" smtClean="0"/>
              <a:t>improving</a:t>
            </a:r>
            <a:r>
              <a:rPr lang="it-IT" b="1" dirty="0" smtClean="0"/>
              <a:t> </a:t>
            </a:r>
            <a:r>
              <a:rPr lang="it-IT" b="1" dirty="0" err="1" smtClean="0"/>
              <a:t>fixed</a:t>
            </a:r>
            <a:r>
              <a:rPr lang="it-IT" b="1" dirty="0" smtClean="0"/>
              <a:t> </a:t>
            </a:r>
            <a:r>
              <a:rPr lang="it-IT" b="1" dirty="0" err="1" smtClean="0"/>
              <a:t>access</a:t>
            </a:r>
            <a:endParaRPr lang="it-IT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 err="1" smtClean="0"/>
              <a:t>Backhaul</a:t>
            </a:r>
            <a:r>
              <a:rPr lang="it-IT" b="1" dirty="0" smtClean="0"/>
              <a:t> and </a:t>
            </a:r>
            <a:r>
              <a:rPr lang="it-IT" b="1" dirty="0" err="1" smtClean="0"/>
              <a:t>fronthaul</a:t>
            </a:r>
            <a:r>
              <a:rPr lang="it-IT" b="1" dirty="0" smtClean="0"/>
              <a:t> </a:t>
            </a:r>
            <a:r>
              <a:rPr lang="it-IT" b="1" dirty="0" err="1" smtClean="0"/>
              <a:t>technologies</a:t>
            </a:r>
            <a:r>
              <a:rPr lang="it-IT" b="1" dirty="0" smtClean="0"/>
              <a:t> to </a:t>
            </a:r>
            <a:r>
              <a:rPr lang="it-IT" b="1" dirty="0" err="1" smtClean="0"/>
              <a:t>support</a:t>
            </a:r>
            <a:r>
              <a:rPr lang="it-IT" b="1" dirty="0" smtClean="0"/>
              <a:t> massive mobile and Ultra-BB on </a:t>
            </a:r>
            <a:r>
              <a:rPr lang="it-IT" b="1" dirty="0" err="1" smtClean="0"/>
              <a:t>any</a:t>
            </a:r>
            <a:r>
              <a:rPr lang="it-IT" b="1" dirty="0" smtClean="0"/>
              <a:t> </a:t>
            </a:r>
            <a:r>
              <a:rPr lang="it-IT" b="1" dirty="0" err="1" smtClean="0"/>
              <a:t>access</a:t>
            </a:r>
            <a:endParaRPr lang="en-GB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 smtClean="0"/>
              <a:t>New Core and </a:t>
            </a:r>
            <a:r>
              <a:rPr lang="it-IT" b="1" dirty="0" err="1" smtClean="0"/>
              <a:t>architecture</a:t>
            </a:r>
            <a:endParaRPr lang="it-IT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 err="1" smtClean="0"/>
              <a:t>Cloud</a:t>
            </a:r>
            <a:r>
              <a:rPr lang="it-IT" b="1" dirty="0" smtClean="0"/>
              <a:t> </a:t>
            </a:r>
            <a:r>
              <a:rPr lang="it-IT" b="1" dirty="0" err="1" smtClean="0"/>
              <a:t>becomes</a:t>
            </a:r>
            <a:r>
              <a:rPr lang="it-IT" b="1" dirty="0" smtClean="0"/>
              <a:t> an </a:t>
            </a:r>
            <a:r>
              <a:rPr lang="it-IT" b="1" dirty="0" err="1" smtClean="0"/>
              <a:t>integrated</a:t>
            </a:r>
            <a:r>
              <a:rPr lang="it-IT" b="1" dirty="0" smtClean="0"/>
              <a:t> </a:t>
            </a:r>
            <a:r>
              <a:rPr lang="it-IT" b="1" dirty="0" err="1" smtClean="0"/>
              <a:t>element</a:t>
            </a:r>
            <a:r>
              <a:rPr lang="it-IT" b="1" dirty="0" smtClean="0"/>
              <a:t> of the network to </a:t>
            </a:r>
            <a:r>
              <a:rPr lang="it-IT" b="1" dirty="0" err="1" smtClean="0"/>
              <a:t>host</a:t>
            </a:r>
            <a:r>
              <a:rPr lang="it-IT" b="1" dirty="0" smtClean="0"/>
              <a:t> </a:t>
            </a:r>
            <a:r>
              <a:rPr lang="it-IT" b="1" dirty="0" err="1" smtClean="0"/>
              <a:t>it</a:t>
            </a:r>
            <a:r>
              <a:rPr lang="it-IT" b="1" dirty="0" smtClean="0"/>
              <a:t> </a:t>
            </a:r>
            <a:r>
              <a:rPr lang="it-IT" b="1" dirty="0" err="1" smtClean="0"/>
              <a:t>functions</a:t>
            </a:r>
            <a:endParaRPr lang="it-IT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 err="1" smtClean="0"/>
              <a:t>All</a:t>
            </a:r>
            <a:r>
              <a:rPr lang="it-IT" b="1" dirty="0"/>
              <a:t> </a:t>
            </a:r>
            <a:r>
              <a:rPr lang="it-IT" b="1" dirty="0" err="1" smtClean="0"/>
              <a:t>always</a:t>
            </a:r>
            <a:r>
              <a:rPr lang="it-IT" b="1" dirty="0" smtClean="0"/>
              <a:t> </a:t>
            </a:r>
            <a:r>
              <a:rPr lang="it-IT" b="1" dirty="0" err="1" smtClean="0"/>
              <a:t>connected</a:t>
            </a:r>
            <a:r>
              <a:rPr lang="it-IT" b="1" dirty="0" smtClean="0"/>
              <a:t>: </a:t>
            </a:r>
            <a:r>
              <a:rPr lang="it-IT" b="1" dirty="0" err="1" smtClean="0"/>
              <a:t>IoT</a:t>
            </a:r>
            <a:r>
              <a:rPr lang="it-IT" b="1" dirty="0" smtClean="0"/>
              <a:t>, V2X…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 err="1" smtClean="0"/>
              <a:t>All</a:t>
            </a:r>
            <a:r>
              <a:rPr lang="it-IT" b="1" dirty="0" smtClean="0"/>
              <a:t> the </a:t>
            </a:r>
            <a:r>
              <a:rPr lang="it-IT" b="1" dirty="0" err="1" smtClean="0"/>
              <a:t>areas</a:t>
            </a:r>
            <a:r>
              <a:rPr lang="it-IT" b="1" dirty="0" smtClean="0"/>
              <a:t> of </a:t>
            </a:r>
            <a:r>
              <a:rPr lang="it-IT" b="1" dirty="0" err="1" smtClean="0"/>
              <a:t>study</a:t>
            </a:r>
            <a:r>
              <a:rPr lang="it-IT" b="1" dirty="0" smtClean="0"/>
              <a:t> of ITU are </a:t>
            </a:r>
            <a:r>
              <a:rPr lang="it-IT" b="1" dirty="0" err="1" smtClean="0"/>
              <a:t>involved</a:t>
            </a:r>
            <a:r>
              <a:rPr lang="it-IT" b="1" dirty="0" smtClean="0"/>
              <a:t> 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5959740" y="2071805"/>
            <a:ext cx="319502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it-IT" b="1" dirty="0" smtClean="0">
                <a:hlinkClick r:id="rId3"/>
              </a:rPr>
              <a:t>FG IMT 2020 for </a:t>
            </a:r>
            <a:r>
              <a:rPr lang="it-IT" b="1" dirty="0" err="1" smtClean="0">
                <a:hlinkClick r:id="rId3"/>
              </a:rPr>
              <a:t>pre</a:t>
            </a:r>
            <a:r>
              <a:rPr lang="it-IT" b="1" dirty="0" smtClean="0">
                <a:hlinkClick r:id="rId3"/>
              </a:rPr>
              <a:t>-standard </a:t>
            </a:r>
            <a:r>
              <a:rPr lang="it-IT" b="1" dirty="0" err="1" smtClean="0">
                <a:hlinkClick r:id="rId3"/>
              </a:rPr>
              <a:t>studies</a:t>
            </a:r>
            <a:endParaRPr lang="it-IT" b="1" dirty="0" smtClean="0"/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it-IT" b="1" dirty="0" err="1" smtClean="0"/>
              <a:t>Creation</a:t>
            </a:r>
            <a:r>
              <a:rPr lang="it-IT" b="1" dirty="0" smtClean="0"/>
              <a:t> of WP1 to </a:t>
            </a:r>
          </a:p>
          <a:p>
            <a:pPr marL="182563" algn="r"/>
            <a:r>
              <a:rPr lang="it-IT" b="1" dirty="0" smtClean="0"/>
              <a:t>address IMT2020 network requirements and architecture in 2017-20 </a:t>
            </a:r>
            <a:endParaRPr lang="en-GB" b="1" dirty="0" smtClean="0"/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it-IT" b="1" dirty="0" smtClean="0"/>
              <a:t>Focus on </a:t>
            </a:r>
            <a:r>
              <a:rPr lang="it-IT" b="1" dirty="0" err="1" smtClean="0"/>
              <a:t>fixed</a:t>
            </a:r>
            <a:r>
              <a:rPr lang="it-IT" b="1" dirty="0" smtClean="0"/>
              <a:t> line </a:t>
            </a:r>
            <a:r>
              <a:rPr lang="it-IT" b="1" dirty="0" err="1" smtClean="0"/>
              <a:t>access</a:t>
            </a:r>
            <a:r>
              <a:rPr lang="it-IT" b="1" dirty="0" smtClean="0"/>
              <a:t> and </a:t>
            </a:r>
            <a:r>
              <a:rPr lang="it-IT" b="1" dirty="0" err="1" smtClean="0"/>
              <a:t>transport</a:t>
            </a:r>
            <a:r>
              <a:rPr lang="it-IT" b="1" dirty="0" smtClean="0"/>
              <a:t> </a:t>
            </a:r>
            <a:r>
              <a:rPr lang="it-IT" b="1" dirty="0" err="1" smtClean="0"/>
              <a:t>aspects</a:t>
            </a:r>
            <a:r>
              <a:rPr lang="it-IT" b="1" dirty="0" smtClean="0"/>
              <a:t> </a:t>
            </a: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it-IT" b="1" dirty="0" err="1" smtClean="0"/>
              <a:t>Prepare</a:t>
            </a:r>
            <a:r>
              <a:rPr lang="it-IT" b="1" dirty="0" smtClean="0"/>
              <a:t> the </a:t>
            </a:r>
            <a:r>
              <a:rPr lang="it-IT" b="1" dirty="0" err="1" smtClean="0"/>
              <a:t>ground</a:t>
            </a:r>
            <a:r>
              <a:rPr lang="it-IT" b="1" dirty="0" smtClean="0"/>
              <a:t> for </a:t>
            </a:r>
            <a:r>
              <a:rPr lang="it-IT" b="1" dirty="0" err="1" smtClean="0"/>
              <a:t>following</a:t>
            </a:r>
            <a:r>
              <a:rPr lang="it-IT" b="1" dirty="0" smtClean="0"/>
              <a:t> </a:t>
            </a:r>
            <a:r>
              <a:rPr lang="it-IT" b="1" dirty="0" err="1" smtClean="0"/>
              <a:t>protocol</a:t>
            </a:r>
            <a:r>
              <a:rPr lang="it-IT" b="1" dirty="0" smtClean="0"/>
              <a:t> </a:t>
            </a:r>
            <a:r>
              <a:rPr lang="it-IT" b="1" dirty="0" err="1" smtClean="0"/>
              <a:t>specifications</a:t>
            </a:r>
            <a:r>
              <a:rPr lang="it-IT" b="1" dirty="0" smtClean="0"/>
              <a:t> in </a:t>
            </a:r>
            <a:r>
              <a:rPr lang="it-IT" b="1" dirty="0" err="1" smtClean="0"/>
              <a:t>other</a:t>
            </a:r>
            <a:r>
              <a:rPr lang="it-IT" b="1" dirty="0" smtClean="0"/>
              <a:t> SG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5701553" y="839097"/>
            <a:ext cx="3453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it-IT" b="1" dirty="0" smtClean="0">
                <a:solidFill>
                  <a:prstClr val="black"/>
                </a:solidFill>
              </a:rPr>
              <a:t>IMT-2020 </a:t>
            </a:r>
            <a:r>
              <a:rPr lang="it-IT" b="1" dirty="0">
                <a:solidFill>
                  <a:prstClr val="black"/>
                </a:solidFill>
              </a:rPr>
              <a:t>Network in SG13: </a:t>
            </a:r>
          </a:p>
          <a:p>
            <a:pPr lvl="0" algn="r"/>
            <a:r>
              <a:rPr lang="it-IT" b="1" dirty="0" err="1">
                <a:solidFill>
                  <a:prstClr val="black"/>
                </a:solidFill>
              </a:rPr>
              <a:t>how</a:t>
            </a:r>
            <a:r>
              <a:rPr lang="it-IT" b="1" dirty="0">
                <a:solidFill>
                  <a:prstClr val="black"/>
                </a:solidFill>
              </a:rPr>
              <a:t> ITU </a:t>
            </a:r>
            <a:r>
              <a:rPr lang="it-IT" b="1" dirty="0" err="1">
                <a:solidFill>
                  <a:prstClr val="black"/>
                </a:solidFill>
              </a:rPr>
              <a:t>starts</a:t>
            </a:r>
            <a:r>
              <a:rPr lang="it-IT" b="1" dirty="0">
                <a:solidFill>
                  <a:prstClr val="black"/>
                </a:solidFill>
              </a:rPr>
              <a:t> </a:t>
            </a:r>
            <a:r>
              <a:rPr lang="it-IT" b="1" dirty="0" err="1">
                <a:solidFill>
                  <a:prstClr val="black"/>
                </a:solidFill>
              </a:rPr>
              <a:t>addressing</a:t>
            </a:r>
            <a:r>
              <a:rPr lang="it-IT" b="1" dirty="0">
                <a:solidFill>
                  <a:prstClr val="black"/>
                </a:solidFill>
              </a:rPr>
              <a:t> 5G network </a:t>
            </a:r>
            <a:r>
              <a:rPr lang="it-IT" b="1" dirty="0" err="1" smtClean="0">
                <a:solidFill>
                  <a:prstClr val="black"/>
                </a:solidFill>
              </a:rPr>
              <a:t>challenge</a:t>
            </a:r>
            <a:r>
              <a:rPr lang="it-IT" dirty="0" smtClean="0">
                <a:solidFill>
                  <a:prstClr val="black"/>
                </a:solidFill>
              </a:rPr>
              <a:t>: </a:t>
            </a:r>
            <a:endParaRPr lang="it-IT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029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5137829"/>
              </p:ext>
            </p:extLst>
          </p:nvPr>
        </p:nvGraphicFramePr>
        <p:xfrm>
          <a:off x="682752" y="1109472"/>
          <a:ext cx="8004048" cy="53517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3728"/>
                <a:gridCol w="6370320"/>
              </a:tblGrid>
              <a:tr h="414528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fr-FR" sz="2400" b="1" dirty="0">
                          <a:effectLst/>
                        </a:rPr>
                        <a:t>Question</a:t>
                      </a:r>
                      <a:endParaRPr lang="en-GB" sz="2400" b="1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8308" marR="5830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fr-FR" sz="2400" b="1" dirty="0" err="1">
                          <a:effectLst/>
                        </a:rPr>
                        <a:t>Title</a:t>
                      </a:r>
                      <a:endParaRPr lang="en-GB" sz="2400" b="1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8308" marR="58308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00851">
                <a:tc rowSpan="2">
                  <a:txBody>
                    <a:bodyPr/>
                    <a:lstStyle/>
                    <a:p>
                      <a:pPr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US" sz="1600" dirty="0">
                          <a:effectLst/>
                        </a:rPr>
                        <a:t>Q6</a:t>
                      </a:r>
                      <a:endParaRPr lang="en-GB" sz="16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8308" marR="58308" marT="0" marB="0" anchor="ctr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GB" sz="1600" dirty="0">
                          <a:effectLst/>
                        </a:rPr>
                        <a:t>Quality of service (</a:t>
                      </a:r>
                      <a:r>
                        <a:rPr lang="en-GB" sz="1600" dirty="0" err="1">
                          <a:effectLst/>
                        </a:rPr>
                        <a:t>QoS</a:t>
                      </a:r>
                      <a:r>
                        <a:rPr lang="en-GB" sz="1600" dirty="0">
                          <a:effectLst/>
                        </a:rPr>
                        <a:t>) aspects including IMT-2020 networks</a:t>
                      </a:r>
                      <a:endParaRPr lang="en-GB" sz="16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8308" marR="58308" marT="0" marB="0"/>
                </a:tc>
              </a:tr>
              <a:tr h="36441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GB" sz="1400" dirty="0">
                          <a:effectLst/>
                        </a:rPr>
                        <a:t>Continuation of </a:t>
                      </a:r>
                      <a:r>
                        <a:rPr lang="en-GB" sz="1400" dirty="0" smtClean="0">
                          <a:effectLst/>
                        </a:rPr>
                        <a:t>Q6/13 </a:t>
                      </a:r>
                      <a:r>
                        <a:rPr lang="en-GB" sz="1400" dirty="0">
                          <a:effectLst/>
                        </a:rPr>
                        <a:t>from the last study period</a:t>
                      </a:r>
                      <a:endParaRPr lang="en-GB" sz="16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8308" marR="58308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00851">
                <a:tc rowSpan="2">
                  <a:txBody>
                    <a:bodyPr/>
                    <a:lstStyle/>
                    <a:p>
                      <a:pPr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fr-FR" sz="1600">
                          <a:effectLst/>
                        </a:rPr>
                        <a:t>Q20</a:t>
                      </a:r>
                      <a:endParaRPr lang="en-GB" sz="16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8308" marR="58308" marT="0" marB="0" anchor="ctr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GB" sz="1600" dirty="0">
                          <a:effectLst/>
                        </a:rPr>
                        <a:t>IMT-2020: Network requirements and functional architecture </a:t>
                      </a:r>
                      <a:endParaRPr lang="en-GB" sz="16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8308" marR="58308" marT="0" marB="0"/>
                </a:tc>
              </a:tr>
              <a:tr h="36441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GB" sz="1400" dirty="0" smtClean="0">
                          <a:effectLst/>
                        </a:rPr>
                        <a:t>New Question</a:t>
                      </a:r>
                    </a:p>
                    <a:p>
                      <a:pPr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GB" sz="1400" dirty="0" smtClean="0">
                          <a:effectLst/>
                        </a:rPr>
                        <a:t>Transformation </a:t>
                      </a:r>
                      <a:r>
                        <a:rPr lang="en-GB" sz="1400" dirty="0">
                          <a:effectLst/>
                        </a:rPr>
                        <a:t>from Architecture WG of FG IMT-2020</a:t>
                      </a:r>
                      <a:endParaRPr lang="en-GB" sz="16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8308" marR="58308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00851">
                <a:tc rowSpan="2">
                  <a:txBody>
                    <a:bodyPr/>
                    <a:lstStyle/>
                    <a:p>
                      <a:pPr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US" sz="1600">
                          <a:effectLst/>
                        </a:rPr>
                        <a:t>Q21</a:t>
                      </a:r>
                      <a:endParaRPr lang="en-GB" sz="16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8308" marR="58308" marT="0" marB="0" anchor="ctr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GB" sz="1600" dirty="0" smtClean="0">
                          <a:effectLst/>
                        </a:rPr>
                        <a:t>Network </a:t>
                      </a:r>
                      <a:r>
                        <a:rPr lang="en-GB" sz="1600" dirty="0" err="1" smtClean="0">
                          <a:effectLst/>
                        </a:rPr>
                        <a:t>softwarization</a:t>
                      </a:r>
                      <a:r>
                        <a:rPr lang="en-GB" sz="1600" dirty="0" smtClean="0">
                          <a:effectLst/>
                        </a:rPr>
                        <a:t> including software-defined networking, network slicing and orchestration</a:t>
                      </a:r>
                      <a:endParaRPr lang="en-GB" sz="16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8308" marR="58308" marT="0" marB="0"/>
                </a:tc>
              </a:tr>
              <a:tr h="78955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GB" sz="1400" dirty="0">
                          <a:effectLst/>
                        </a:rPr>
                        <a:t>Continuation of </a:t>
                      </a:r>
                      <a:r>
                        <a:rPr lang="en-GB" sz="1400" dirty="0" smtClean="0">
                          <a:effectLst/>
                        </a:rPr>
                        <a:t>Q14/13 </a:t>
                      </a:r>
                      <a:r>
                        <a:rPr lang="en-GB" sz="1400" dirty="0">
                          <a:effectLst/>
                        </a:rPr>
                        <a:t>and 12/13 from the last study period</a:t>
                      </a:r>
                      <a:endParaRPr lang="en-GB" sz="1600" dirty="0">
                        <a:effectLst/>
                      </a:endParaRPr>
                    </a:p>
                    <a:p>
                      <a:pPr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GB" sz="1400" dirty="0">
                          <a:effectLst/>
                        </a:rPr>
                        <a:t>Transformation from </a:t>
                      </a:r>
                      <a:r>
                        <a:rPr lang="en-GB" sz="1400" dirty="0" err="1">
                          <a:effectLst/>
                        </a:rPr>
                        <a:t>Softwarization</a:t>
                      </a:r>
                      <a:r>
                        <a:rPr lang="en-GB" sz="1400" dirty="0">
                          <a:effectLst/>
                        </a:rPr>
                        <a:t> WG and Network Management WG of FG IMT-2020</a:t>
                      </a:r>
                      <a:endParaRPr lang="en-GB" sz="16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8308" marR="58308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00851">
                <a:tc rowSpan="2">
                  <a:txBody>
                    <a:bodyPr/>
                    <a:lstStyle/>
                    <a:p>
                      <a:pPr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US" sz="1600">
                          <a:effectLst/>
                        </a:rPr>
                        <a:t>Q22</a:t>
                      </a:r>
                      <a:endParaRPr lang="en-GB" sz="16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8308" marR="58308" marT="0" marB="0" anchor="ctr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GB" sz="1600" dirty="0">
                          <a:effectLst/>
                        </a:rPr>
                        <a:t>Upcoming network technologies for IMT-2020 and Future Networks</a:t>
                      </a:r>
                      <a:endParaRPr lang="en-GB" sz="16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8308" marR="58308" marT="0" marB="0"/>
                </a:tc>
              </a:tr>
              <a:tr h="6073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GB" sz="1400" dirty="0">
                          <a:effectLst/>
                        </a:rPr>
                        <a:t>Continuation of </a:t>
                      </a:r>
                      <a:r>
                        <a:rPr lang="en-GB" sz="1400" dirty="0" smtClean="0">
                          <a:effectLst/>
                        </a:rPr>
                        <a:t>Q13/13 </a:t>
                      </a:r>
                      <a:r>
                        <a:rPr lang="en-GB" sz="1400" dirty="0">
                          <a:effectLst/>
                        </a:rPr>
                        <a:t>and 15/13 from the last study period </a:t>
                      </a:r>
                      <a:endParaRPr lang="en-GB" sz="1600" dirty="0">
                        <a:effectLst/>
                      </a:endParaRPr>
                    </a:p>
                    <a:p>
                      <a:pPr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GB" sz="1400" dirty="0">
                          <a:effectLst/>
                        </a:rPr>
                        <a:t>Transformation from ICN WG of FG IMT-2020</a:t>
                      </a:r>
                      <a:endParaRPr lang="en-GB" sz="16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8308" marR="58308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00851">
                <a:tc rowSpan="2">
                  <a:txBody>
                    <a:bodyPr/>
                    <a:lstStyle/>
                    <a:p>
                      <a:pPr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US" sz="1600">
                          <a:effectLst/>
                        </a:rPr>
                        <a:t>Q23</a:t>
                      </a:r>
                      <a:endParaRPr lang="en-GB" sz="16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8308" marR="58308" marT="0" marB="0" anchor="ctr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GB" sz="1600" dirty="0">
                          <a:effectLst/>
                        </a:rPr>
                        <a:t>Fixed-Mobile Convergence including IMT-2020</a:t>
                      </a:r>
                      <a:endParaRPr lang="en-GB" sz="16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8308" marR="58308" marT="0" marB="0"/>
                </a:tc>
              </a:tr>
              <a:tr h="6073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GB" sz="1400" dirty="0">
                          <a:effectLst/>
                        </a:rPr>
                        <a:t>Continuation of </a:t>
                      </a:r>
                      <a:r>
                        <a:rPr lang="en-GB" sz="1400" dirty="0" smtClean="0">
                          <a:effectLst/>
                        </a:rPr>
                        <a:t>Q4/13</a:t>
                      </a:r>
                      <a:r>
                        <a:rPr lang="en-GB" sz="1400" dirty="0">
                          <a:effectLst/>
                        </a:rPr>
                        <a:t>, 9/13 and 10/13 from the last study period </a:t>
                      </a:r>
                      <a:endParaRPr lang="en-GB" sz="1600" dirty="0">
                        <a:effectLst/>
                      </a:endParaRPr>
                    </a:p>
                    <a:p>
                      <a:pPr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GB" sz="1400" dirty="0">
                          <a:effectLst/>
                        </a:rPr>
                        <a:t>Transformation from FMC WG of FG IMT-2020</a:t>
                      </a:r>
                      <a:endParaRPr lang="en-GB" sz="16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58308" marR="58308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457200" y="-33528"/>
            <a:ext cx="8229600" cy="840352"/>
          </a:xfrm>
        </p:spPr>
        <p:txBody>
          <a:bodyPr>
            <a:normAutofit/>
          </a:bodyPr>
          <a:lstStyle/>
          <a:p>
            <a:pPr algn="l"/>
            <a:r>
              <a:rPr lang="en-GB" dirty="0" smtClean="0"/>
              <a:t>WP1/13 Structure</a:t>
            </a:r>
            <a:endParaRPr lang="en-GB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457200" y="643674"/>
            <a:ext cx="32664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ea typeface="+mj-ea"/>
                <a:cs typeface="Calibri"/>
              </a:rPr>
              <a:t>Who does what on </a:t>
            </a:r>
            <a:r>
              <a:rPr lang="it-IT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ea typeface="+mj-ea"/>
                <a:cs typeface="Calibri"/>
              </a:rPr>
              <a:t>IMT-2020</a:t>
            </a:r>
            <a:endParaRPr lang="en-GB" sz="2000" b="1" dirty="0">
              <a:solidFill>
                <a:schemeClr val="tx2">
                  <a:lumMod val="60000"/>
                  <a:lumOff val="40000"/>
                </a:schemeClr>
              </a:solidFill>
              <a:latin typeface="Calibri"/>
              <a:ea typeface="+mj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29825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2739"/>
    </mc:Choice>
    <mc:Fallback xmlns="">
      <p:transition spd="slow" advTm="152739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9184" y="570972"/>
            <a:ext cx="8619744" cy="648228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 smtClean="0"/>
              <a:t>Q6 Delivery </a:t>
            </a:r>
            <a:r>
              <a:rPr lang="en-GB" dirty="0"/>
              <a:t>plan for </a:t>
            </a:r>
            <a:r>
              <a:rPr lang="en-GB" dirty="0" smtClean="0"/>
              <a:t>WP1 IMT-2020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3312"/>
            <a:ext cx="8229600" cy="4446355"/>
          </a:xfrm>
        </p:spPr>
        <p:txBody>
          <a:bodyPr/>
          <a:lstStyle/>
          <a:p>
            <a:r>
              <a:rPr lang="en-GB" dirty="0"/>
              <a:t>Activity and documents in progress</a:t>
            </a:r>
          </a:p>
          <a:p>
            <a:pPr lvl="1"/>
            <a:r>
              <a:rPr lang="en-GB" dirty="0" smtClean="0"/>
              <a:t>Document (for Recommendation) </a:t>
            </a:r>
            <a:r>
              <a:rPr lang="en-GB" dirty="0"/>
              <a:t>on </a:t>
            </a:r>
            <a:r>
              <a:rPr lang="en-GB" dirty="0" err="1" smtClean="0"/>
              <a:t>QoS</a:t>
            </a:r>
            <a:r>
              <a:rPr lang="en-GB" dirty="0" smtClean="0"/>
              <a:t> monitoring  </a:t>
            </a:r>
            <a:r>
              <a:rPr lang="en-GB" dirty="0"/>
              <a:t>for </a:t>
            </a:r>
            <a:r>
              <a:rPr lang="en-GB" dirty="0" smtClean="0"/>
              <a:t>IMT-2020 </a:t>
            </a:r>
            <a:r>
              <a:rPr lang="en-GB" dirty="0"/>
              <a:t>in </a:t>
            </a:r>
            <a:r>
              <a:rPr lang="en-GB" dirty="0" smtClean="0"/>
              <a:t>plan (07/2018)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8228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556"/>
    </mc:Choice>
    <mc:Fallback xmlns="">
      <p:transition spd="slow" advTm="15556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1925" y="132317"/>
            <a:ext cx="8713788" cy="1143000"/>
          </a:xfrm>
        </p:spPr>
        <p:txBody>
          <a:bodyPr/>
          <a:lstStyle/>
          <a:p>
            <a:pPr algn="l"/>
            <a:r>
              <a:rPr lang="it-IT" dirty="0" smtClean="0"/>
              <a:t>Q6 work items</a:t>
            </a:r>
            <a:endParaRPr lang="en-GB" dirty="0"/>
          </a:p>
        </p:txBody>
      </p:sp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2446387"/>
              </p:ext>
            </p:extLst>
          </p:nvPr>
        </p:nvGraphicFramePr>
        <p:xfrm>
          <a:off x="238125" y="1293813"/>
          <a:ext cx="8650288" cy="494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Document" r:id="rId3" imgW="6109117" imgH="3494244" progId="Word.Document.12">
                  <p:embed/>
                </p:oleObj>
              </mc:Choice>
              <mc:Fallback>
                <p:oleObj name="Document" r:id="rId3" imgW="6109117" imgH="349424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8125" y="1293813"/>
                        <a:ext cx="8650288" cy="4949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7101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312780"/>
            <a:ext cx="8644128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 smtClean="0"/>
              <a:t>Q20/13 Delivery plan for </a:t>
            </a:r>
            <a:r>
              <a:rPr lang="en-GB" dirty="0"/>
              <a:t>WP1 </a:t>
            </a:r>
            <a:r>
              <a:rPr lang="en-GB" dirty="0" smtClean="0"/>
              <a:t>IMT-2020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976" y="1600200"/>
            <a:ext cx="8964488" cy="4525963"/>
          </a:xfrm>
        </p:spPr>
        <p:txBody>
          <a:bodyPr>
            <a:normAutofit/>
          </a:bodyPr>
          <a:lstStyle/>
          <a:p>
            <a:r>
              <a:rPr lang="en-GB" dirty="0"/>
              <a:t>Activity and documents in progress</a:t>
            </a:r>
          </a:p>
          <a:p>
            <a:pPr lvl="1" defTabSz="487363">
              <a:tabLst>
                <a:tab pos="7534275" algn="l"/>
              </a:tabLst>
            </a:pPr>
            <a:r>
              <a:rPr lang="en-GB" dirty="0" smtClean="0"/>
              <a:t>Terms and definitions	07/2017</a:t>
            </a:r>
          </a:p>
          <a:p>
            <a:pPr lvl="1">
              <a:tabLst>
                <a:tab pos="7534275" algn="l"/>
              </a:tabLst>
            </a:pPr>
            <a:r>
              <a:rPr lang="en-GB" dirty="0" smtClean="0"/>
              <a:t>General Requirements	11/2017</a:t>
            </a:r>
          </a:p>
          <a:p>
            <a:pPr lvl="1">
              <a:tabLst>
                <a:tab pos="7534275" algn="l"/>
              </a:tabLst>
            </a:pPr>
            <a:r>
              <a:rPr lang="en-GB" dirty="0" smtClean="0"/>
              <a:t>Framework 	11/2017</a:t>
            </a:r>
          </a:p>
          <a:p>
            <a:pPr lvl="1">
              <a:tabLst>
                <a:tab pos="7534275" algn="l"/>
              </a:tabLst>
            </a:pPr>
            <a:r>
              <a:rPr lang="en-GB" dirty="0" smtClean="0"/>
              <a:t>Architecture 	2018 </a:t>
            </a:r>
          </a:p>
          <a:p>
            <a:pPr lvl="1" defTabSz="487363">
              <a:tabLst>
                <a:tab pos="7534275" algn="l"/>
              </a:tabLst>
            </a:pPr>
            <a:r>
              <a:rPr lang="en-GB" dirty="0" smtClean="0"/>
              <a:t>Network capability exposure </a:t>
            </a:r>
            <a:r>
              <a:rPr lang="en-GB" dirty="0"/>
              <a:t>requirements </a:t>
            </a:r>
            <a:r>
              <a:rPr lang="en-GB" dirty="0" smtClean="0"/>
              <a:t>	2018</a:t>
            </a:r>
            <a:endParaRPr lang="en-GB" dirty="0"/>
          </a:p>
          <a:p>
            <a:pPr marL="457200" lvl="1" indent="0">
              <a:buNone/>
            </a:pPr>
            <a:r>
              <a:rPr lang="en-GB" dirty="0" smtClean="0"/>
              <a:t>   (in Q20 or in Q21)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66672" y="5451610"/>
            <a:ext cx="6411242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GB" dirty="0" smtClean="0"/>
              <a:t>Requirements are considered the most urgent WI to be completed</a:t>
            </a:r>
          </a:p>
        </p:txBody>
      </p:sp>
    </p:spTree>
    <p:extLst>
      <p:ext uri="{BB962C8B-B14F-4D97-AF65-F5344CB8AC3E}">
        <p14:creationId xmlns:p14="http://schemas.microsoft.com/office/powerpoint/2010/main" val="2503066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9307"/>
    </mc:Choice>
    <mc:Fallback xmlns="">
      <p:transition spd="slow" advTm="59307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68941" y="119150"/>
            <a:ext cx="8541572" cy="1143000"/>
          </a:xfrm>
        </p:spPr>
        <p:txBody>
          <a:bodyPr>
            <a:normAutofit fontScale="90000"/>
          </a:bodyPr>
          <a:lstStyle/>
          <a:p>
            <a:pPr algn="l"/>
            <a:r>
              <a:rPr lang="it-IT" dirty="0" smtClean="0"/>
              <a:t>Q20/13 WI (delivery in </a:t>
            </a:r>
            <a:r>
              <a:rPr lang="it-IT" dirty="0" err="1" smtClean="0"/>
              <a:t>July</a:t>
            </a:r>
            <a:r>
              <a:rPr lang="it-IT" dirty="0" smtClean="0"/>
              <a:t> </a:t>
            </a:r>
            <a:r>
              <a:rPr lang="it-IT" dirty="0" err="1" smtClean="0"/>
              <a:t>highlighted</a:t>
            </a:r>
            <a:r>
              <a:rPr lang="it-IT" dirty="0"/>
              <a:t>)</a:t>
            </a:r>
            <a:endParaRPr lang="en-GB" dirty="0"/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2294087"/>
              </p:ext>
            </p:extLst>
          </p:nvPr>
        </p:nvGraphicFramePr>
        <p:xfrm>
          <a:off x="198438" y="1235075"/>
          <a:ext cx="8607425" cy="4852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8" name="Document" r:id="rId3" imgW="6128193" imgH="3446806" progId="Word.Document.12">
                  <p:embed/>
                </p:oleObj>
              </mc:Choice>
              <mc:Fallback>
                <p:oleObj name="Document" r:id="rId3" imgW="6128193" imgH="344680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8438" y="1235075"/>
                        <a:ext cx="8607425" cy="4852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5127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333" y="72528"/>
            <a:ext cx="8875059" cy="938684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 smtClean="0"/>
              <a:t>Q21/13 Delivery plan for WP1 IMT-2020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648" y="1397468"/>
            <a:ext cx="8455152" cy="3831167"/>
          </a:xfrm>
        </p:spPr>
        <p:txBody>
          <a:bodyPr>
            <a:normAutofit fontScale="85000" lnSpcReduction="10000"/>
          </a:bodyPr>
          <a:lstStyle/>
          <a:p>
            <a:r>
              <a:rPr lang="en-GB" dirty="0"/>
              <a:t>Activity and documents in progress</a:t>
            </a:r>
          </a:p>
          <a:p>
            <a:pPr lvl="1"/>
            <a:r>
              <a:rPr lang="en-GB" dirty="0" smtClean="0"/>
              <a:t>TR (supplement 44 to Y.3100-series) on standards and </a:t>
            </a:r>
            <a:r>
              <a:rPr lang="en-GB" dirty="0" err="1" smtClean="0"/>
              <a:t>Softwarisation</a:t>
            </a:r>
            <a:r>
              <a:rPr lang="en-GB" dirty="0" smtClean="0"/>
              <a:t> (07/2017)</a:t>
            </a:r>
          </a:p>
          <a:p>
            <a:pPr lvl="1"/>
            <a:r>
              <a:rPr lang="en-GB" dirty="0" smtClean="0"/>
              <a:t>Recommendation on High level characteristics/requirements </a:t>
            </a:r>
            <a:r>
              <a:rPr lang="en-GB" u="sng" dirty="0" smtClean="0"/>
              <a:t>on key aspects</a:t>
            </a:r>
            <a:r>
              <a:rPr lang="en-GB" dirty="0" smtClean="0"/>
              <a:t> of </a:t>
            </a:r>
            <a:r>
              <a:rPr lang="en-GB" dirty="0" err="1" smtClean="0"/>
              <a:t>softwarisation</a:t>
            </a:r>
            <a:r>
              <a:rPr lang="en-GB" dirty="0" smtClean="0"/>
              <a:t> (11/2017)</a:t>
            </a:r>
          </a:p>
          <a:p>
            <a:pPr lvl="1"/>
            <a:r>
              <a:rPr lang="en-GB" dirty="0" smtClean="0"/>
              <a:t>Recommendation on IMT-2020 network management and orchestration </a:t>
            </a:r>
            <a:r>
              <a:rPr lang="en-GB" dirty="0" err="1" smtClean="0"/>
              <a:t>req</a:t>
            </a:r>
            <a:r>
              <a:rPr lang="en-GB" dirty="0" smtClean="0"/>
              <a:t> (07/2017)</a:t>
            </a:r>
          </a:p>
          <a:p>
            <a:pPr lvl="1"/>
            <a:r>
              <a:rPr lang="en-GB" dirty="0" smtClean="0"/>
              <a:t>Framework </a:t>
            </a:r>
            <a:r>
              <a:rPr lang="en-GB" dirty="0"/>
              <a:t>for IMT2020 network </a:t>
            </a:r>
            <a:r>
              <a:rPr lang="en-GB" dirty="0" smtClean="0"/>
              <a:t>management  and orchestration (07/2017)</a:t>
            </a:r>
          </a:p>
          <a:p>
            <a:pPr lvl="1"/>
            <a:r>
              <a:rPr lang="en-GB" dirty="0" smtClean="0"/>
              <a:t>Further </a:t>
            </a:r>
            <a:r>
              <a:rPr lang="en-GB" dirty="0" err="1" smtClean="0"/>
              <a:t>Softwarisation</a:t>
            </a:r>
            <a:r>
              <a:rPr lang="en-GB" dirty="0" smtClean="0"/>
              <a:t> aspects in 2018</a:t>
            </a:r>
          </a:p>
        </p:txBody>
      </p:sp>
      <p:sp>
        <p:nvSpPr>
          <p:cNvPr id="4" name="Rectangle 3"/>
          <p:cNvSpPr/>
          <p:nvPr/>
        </p:nvSpPr>
        <p:spPr>
          <a:xfrm>
            <a:off x="1962912" y="5227561"/>
            <a:ext cx="5626164" cy="64633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GB" dirty="0">
                <a:solidFill>
                  <a:schemeClr val="bg1"/>
                </a:solidFill>
              </a:rPr>
              <a:t>Dependencies on the general Requirements (Q20) will need to be taken care of </a:t>
            </a:r>
            <a:r>
              <a:rPr lang="en-GB" dirty="0" smtClean="0">
                <a:solidFill>
                  <a:schemeClr val="bg1"/>
                </a:solidFill>
              </a:rPr>
              <a:t>asap while work is progressing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995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145"/>
    </mc:Choice>
    <mc:Fallback xmlns="">
      <p:transition spd="slow" advTm="90145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7.7|6.3|18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TU White Background.potx" id="{9694207F-B86C-4347-AF5B-E18AD6864DC7}" vid="{B9639EA1-9A26-4D10-99CD-41579998EC6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7247</TotalTime>
  <Words>791</Words>
  <Application>Microsoft Office PowerPoint</Application>
  <PresentationFormat>On-screen Show (4:3)</PresentationFormat>
  <Paragraphs>132</Paragraphs>
  <Slides>17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MS Mincho</vt:lpstr>
      <vt:lpstr>Arial</vt:lpstr>
      <vt:lpstr>Calibri</vt:lpstr>
      <vt:lpstr>Times New Roman</vt:lpstr>
      <vt:lpstr>Office Theme</vt:lpstr>
      <vt:lpstr>Document</vt:lpstr>
      <vt:lpstr>Documento</vt:lpstr>
      <vt:lpstr>Workshop on 5G and its Impact 15th Annual Meeting of the Arab Network for ICT Regulators (ARGENET)  Abu Dhabi-UAE, 18 Sept. 2017</vt:lpstr>
      <vt:lpstr>Content</vt:lpstr>
      <vt:lpstr>IMT-2020: the 5G challenge in ITU</vt:lpstr>
      <vt:lpstr>WP1/13 Structure</vt:lpstr>
      <vt:lpstr>Q6 Delivery plan for WP1 IMT-2020</vt:lpstr>
      <vt:lpstr>Q6 work items</vt:lpstr>
      <vt:lpstr>Q20/13 Delivery plan for WP1 IMT-2020</vt:lpstr>
      <vt:lpstr>Q20/13 WI (delivery in July highlighted)</vt:lpstr>
      <vt:lpstr>Q21/13 Delivery plan for WP1 IMT-2020</vt:lpstr>
      <vt:lpstr>Q21/13 WI (delivery July highlighted)</vt:lpstr>
      <vt:lpstr>Q22 Delivery plan for WP1 IMT-2020</vt:lpstr>
      <vt:lpstr>Q22/13 work items</vt:lpstr>
      <vt:lpstr>Q23 Delivery plan for WP1</vt:lpstr>
      <vt:lpstr>Q23/13 work items</vt:lpstr>
      <vt:lpstr>One of the most complex aspects in IMT-2020: Slicing</vt:lpstr>
      <vt:lpstr>(REAL)Collaboration is fundamental: inside… </vt:lpstr>
      <vt:lpstr>Conclusions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Author</cp:lastModifiedBy>
  <cp:revision>315</cp:revision>
  <dcterms:created xsi:type="dcterms:W3CDTF">2016-02-28T14:35:47Z</dcterms:created>
  <dcterms:modified xsi:type="dcterms:W3CDTF">2017-09-17T13:17:02Z</dcterms:modified>
</cp:coreProperties>
</file>