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4.xml" ContentType="application/vnd.openxmlformats-officedocument.presentationml.notesSlide+xml"/>
  <Override PartName="/ppt/embeddings/oleObject1.bin" ContentType="application/vnd.openxmlformats-officedocument.oleObject"/>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5.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6.xml" ContentType="application/vnd.openxmlformats-officedocument.presentationml.notesSlide+xml"/>
  <Override PartName="/ppt/embeddings/oleObject2.bin" ContentType="application/vnd.openxmlformats-officedocument.oleObject"/>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3"/>
  </p:notesMasterIdLst>
  <p:sldIdLst>
    <p:sldId id="276" r:id="rId3"/>
    <p:sldId id="269" r:id="rId4"/>
    <p:sldId id="265" r:id="rId5"/>
    <p:sldId id="275" r:id="rId6"/>
    <p:sldId id="257" r:id="rId7"/>
    <p:sldId id="258" r:id="rId8"/>
    <p:sldId id="259" r:id="rId9"/>
    <p:sldId id="262" r:id="rId10"/>
    <p:sldId id="260" r:id="rId11"/>
    <p:sldId id="261" r:id="rId12"/>
    <p:sldId id="268" r:id="rId13"/>
    <p:sldId id="270" r:id="rId14"/>
    <p:sldId id="271" r:id="rId15"/>
    <p:sldId id="272" r:id="rId16"/>
    <p:sldId id="274" r:id="rId17"/>
    <p:sldId id="266" r:id="rId18"/>
    <p:sldId id="264" r:id="rId19"/>
    <p:sldId id="263" r:id="rId20"/>
    <p:sldId id="267"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p:scale>
          <a:sx n="100" d="100"/>
          <a:sy n="100" d="100"/>
        </p:scale>
        <p:origin x="-1720" y="-8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0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F9AD28-0E6C-48B5-ACDE-0491A5621666}" type="doc">
      <dgm:prSet loTypeId="urn:microsoft.com/office/officeart/2005/8/layout/radial4" loCatId="relationship" qsTypeId="urn:microsoft.com/office/officeart/2005/8/quickstyle/simple4" qsCatId="simple" csTypeId="urn:microsoft.com/office/officeart/2005/8/colors/accent0_1" csCatId="mainScheme" phldr="1"/>
      <dgm:spPr/>
      <dgm:t>
        <a:bodyPr/>
        <a:lstStyle/>
        <a:p>
          <a:endParaRPr lang="en-US"/>
        </a:p>
      </dgm:t>
    </dgm:pt>
    <dgm:pt modelId="{D779B31B-AB18-47EC-B0B5-0FD1C592E89A}">
      <dgm:prSet phldrT="[Text]" custT="1"/>
      <dgm:spPr>
        <a:solidFill>
          <a:srgbClr val="002060"/>
        </a:solidFill>
      </dgm:spPr>
      <dgm:t>
        <a:bodyPr/>
        <a:lstStyle/>
        <a:p>
          <a:r>
            <a:rPr lang="en-US" sz="1800" b="1" dirty="0" smtClean="0">
              <a:solidFill>
                <a:schemeClr val="bg1"/>
              </a:solidFill>
            </a:rPr>
            <a:t>Strong </a:t>
          </a:r>
          <a:r>
            <a:rPr lang="en-US" sz="1800" b="1" dirty="0" err="1" smtClean="0">
              <a:solidFill>
                <a:schemeClr val="bg1"/>
              </a:solidFill>
            </a:rPr>
            <a:t>Cybersecurity</a:t>
          </a:r>
          <a:r>
            <a:rPr lang="en-US" sz="1800" b="1" dirty="0" smtClean="0">
              <a:solidFill>
                <a:schemeClr val="bg1"/>
              </a:solidFill>
            </a:rPr>
            <a:t> Workforce</a:t>
          </a:r>
          <a:endParaRPr lang="en-US" sz="1800" b="1" dirty="0">
            <a:solidFill>
              <a:schemeClr val="bg1"/>
            </a:solidFill>
          </a:endParaRPr>
        </a:p>
      </dgm:t>
    </dgm:pt>
    <dgm:pt modelId="{ED9A7419-1605-4167-B9E4-376165FFDFE0}" type="parTrans" cxnId="{0D217851-4894-4C2A-93C1-C8768BE1F941}">
      <dgm:prSet/>
      <dgm:spPr/>
      <dgm:t>
        <a:bodyPr/>
        <a:lstStyle/>
        <a:p>
          <a:endParaRPr lang="en-US"/>
        </a:p>
      </dgm:t>
    </dgm:pt>
    <dgm:pt modelId="{1BDFE694-61EF-431C-BF90-625F3CC2146F}" type="sibTrans" cxnId="{0D217851-4894-4C2A-93C1-C8768BE1F941}">
      <dgm:prSet/>
      <dgm:spPr/>
      <dgm:t>
        <a:bodyPr/>
        <a:lstStyle/>
        <a:p>
          <a:endParaRPr lang="en-US"/>
        </a:p>
      </dgm:t>
    </dgm:pt>
    <dgm:pt modelId="{7958193F-6C41-48E0-AADA-7A9E1B4F0B47}">
      <dgm:prSet phldrT="[Text]" custT="1"/>
      <dgm:spPr>
        <a:solidFill>
          <a:schemeClr val="bg1">
            <a:lumMod val="95000"/>
          </a:schemeClr>
        </a:solidFill>
      </dgm:spPr>
      <dgm:t>
        <a:bodyPr/>
        <a:lstStyle/>
        <a:p>
          <a:r>
            <a:rPr lang="en-US" sz="1500" b="1" dirty="0" smtClean="0"/>
            <a:t>Human Capital Management </a:t>
          </a:r>
        </a:p>
        <a:p>
          <a:r>
            <a:rPr lang="en-US" sz="1200" dirty="0" smtClean="0"/>
            <a:t>To acquire, develop and retain </a:t>
          </a:r>
          <a:r>
            <a:rPr lang="en-US" sz="1200" dirty="0" err="1" smtClean="0"/>
            <a:t>cybersecurity</a:t>
          </a:r>
          <a:r>
            <a:rPr lang="en-US" sz="1200" dirty="0" smtClean="0"/>
            <a:t> talent</a:t>
          </a:r>
          <a:endParaRPr lang="en-US" sz="1200" dirty="0"/>
        </a:p>
      </dgm:t>
    </dgm:pt>
    <dgm:pt modelId="{1382751E-CEAD-4798-8201-F058616A6994}" type="parTrans" cxnId="{0F3DD8A3-493E-4201-9E0C-17BD6B01B2BB}">
      <dgm:prSet/>
      <dgm:spPr/>
      <dgm:t>
        <a:bodyPr/>
        <a:lstStyle/>
        <a:p>
          <a:endParaRPr lang="en-US"/>
        </a:p>
      </dgm:t>
    </dgm:pt>
    <dgm:pt modelId="{428C4CCD-E488-43D4-9F0B-8AA471655E75}" type="sibTrans" cxnId="{0F3DD8A3-493E-4201-9E0C-17BD6B01B2BB}">
      <dgm:prSet/>
      <dgm:spPr/>
      <dgm:t>
        <a:bodyPr/>
        <a:lstStyle/>
        <a:p>
          <a:endParaRPr lang="en-US"/>
        </a:p>
      </dgm:t>
    </dgm:pt>
    <dgm:pt modelId="{ED48C62A-7E35-4F1E-BADE-83E6F758AD79}">
      <dgm:prSet phldrT="[Text]" custT="1"/>
      <dgm:spPr>
        <a:solidFill>
          <a:schemeClr val="bg1">
            <a:lumMod val="85000"/>
          </a:schemeClr>
        </a:solidFill>
      </dgm:spPr>
      <dgm:t>
        <a:bodyPr/>
        <a:lstStyle/>
        <a:p>
          <a:r>
            <a:rPr lang="en-US" sz="1500" b="1" dirty="0" smtClean="0"/>
            <a:t>Leadership Development</a:t>
          </a:r>
        </a:p>
        <a:p>
          <a:r>
            <a:rPr lang="en-US" sz="1500" dirty="0" smtClean="0"/>
            <a:t> </a:t>
          </a:r>
          <a:r>
            <a:rPr lang="en-US" sz="1200" dirty="0" smtClean="0"/>
            <a:t>To provide leaders with new </a:t>
          </a:r>
          <a:r>
            <a:rPr lang="en-US" sz="1200" dirty="0" err="1" smtClean="0"/>
            <a:t>cybersecurity</a:t>
          </a:r>
          <a:r>
            <a:rPr lang="en-US" sz="1200" dirty="0" smtClean="0"/>
            <a:t> competencies</a:t>
          </a:r>
          <a:endParaRPr lang="en-US" sz="1200" dirty="0"/>
        </a:p>
      </dgm:t>
    </dgm:pt>
    <dgm:pt modelId="{5695AB81-39B1-45A7-A70A-53F324367894}" type="parTrans" cxnId="{2944BD1A-185F-4B9A-B5BC-2A6A9ACC6263}">
      <dgm:prSet/>
      <dgm:spPr/>
      <dgm:t>
        <a:bodyPr/>
        <a:lstStyle/>
        <a:p>
          <a:endParaRPr lang="en-US"/>
        </a:p>
      </dgm:t>
    </dgm:pt>
    <dgm:pt modelId="{28EA6A26-9179-4636-ABC6-264CAE6D947C}" type="sibTrans" cxnId="{2944BD1A-185F-4B9A-B5BC-2A6A9ACC6263}">
      <dgm:prSet/>
      <dgm:spPr/>
      <dgm:t>
        <a:bodyPr/>
        <a:lstStyle/>
        <a:p>
          <a:endParaRPr lang="en-US"/>
        </a:p>
      </dgm:t>
    </dgm:pt>
    <dgm:pt modelId="{A58BB35D-F9FB-4F4D-B4D6-3A05E746EB23}">
      <dgm:prSet phldrT="[Text]" custT="1"/>
      <dgm:spPr>
        <a:solidFill>
          <a:schemeClr val="bg1">
            <a:lumMod val="75000"/>
          </a:schemeClr>
        </a:solidFill>
      </dgm:spPr>
      <dgm:t>
        <a:bodyPr/>
        <a:lstStyle/>
        <a:p>
          <a:r>
            <a:rPr lang="en-US" sz="1500" b="1" dirty="0" smtClean="0"/>
            <a:t>Education and Training </a:t>
          </a:r>
        </a:p>
        <a:p>
          <a:r>
            <a:rPr lang="en-US" sz="1200" dirty="0" smtClean="0"/>
            <a:t>To create a highly skilled </a:t>
          </a:r>
          <a:r>
            <a:rPr lang="en-US" sz="1200" dirty="0" err="1" smtClean="0"/>
            <a:t>cybersecurity</a:t>
          </a:r>
          <a:r>
            <a:rPr lang="en-US" sz="1200" dirty="0" smtClean="0"/>
            <a:t> workforce</a:t>
          </a:r>
          <a:endParaRPr lang="en-US" sz="1200" dirty="0"/>
        </a:p>
      </dgm:t>
    </dgm:pt>
    <dgm:pt modelId="{9EC4B252-B35E-4F37-B365-5EC2B8ACBAD3}" type="parTrans" cxnId="{2F534D08-46D1-40E4-8635-5C95A457BC41}">
      <dgm:prSet/>
      <dgm:spPr/>
      <dgm:t>
        <a:bodyPr/>
        <a:lstStyle/>
        <a:p>
          <a:endParaRPr lang="en-US"/>
        </a:p>
      </dgm:t>
    </dgm:pt>
    <dgm:pt modelId="{6BD368CF-0254-4C59-A58B-7A54158DDF1F}" type="sibTrans" cxnId="{2F534D08-46D1-40E4-8635-5C95A457BC41}">
      <dgm:prSet/>
      <dgm:spPr/>
      <dgm:t>
        <a:bodyPr/>
        <a:lstStyle/>
        <a:p>
          <a:endParaRPr lang="en-US"/>
        </a:p>
      </dgm:t>
    </dgm:pt>
    <dgm:pt modelId="{771F58B3-D1DB-4656-8B7C-4E9D0D6ED4AB}">
      <dgm:prSet phldrT="[Text]" custT="1"/>
      <dgm:spPr>
        <a:solidFill>
          <a:schemeClr val="bg1">
            <a:lumMod val="65000"/>
          </a:schemeClr>
        </a:solidFill>
      </dgm:spPr>
      <dgm:t>
        <a:bodyPr/>
        <a:lstStyle/>
        <a:p>
          <a:r>
            <a:rPr lang="en-US" sz="1500" b="1" dirty="0" smtClean="0"/>
            <a:t>Awareness and Communications </a:t>
          </a:r>
        </a:p>
        <a:p>
          <a:r>
            <a:rPr lang="en-US" sz="1200" dirty="0" smtClean="0"/>
            <a:t>To create a cyber-aware, and cyber-active culture</a:t>
          </a:r>
          <a:endParaRPr lang="en-US" sz="1200" dirty="0"/>
        </a:p>
      </dgm:t>
    </dgm:pt>
    <dgm:pt modelId="{65C3FF9B-9A2D-42EB-B52E-330E243BB29E}" type="parTrans" cxnId="{6C054F77-A85D-4B73-AAED-20A0E9C41BDF}">
      <dgm:prSet/>
      <dgm:spPr/>
      <dgm:t>
        <a:bodyPr/>
        <a:lstStyle/>
        <a:p>
          <a:endParaRPr lang="en-US"/>
        </a:p>
      </dgm:t>
    </dgm:pt>
    <dgm:pt modelId="{03B9EFA9-1C50-46C6-97E9-C75EADE889E1}" type="sibTrans" cxnId="{6C054F77-A85D-4B73-AAED-20A0E9C41BDF}">
      <dgm:prSet/>
      <dgm:spPr/>
      <dgm:t>
        <a:bodyPr/>
        <a:lstStyle/>
        <a:p>
          <a:endParaRPr lang="en-US"/>
        </a:p>
      </dgm:t>
    </dgm:pt>
    <dgm:pt modelId="{E8175173-1F9C-496E-BDC1-002F70B5FA76}" type="pres">
      <dgm:prSet presAssocID="{CCF9AD28-0E6C-48B5-ACDE-0491A5621666}" presName="cycle" presStyleCnt="0">
        <dgm:presLayoutVars>
          <dgm:chMax val="1"/>
          <dgm:dir/>
          <dgm:animLvl val="ctr"/>
          <dgm:resizeHandles val="exact"/>
        </dgm:presLayoutVars>
      </dgm:prSet>
      <dgm:spPr/>
      <dgm:t>
        <a:bodyPr/>
        <a:lstStyle/>
        <a:p>
          <a:endParaRPr lang="en-US"/>
        </a:p>
      </dgm:t>
    </dgm:pt>
    <dgm:pt modelId="{44121F6A-2671-4B72-AA8C-9BAD85BD4342}" type="pres">
      <dgm:prSet presAssocID="{D779B31B-AB18-47EC-B0B5-0FD1C592E89A}" presName="centerShape" presStyleLbl="node0" presStyleIdx="0" presStyleCnt="1" custScaleX="105328" custScaleY="87917"/>
      <dgm:spPr/>
      <dgm:t>
        <a:bodyPr/>
        <a:lstStyle/>
        <a:p>
          <a:endParaRPr lang="en-US"/>
        </a:p>
      </dgm:t>
    </dgm:pt>
    <dgm:pt modelId="{5ED867FF-512F-4EAC-A552-17F37F0F22DF}" type="pres">
      <dgm:prSet presAssocID="{1382751E-CEAD-4798-8201-F058616A6994}" presName="parTrans" presStyleLbl="bgSibTrans2D1" presStyleIdx="0" presStyleCnt="4"/>
      <dgm:spPr/>
      <dgm:t>
        <a:bodyPr/>
        <a:lstStyle/>
        <a:p>
          <a:endParaRPr lang="en-US"/>
        </a:p>
      </dgm:t>
    </dgm:pt>
    <dgm:pt modelId="{E0CAD168-812B-4593-A99D-60CD34C56073}" type="pres">
      <dgm:prSet presAssocID="{7958193F-6C41-48E0-AADA-7A9E1B4F0B47}" presName="node" presStyleLbl="node1" presStyleIdx="0" presStyleCnt="4">
        <dgm:presLayoutVars>
          <dgm:bulletEnabled val="1"/>
        </dgm:presLayoutVars>
      </dgm:prSet>
      <dgm:spPr/>
      <dgm:t>
        <a:bodyPr/>
        <a:lstStyle/>
        <a:p>
          <a:endParaRPr lang="en-US"/>
        </a:p>
      </dgm:t>
    </dgm:pt>
    <dgm:pt modelId="{CCFD54CD-F5C6-46CC-A63F-6BFF1D8DB3E6}" type="pres">
      <dgm:prSet presAssocID="{5695AB81-39B1-45A7-A70A-53F324367894}" presName="parTrans" presStyleLbl="bgSibTrans2D1" presStyleIdx="1" presStyleCnt="4"/>
      <dgm:spPr/>
      <dgm:t>
        <a:bodyPr/>
        <a:lstStyle/>
        <a:p>
          <a:endParaRPr lang="en-US"/>
        </a:p>
      </dgm:t>
    </dgm:pt>
    <dgm:pt modelId="{75A44FD9-1D68-4692-86C5-D62B9F2F9D76}" type="pres">
      <dgm:prSet presAssocID="{ED48C62A-7E35-4F1E-BADE-83E6F758AD79}" presName="node" presStyleLbl="node1" presStyleIdx="1" presStyleCnt="4">
        <dgm:presLayoutVars>
          <dgm:bulletEnabled val="1"/>
        </dgm:presLayoutVars>
      </dgm:prSet>
      <dgm:spPr/>
      <dgm:t>
        <a:bodyPr/>
        <a:lstStyle/>
        <a:p>
          <a:endParaRPr lang="en-US"/>
        </a:p>
      </dgm:t>
    </dgm:pt>
    <dgm:pt modelId="{17FA7F92-A180-41BD-B949-36F88BC34E47}" type="pres">
      <dgm:prSet presAssocID="{9EC4B252-B35E-4F37-B365-5EC2B8ACBAD3}" presName="parTrans" presStyleLbl="bgSibTrans2D1" presStyleIdx="2" presStyleCnt="4"/>
      <dgm:spPr/>
      <dgm:t>
        <a:bodyPr/>
        <a:lstStyle/>
        <a:p>
          <a:endParaRPr lang="en-US"/>
        </a:p>
      </dgm:t>
    </dgm:pt>
    <dgm:pt modelId="{EC98744A-8A58-4F8F-B5A7-B26DB4641004}" type="pres">
      <dgm:prSet presAssocID="{A58BB35D-F9FB-4F4D-B4D6-3A05E746EB23}" presName="node" presStyleLbl="node1" presStyleIdx="2" presStyleCnt="4">
        <dgm:presLayoutVars>
          <dgm:bulletEnabled val="1"/>
        </dgm:presLayoutVars>
      </dgm:prSet>
      <dgm:spPr/>
      <dgm:t>
        <a:bodyPr/>
        <a:lstStyle/>
        <a:p>
          <a:endParaRPr lang="en-US"/>
        </a:p>
      </dgm:t>
    </dgm:pt>
    <dgm:pt modelId="{0533157F-A9F3-45B5-A831-50775C2C78CF}" type="pres">
      <dgm:prSet presAssocID="{65C3FF9B-9A2D-42EB-B52E-330E243BB29E}" presName="parTrans" presStyleLbl="bgSibTrans2D1" presStyleIdx="3" presStyleCnt="4"/>
      <dgm:spPr/>
      <dgm:t>
        <a:bodyPr/>
        <a:lstStyle/>
        <a:p>
          <a:endParaRPr lang="en-US"/>
        </a:p>
      </dgm:t>
    </dgm:pt>
    <dgm:pt modelId="{1E798201-8864-4300-8474-5857172AB9D2}" type="pres">
      <dgm:prSet presAssocID="{771F58B3-D1DB-4656-8B7C-4E9D0D6ED4AB}" presName="node" presStyleLbl="node1" presStyleIdx="3" presStyleCnt="4">
        <dgm:presLayoutVars>
          <dgm:bulletEnabled val="1"/>
        </dgm:presLayoutVars>
      </dgm:prSet>
      <dgm:spPr/>
      <dgm:t>
        <a:bodyPr/>
        <a:lstStyle/>
        <a:p>
          <a:endParaRPr lang="en-US"/>
        </a:p>
      </dgm:t>
    </dgm:pt>
  </dgm:ptLst>
  <dgm:cxnLst>
    <dgm:cxn modelId="{3363D91B-02B7-984E-84FE-F947E553C75B}" type="presOf" srcId="{5695AB81-39B1-45A7-A70A-53F324367894}" destId="{CCFD54CD-F5C6-46CC-A63F-6BFF1D8DB3E6}" srcOrd="0" destOrd="0" presId="urn:microsoft.com/office/officeart/2005/8/layout/radial4"/>
    <dgm:cxn modelId="{E263DE69-506A-D348-84EF-76D5DFC7BF02}" type="presOf" srcId="{D779B31B-AB18-47EC-B0B5-0FD1C592E89A}" destId="{44121F6A-2671-4B72-AA8C-9BAD85BD4342}" srcOrd="0" destOrd="0" presId="urn:microsoft.com/office/officeart/2005/8/layout/radial4"/>
    <dgm:cxn modelId="{6E50B11A-B0E5-644F-A6F8-D7893477D092}" type="presOf" srcId="{CCF9AD28-0E6C-48B5-ACDE-0491A5621666}" destId="{E8175173-1F9C-496E-BDC1-002F70B5FA76}" srcOrd="0" destOrd="0" presId="urn:microsoft.com/office/officeart/2005/8/layout/radial4"/>
    <dgm:cxn modelId="{247ED666-072B-8349-95E9-83BCB114670C}" type="presOf" srcId="{1382751E-CEAD-4798-8201-F058616A6994}" destId="{5ED867FF-512F-4EAC-A552-17F37F0F22DF}" srcOrd="0" destOrd="0" presId="urn:microsoft.com/office/officeart/2005/8/layout/radial4"/>
    <dgm:cxn modelId="{6C054F77-A85D-4B73-AAED-20A0E9C41BDF}" srcId="{D779B31B-AB18-47EC-B0B5-0FD1C592E89A}" destId="{771F58B3-D1DB-4656-8B7C-4E9D0D6ED4AB}" srcOrd="3" destOrd="0" parTransId="{65C3FF9B-9A2D-42EB-B52E-330E243BB29E}" sibTransId="{03B9EFA9-1C50-46C6-97E9-C75EADE889E1}"/>
    <dgm:cxn modelId="{2944BD1A-185F-4B9A-B5BC-2A6A9ACC6263}" srcId="{D779B31B-AB18-47EC-B0B5-0FD1C592E89A}" destId="{ED48C62A-7E35-4F1E-BADE-83E6F758AD79}" srcOrd="1" destOrd="0" parTransId="{5695AB81-39B1-45A7-A70A-53F324367894}" sibTransId="{28EA6A26-9179-4636-ABC6-264CAE6D947C}"/>
    <dgm:cxn modelId="{8FDF6300-3A1D-D649-9596-E718E8E13CE0}" type="presOf" srcId="{ED48C62A-7E35-4F1E-BADE-83E6F758AD79}" destId="{75A44FD9-1D68-4692-86C5-D62B9F2F9D76}" srcOrd="0" destOrd="0" presId="urn:microsoft.com/office/officeart/2005/8/layout/radial4"/>
    <dgm:cxn modelId="{2F534D08-46D1-40E4-8635-5C95A457BC41}" srcId="{D779B31B-AB18-47EC-B0B5-0FD1C592E89A}" destId="{A58BB35D-F9FB-4F4D-B4D6-3A05E746EB23}" srcOrd="2" destOrd="0" parTransId="{9EC4B252-B35E-4F37-B365-5EC2B8ACBAD3}" sibTransId="{6BD368CF-0254-4C59-A58B-7A54158DDF1F}"/>
    <dgm:cxn modelId="{0F3DD8A3-493E-4201-9E0C-17BD6B01B2BB}" srcId="{D779B31B-AB18-47EC-B0B5-0FD1C592E89A}" destId="{7958193F-6C41-48E0-AADA-7A9E1B4F0B47}" srcOrd="0" destOrd="0" parTransId="{1382751E-CEAD-4798-8201-F058616A6994}" sibTransId="{428C4CCD-E488-43D4-9F0B-8AA471655E75}"/>
    <dgm:cxn modelId="{F71C46E4-CCFF-674F-979A-926E189D7D69}" type="presOf" srcId="{9EC4B252-B35E-4F37-B365-5EC2B8ACBAD3}" destId="{17FA7F92-A180-41BD-B949-36F88BC34E47}" srcOrd="0" destOrd="0" presId="urn:microsoft.com/office/officeart/2005/8/layout/radial4"/>
    <dgm:cxn modelId="{73B990C7-E0BC-534A-A673-16E3C306781F}" type="presOf" srcId="{65C3FF9B-9A2D-42EB-B52E-330E243BB29E}" destId="{0533157F-A9F3-45B5-A831-50775C2C78CF}" srcOrd="0" destOrd="0" presId="urn:microsoft.com/office/officeart/2005/8/layout/radial4"/>
    <dgm:cxn modelId="{06A5AFCE-EA12-8442-8072-FF784CBD4DB9}" type="presOf" srcId="{7958193F-6C41-48E0-AADA-7A9E1B4F0B47}" destId="{E0CAD168-812B-4593-A99D-60CD34C56073}" srcOrd="0" destOrd="0" presId="urn:microsoft.com/office/officeart/2005/8/layout/radial4"/>
    <dgm:cxn modelId="{B5E85BB8-B3C3-224C-8B92-D38E3C620DEA}" type="presOf" srcId="{771F58B3-D1DB-4656-8B7C-4E9D0D6ED4AB}" destId="{1E798201-8864-4300-8474-5857172AB9D2}" srcOrd="0" destOrd="0" presId="urn:microsoft.com/office/officeart/2005/8/layout/radial4"/>
    <dgm:cxn modelId="{0D217851-4894-4C2A-93C1-C8768BE1F941}" srcId="{CCF9AD28-0E6C-48B5-ACDE-0491A5621666}" destId="{D779B31B-AB18-47EC-B0B5-0FD1C592E89A}" srcOrd="0" destOrd="0" parTransId="{ED9A7419-1605-4167-B9E4-376165FFDFE0}" sibTransId="{1BDFE694-61EF-431C-BF90-625F3CC2146F}"/>
    <dgm:cxn modelId="{4E902A02-F60B-2545-BC67-73725F1692C0}" type="presOf" srcId="{A58BB35D-F9FB-4F4D-B4D6-3A05E746EB23}" destId="{EC98744A-8A58-4F8F-B5A7-B26DB4641004}" srcOrd="0" destOrd="0" presId="urn:microsoft.com/office/officeart/2005/8/layout/radial4"/>
    <dgm:cxn modelId="{84359203-4A55-5244-A526-38FA3CE2A973}" type="presParOf" srcId="{E8175173-1F9C-496E-BDC1-002F70B5FA76}" destId="{44121F6A-2671-4B72-AA8C-9BAD85BD4342}" srcOrd="0" destOrd="0" presId="urn:microsoft.com/office/officeart/2005/8/layout/radial4"/>
    <dgm:cxn modelId="{C4BE7F1D-DB5A-DB4C-92C9-583EB8B19546}" type="presParOf" srcId="{E8175173-1F9C-496E-BDC1-002F70B5FA76}" destId="{5ED867FF-512F-4EAC-A552-17F37F0F22DF}" srcOrd="1" destOrd="0" presId="urn:microsoft.com/office/officeart/2005/8/layout/radial4"/>
    <dgm:cxn modelId="{00F4068F-5541-554B-9CFA-B595BD4FB98E}" type="presParOf" srcId="{E8175173-1F9C-496E-BDC1-002F70B5FA76}" destId="{E0CAD168-812B-4593-A99D-60CD34C56073}" srcOrd="2" destOrd="0" presId="urn:microsoft.com/office/officeart/2005/8/layout/radial4"/>
    <dgm:cxn modelId="{E186489D-0EED-9447-A209-F924CDBF3CE6}" type="presParOf" srcId="{E8175173-1F9C-496E-BDC1-002F70B5FA76}" destId="{CCFD54CD-F5C6-46CC-A63F-6BFF1D8DB3E6}" srcOrd="3" destOrd="0" presId="urn:microsoft.com/office/officeart/2005/8/layout/radial4"/>
    <dgm:cxn modelId="{CD15E094-F905-5F40-9600-E95C1B6FA723}" type="presParOf" srcId="{E8175173-1F9C-496E-BDC1-002F70B5FA76}" destId="{75A44FD9-1D68-4692-86C5-D62B9F2F9D76}" srcOrd="4" destOrd="0" presId="urn:microsoft.com/office/officeart/2005/8/layout/radial4"/>
    <dgm:cxn modelId="{31271479-A706-A84C-84B6-C382FB9C73B5}" type="presParOf" srcId="{E8175173-1F9C-496E-BDC1-002F70B5FA76}" destId="{17FA7F92-A180-41BD-B949-36F88BC34E47}" srcOrd="5" destOrd="0" presId="urn:microsoft.com/office/officeart/2005/8/layout/radial4"/>
    <dgm:cxn modelId="{E1FB34F3-1F41-9548-80E7-1AC34A906699}" type="presParOf" srcId="{E8175173-1F9C-496E-BDC1-002F70B5FA76}" destId="{EC98744A-8A58-4F8F-B5A7-B26DB4641004}" srcOrd="6" destOrd="0" presId="urn:microsoft.com/office/officeart/2005/8/layout/radial4"/>
    <dgm:cxn modelId="{54B7B53A-1B49-8C49-B275-A7A5D07CA3A4}" type="presParOf" srcId="{E8175173-1F9C-496E-BDC1-002F70B5FA76}" destId="{0533157F-A9F3-45B5-A831-50775C2C78CF}" srcOrd="7" destOrd="0" presId="urn:microsoft.com/office/officeart/2005/8/layout/radial4"/>
    <dgm:cxn modelId="{1F1478C6-D617-0E42-A7B8-FC2F256CD677}" type="presParOf" srcId="{E8175173-1F9C-496E-BDC1-002F70B5FA76}" destId="{1E798201-8864-4300-8474-5857172AB9D2}"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121F6A-2671-4B72-AA8C-9BAD85BD4342}">
      <dsp:nvSpPr>
        <dsp:cNvPr id="0" name=""/>
        <dsp:cNvSpPr/>
      </dsp:nvSpPr>
      <dsp:spPr>
        <a:xfrm>
          <a:off x="2593094" y="2630906"/>
          <a:ext cx="2060994" cy="1720306"/>
        </a:xfrm>
        <a:prstGeom prst="ellipse">
          <a:avLst/>
        </a:prstGeom>
        <a:solidFill>
          <a:srgbClr val="00206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bg1"/>
              </a:solidFill>
            </a:rPr>
            <a:t>Strong </a:t>
          </a:r>
          <a:r>
            <a:rPr lang="en-US" sz="1800" b="1" kern="1200" dirty="0" err="1" smtClean="0">
              <a:solidFill>
                <a:schemeClr val="bg1"/>
              </a:solidFill>
            </a:rPr>
            <a:t>Cybersecurity</a:t>
          </a:r>
          <a:r>
            <a:rPr lang="en-US" sz="1800" b="1" kern="1200" dirty="0" smtClean="0">
              <a:solidFill>
                <a:schemeClr val="bg1"/>
              </a:solidFill>
            </a:rPr>
            <a:t> Workforce</a:t>
          </a:r>
          <a:endParaRPr lang="en-US" sz="1800" b="1" kern="1200" dirty="0">
            <a:solidFill>
              <a:schemeClr val="bg1"/>
            </a:solidFill>
          </a:endParaRPr>
        </a:p>
      </dsp:txBody>
      <dsp:txXfrm>
        <a:off x="2894920" y="2882839"/>
        <a:ext cx="1457342" cy="1216440"/>
      </dsp:txXfrm>
    </dsp:sp>
    <dsp:sp modelId="{5ED867FF-512F-4EAC-A552-17F37F0F22DF}">
      <dsp:nvSpPr>
        <dsp:cNvPr id="0" name=""/>
        <dsp:cNvSpPr/>
      </dsp:nvSpPr>
      <dsp:spPr>
        <a:xfrm rot="11700000">
          <a:off x="902137" y="2707375"/>
          <a:ext cx="1674658" cy="557670"/>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0CAD168-812B-4593-A99D-60CD34C56073}">
      <dsp:nvSpPr>
        <dsp:cNvPr id="0" name=""/>
        <dsp:cNvSpPr/>
      </dsp:nvSpPr>
      <dsp:spPr>
        <a:xfrm>
          <a:off x="1217" y="2025932"/>
          <a:ext cx="1858902" cy="1487122"/>
        </a:xfrm>
        <a:prstGeom prst="roundRect">
          <a:avLst>
            <a:gd name="adj" fmla="val 10000"/>
          </a:avLst>
        </a:prstGeom>
        <a:solidFill>
          <a:schemeClr val="bg1">
            <a:lumMod val="9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Human Capital Management </a:t>
          </a:r>
        </a:p>
        <a:p>
          <a:pPr lvl="0" algn="ctr" defTabSz="666750">
            <a:lnSpc>
              <a:spcPct val="90000"/>
            </a:lnSpc>
            <a:spcBef>
              <a:spcPct val="0"/>
            </a:spcBef>
            <a:spcAft>
              <a:spcPct val="35000"/>
            </a:spcAft>
          </a:pPr>
          <a:r>
            <a:rPr lang="en-US" sz="1200" kern="1200" dirty="0" smtClean="0"/>
            <a:t>To acquire, develop and retain </a:t>
          </a:r>
          <a:r>
            <a:rPr lang="en-US" sz="1200" kern="1200" dirty="0" err="1" smtClean="0"/>
            <a:t>cybersecurity</a:t>
          </a:r>
          <a:r>
            <a:rPr lang="en-US" sz="1200" kern="1200" dirty="0" smtClean="0"/>
            <a:t> talent</a:t>
          </a:r>
          <a:endParaRPr lang="en-US" sz="1200" kern="1200" dirty="0"/>
        </a:p>
      </dsp:txBody>
      <dsp:txXfrm>
        <a:off x="44773" y="2069488"/>
        <a:ext cx="1771790" cy="1400010"/>
      </dsp:txXfrm>
    </dsp:sp>
    <dsp:sp modelId="{CCFD54CD-F5C6-46CC-A63F-6BFF1D8DB3E6}">
      <dsp:nvSpPr>
        <dsp:cNvPr id="0" name=""/>
        <dsp:cNvSpPr/>
      </dsp:nvSpPr>
      <dsp:spPr>
        <a:xfrm rot="14700000">
          <a:off x="1926072" y="1500639"/>
          <a:ext cx="1798787" cy="557670"/>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5A44FD9-1D68-4692-86C5-D62B9F2F9D76}">
      <dsp:nvSpPr>
        <dsp:cNvPr id="0" name=""/>
        <dsp:cNvSpPr/>
      </dsp:nvSpPr>
      <dsp:spPr>
        <a:xfrm>
          <a:off x="1515915" y="220786"/>
          <a:ext cx="1858902" cy="1487122"/>
        </a:xfrm>
        <a:prstGeom prst="roundRect">
          <a:avLst>
            <a:gd name="adj" fmla="val 10000"/>
          </a:avLst>
        </a:prstGeom>
        <a:solidFill>
          <a:schemeClr val="bg1">
            <a:lumMod val="8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Leadership Development</a:t>
          </a:r>
        </a:p>
        <a:p>
          <a:pPr lvl="0" algn="ctr" defTabSz="666750">
            <a:lnSpc>
              <a:spcPct val="90000"/>
            </a:lnSpc>
            <a:spcBef>
              <a:spcPct val="0"/>
            </a:spcBef>
            <a:spcAft>
              <a:spcPct val="35000"/>
            </a:spcAft>
          </a:pPr>
          <a:r>
            <a:rPr lang="en-US" sz="1500" kern="1200" dirty="0" smtClean="0"/>
            <a:t> </a:t>
          </a:r>
          <a:r>
            <a:rPr lang="en-US" sz="1200" kern="1200" dirty="0" smtClean="0"/>
            <a:t>To provide leaders with new </a:t>
          </a:r>
          <a:r>
            <a:rPr lang="en-US" sz="1200" kern="1200" dirty="0" err="1" smtClean="0"/>
            <a:t>cybersecurity</a:t>
          </a:r>
          <a:r>
            <a:rPr lang="en-US" sz="1200" kern="1200" dirty="0" smtClean="0"/>
            <a:t> competencies</a:t>
          </a:r>
          <a:endParaRPr lang="en-US" sz="1200" kern="1200" dirty="0"/>
        </a:p>
      </dsp:txBody>
      <dsp:txXfrm>
        <a:off x="1559471" y="264342"/>
        <a:ext cx="1771790" cy="1400010"/>
      </dsp:txXfrm>
    </dsp:sp>
    <dsp:sp modelId="{17FA7F92-A180-41BD-B949-36F88BC34E47}">
      <dsp:nvSpPr>
        <dsp:cNvPr id="0" name=""/>
        <dsp:cNvSpPr/>
      </dsp:nvSpPr>
      <dsp:spPr>
        <a:xfrm rot="17700000">
          <a:off x="3522323" y="1500639"/>
          <a:ext cx="1798787" cy="557670"/>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C98744A-8A58-4F8F-B5A7-B26DB4641004}">
      <dsp:nvSpPr>
        <dsp:cNvPr id="0" name=""/>
        <dsp:cNvSpPr/>
      </dsp:nvSpPr>
      <dsp:spPr>
        <a:xfrm>
          <a:off x="3872366" y="220786"/>
          <a:ext cx="1858902" cy="1487122"/>
        </a:xfrm>
        <a:prstGeom prst="roundRect">
          <a:avLst>
            <a:gd name="adj" fmla="val 10000"/>
          </a:avLst>
        </a:prstGeom>
        <a:solidFill>
          <a:schemeClr val="bg1">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Education and Training </a:t>
          </a:r>
        </a:p>
        <a:p>
          <a:pPr lvl="0" algn="ctr" defTabSz="666750">
            <a:lnSpc>
              <a:spcPct val="90000"/>
            </a:lnSpc>
            <a:spcBef>
              <a:spcPct val="0"/>
            </a:spcBef>
            <a:spcAft>
              <a:spcPct val="35000"/>
            </a:spcAft>
          </a:pPr>
          <a:r>
            <a:rPr lang="en-US" sz="1200" kern="1200" dirty="0" smtClean="0"/>
            <a:t>To create a highly skilled </a:t>
          </a:r>
          <a:r>
            <a:rPr lang="en-US" sz="1200" kern="1200" dirty="0" err="1" smtClean="0"/>
            <a:t>cybersecurity</a:t>
          </a:r>
          <a:r>
            <a:rPr lang="en-US" sz="1200" kern="1200" dirty="0" smtClean="0"/>
            <a:t> workforce</a:t>
          </a:r>
          <a:endParaRPr lang="en-US" sz="1200" kern="1200" dirty="0"/>
        </a:p>
      </dsp:txBody>
      <dsp:txXfrm>
        <a:off x="3915922" y="264342"/>
        <a:ext cx="1771790" cy="1400010"/>
      </dsp:txXfrm>
    </dsp:sp>
    <dsp:sp modelId="{0533157F-A9F3-45B5-A831-50775C2C78CF}">
      <dsp:nvSpPr>
        <dsp:cNvPr id="0" name=""/>
        <dsp:cNvSpPr/>
      </dsp:nvSpPr>
      <dsp:spPr>
        <a:xfrm rot="20700000">
          <a:off x="4670387" y="2707375"/>
          <a:ext cx="1674658" cy="557670"/>
        </a:xfrm>
        <a:prstGeom prst="leftArrow">
          <a:avLst>
            <a:gd name="adj1" fmla="val 60000"/>
            <a:gd name="adj2" fmla="val 50000"/>
          </a:avLst>
        </a:prstGeom>
        <a:gradFill rotWithShape="0">
          <a:gsLst>
            <a:gs pos="0">
              <a:schemeClr val="dk1">
                <a:tint val="60000"/>
                <a:hueOff val="0"/>
                <a:satOff val="0"/>
                <a:lumOff val="0"/>
                <a:alphaOff val="0"/>
                <a:tint val="100000"/>
                <a:shade val="100000"/>
                <a:satMod val="130000"/>
              </a:schemeClr>
            </a:gs>
            <a:gs pos="100000">
              <a:schemeClr val="dk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E798201-8864-4300-8474-5857172AB9D2}">
      <dsp:nvSpPr>
        <dsp:cNvPr id="0" name=""/>
        <dsp:cNvSpPr/>
      </dsp:nvSpPr>
      <dsp:spPr>
        <a:xfrm>
          <a:off x="5387064" y="2025932"/>
          <a:ext cx="1858902" cy="1487122"/>
        </a:xfrm>
        <a:prstGeom prst="roundRect">
          <a:avLst>
            <a:gd name="adj" fmla="val 10000"/>
          </a:avLst>
        </a:prstGeom>
        <a:solidFill>
          <a:schemeClr val="bg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n-US" sz="1500" b="1" kern="1200" dirty="0" smtClean="0"/>
            <a:t>Awareness and Communications </a:t>
          </a:r>
        </a:p>
        <a:p>
          <a:pPr lvl="0" algn="ctr" defTabSz="666750">
            <a:lnSpc>
              <a:spcPct val="90000"/>
            </a:lnSpc>
            <a:spcBef>
              <a:spcPct val="0"/>
            </a:spcBef>
            <a:spcAft>
              <a:spcPct val="35000"/>
            </a:spcAft>
          </a:pPr>
          <a:r>
            <a:rPr lang="en-US" sz="1200" kern="1200" dirty="0" smtClean="0"/>
            <a:t>To create a cyber-aware, and cyber-active culture</a:t>
          </a:r>
          <a:endParaRPr lang="en-US" sz="1200" kern="1200" dirty="0"/>
        </a:p>
      </dsp:txBody>
      <dsp:txXfrm>
        <a:off x="5430620" y="2069488"/>
        <a:ext cx="1771790" cy="140001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15D69-63CF-8746-B098-A13C19EB125D}" type="datetimeFigureOut">
              <a:rPr lang="en-US" smtClean="0"/>
              <a:t>4/12/12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49CA3C-3B57-3546-81E0-AE54739254D0}" type="slidenum">
              <a:rPr lang="en-US" smtClean="0"/>
              <a:t>‹#›</a:t>
            </a:fld>
            <a:endParaRPr lang="en-US"/>
          </a:p>
        </p:txBody>
      </p:sp>
    </p:spTree>
    <p:extLst>
      <p:ext uri="{BB962C8B-B14F-4D97-AF65-F5344CB8AC3E}">
        <p14:creationId xmlns:p14="http://schemas.microsoft.com/office/powerpoint/2010/main" val="42648760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sldNum" sz="quarter" idx="5"/>
          </p:nvPr>
        </p:nvSpPr>
        <p:spPr>
          <a:ln/>
        </p:spPr>
        <p:txBody>
          <a:bodyPr/>
          <a:lstStyle/>
          <a:p>
            <a:fld id="{5200A43A-07E2-44B5-8911-F4A5C7FB76EE}" type="slidenum">
              <a:rPr lang="en-US"/>
              <a:pPr/>
              <a:t>2</a:t>
            </a:fld>
            <a:endParaRPr lang="en-US"/>
          </a:p>
        </p:txBody>
      </p:sp>
      <p:sp>
        <p:nvSpPr>
          <p:cNvPr id="4818946" name="Rectangle 2"/>
          <p:cNvSpPr>
            <a:spLocks noGrp="1" noRot="1" noChangeAspect="1" noChangeArrowheads="1" noTextEdit="1"/>
          </p:cNvSpPr>
          <p:nvPr>
            <p:ph type="sldImg"/>
          </p:nvPr>
        </p:nvSpPr>
        <p:spPr>
          <a:xfrm>
            <a:off x="806450" y="211138"/>
            <a:ext cx="5195888" cy="3897312"/>
          </a:xfrm>
          <a:ln/>
        </p:spPr>
      </p:sp>
      <p:sp>
        <p:nvSpPr>
          <p:cNvPr id="4818947" name="Rectangle 3"/>
          <p:cNvSpPr>
            <a:spLocks noGrp="1" noChangeArrowheads="1"/>
          </p:cNvSpPr>
          <p:nvPr>
            <p:ph type="body" idx="1"/>
          </p:nvPr>
        </p:nvSpPr>
        <p:spPr>
          <a:xfrm>
            <a:off x="599531" y="4344455"/>
            <a:ext cx="5609109" cy="4511791"/>
          </a:xfrm>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r>
              <a:rPr lang="en-US" b="1" dirty="0" smtClean="0"/>
              <a:t>“WikiLeaks Has Bank of America Scrambling”</a:t>
            </a:r>
            <a:endParaRPr lang="en-US" dirty="0" smtClean="0"/>
          </a:p>
          <a:p>
            <a:pPr lvl="1"/>
            <a:r>
              <a:rPr lang="en-US" dirty="0"/>
              <a:t>In December 2011, Bank of America was left scrambling after WikiLeaks threatened to expose an “ecosystem of corruption” by releasing tens of thousands of documents obtained from an executive’s hard drive.</a:t>
            </a:r>
          </a:p>
          <a:p>
            <a:r>
              <a:rPr lang="en-US" b="1" dirty="0" smtClean="0"/>
              <a:t>“Email leak ousts HBGary Federal CEO”</a:t>
            </a:r>
            <a:endParaRPr lang="en-US" dirty="0" smtClean="0"/>
          </a:p>
          <a:p>
            <a:pPr lvl="1"/>
            <a:r>
              <a:rPr lang="en-US" dirty="0"/>
              <a:t>HBGary Federal CEO, Aaron Barr, resigned after attackers “Anonymous” defaced the company’s Web site, hijacked Barr’s Twitter account,  and released over 40,000 stolen emails revealing the firm was working on a plan to attack and discredit progressive critics of the US Chamber of Commerce, and had worked on ideas to take down WikiLeaks on behalf of Bank of America. Barr received threats of violence against individual members of his staff after the information was made public, and he had to go completely offline after the attackers tried to infiltrate his home router. Barr later told the Financial Times that he'd identified the "core leaders" of the group and had information that could lead to their arrest. He even claimed to have infiltrated "Anonymous" to demonstrate social media security risks.</a:t>
            </a:r>
          </a:p>
          <a:p>
            <a:r>
              <a:rPr lang="en-US" b="1" dirty="0" smtClean="0"/>
              <a:t>“RSA: Security Experts Examine Lessons From WikiLeaks Scandal”</a:t>
            </a:r>
            <a:endParaRPr lang="en-US" dirty="0" smtClean="0"/>
          </a:p>
          <a:p>
            <a:pPr lvl="1"/>
            <a:r>
              <a:rPr lang="en-US" dirty="0"/>
              <a:t>After WikiLeaks released over 100,000 government documents, security experts discussed the need to deter threats by WikiLeaks and others that attack on the notion that all information should be free. </a:t>
            </a:r>
          </a:p>
          <a:p>
            <a:r>
              <a:rPr lang="en-US" b="1" dirty="0" smtClean="0"/>
              <a:t>“Massive Gmail Phishing Attack Hits Top U.S. Officials”</a:t>
            </a:r>
            <a:endParaRPr lang="en-US" dirty="0" smtClean="0"/>
          </a:p>
          <a:p>
            <a:pPr lvl="1"/>
            <a:r>
              <a:rPr lang="en-US" dirty="0"/>
              <a:t>Hundreds of personal Gmail accounts, including some from senior U.S. government officials, were hacked as a result of a massive phishing scheme originating from China. The account hijackings were a result of stolen passwords, likely by malware installed on victims' computers or through victims' responses to e-mails from malicious hackers posing as trusted sources. That type of hack is known as phishing. According to Google, gmail's security systems themselves were not compromised.</a:t>
            </a:r>
          </a:p>
        </p:txBody>
      </p:sp>
      <p:sp>
        <p:nvSpPr>
          <p:cNvPr id="4" name="Slide Number Placeholder 3"/>
          <p:cNvSpPr>
            <a:spLocks noGrp="1"/>
          </p:cNvSpPr>
          <p:nvPr>
            <p:ph type="sldNum" sz="quarter" idx="10"/>
          </p:nvPr>
        </p:nvSpPr>
        <p:spPr/>
        <p:txBody>
          <a:bodyPr/>
          <a:lstStyle/>
          <a:p>
            <a:pPr>
              <a:defRPr/>
            </a:pPr>
            <a:fld id="{523BF5F9-A1D1-4EDC-A672-CEEB0028717A}"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a:noFill/>
          <a:ln/>
        </p:spPr>
        <p:txBody>
          <a:bodyPr/>
          <a:lstStyle/>
          <a:p>
            <a:pPr eaLnBrk="1" hangingPunct="1"/>
            <a:endParaRPr lang="en-US" smtClean="0"/>
          </a:p>
        </p:txBody>
      </p:sp>
      <p:sp>
        <p:nvSpPr>
          <p:cNvPr id="81924" name="Slide Number Placeholder 3"/>
          <p:cNvSpPr txBox="1">
            <a:spLocks noGrp="1"/>
          </p:cNvSpPr>
          <p:nvPr/>
        </p:nvSpPr>
        <p:spPr bwMode="auto">
          <a:xfrm>
            <a:off x="3884414" y="8684382"/>
            <a:ext cx="2972098" cy="458108"/>
          </a:xfrm>
          <a:prstGeom prst="rect">
            <a:avLst/>
          </a:prstGeom>
          <a:noFill/>
          <a:ln w="9525">
            <a:noFill/>
            <a:miter lim="800000"/>
            <a:headEnd/>
            <a:tailEnd/>
          </a:ln>
        </p:spPr>
        <p:txBody>
          <a:bodyPr lIns="89717" tIns="44858" rIns="89717" bIns="44858" anchor="b"/>
          <a:lstStyle/>
          <a:p>
            <a:pPr algn="r" defTabSz="896442"/>
            <a:fld id="{8E1637A2-3A8A-4A8F-8F70-B27113B39818}" type="slidenum">
              <a:rPr lang="en-US">
                <a:latin typeface="Calibri" pitchFamily="34" charset="0"/>
              </a:rPr>
              <a:pPr algn="r" defTabSz="896442"/>
              <a:t>12</a:t>
            </a:fld>
            <a:endParaRPr 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B39EC1-1960-410E-8F4C-D4FF3345BF80}" type="slidenum">
              <a:rPr lang="en-US" smtClean="0"/>
              <a:pPr>
                <a:defRPr/>
              </a:pPr>
              <a:t>15</a:t>
            </a:fld>
            <a:endParaRPr lang="en-US" dirty="0"/>
          </a:p>
        </p:txBody>
      </p:sp>
    </p:spTree>
    <p:extLst>
      <p:ext uri="{BB962C8B-B14F-4D97-AF65-F5344CB8AC3E}">
        <p14:creationId xmlns:p14="http://schemas.microsoft.com/office/powerpoint/2010/main" val="2645428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3ACFE8-96E6-4E55-A762-C8A06B51B7EB}" type="slidenum">
              <a:rPr lang="en-US" smtClean="0"/>
              <a:pPr/>
              <a:t>16</a:t>
            </a:fld>
            <a:endParaRPr lang="en-US"/>
          </a:p>
        </p:txBody>
      </p:sp>
    </p:spTree>
    <p:extLst>
      <p:ext uri="{BB962C8B-B14F-4D97-AF65-F5344CB8AC3E}">
        <p14:creationId xmlns:p14="http://schemas.microsoft.com/office/powerpoint/2010/main" val="14027619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5FB39EC1-1960-410E-8F4C-D4FF3345BF80}"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220168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B39EC1-1960-410E-8F4C-D4FF3345BF80}" type="slidenum">
              <a:rPr lang="en-US" smtClean="0"/>
              <a:pPr>
                <a:defRPr/>
              </a:pPr>
              <a:t>19</a:t>
            </a:fld>
            <a:endParaRPr lang="en-US" dirty="0"/>
          </a:p>
        </p:txBody>
      </p:sp>
    </p:spTree>
    <p:extLst>
      <p:ext uri="{BB962C8B-B14F-4D97-AF65-F5344CB8AC3E}">
        <p14:creationId xmlns:p14="http://schemas.microsoft.com/office/powerpoint/2010/main" val="139594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FB39EC1-1960-410E-8F4C-D4FF3345BF80}" type="slidenum">
              <a:rPr lang="en-US" smtClean="0"/>
              <a:pPr>
                <a:defRPr/>
              </a:pPr>
              <a:t>3</a:t>
            </a:fld>
            <a:endParaRPr lang="en-US" dirty="0"/>
          </a:p>
        </p:txBody>
      </p:sp>
    </p:spTree>
    <p:extLst>
      <p:ext uri="{BB962C8B-B14F-4D97-AF65-F5344CB8AC3E}">
        <p14:creationId xmlns:p14="http://schemas.microsoft.com/office/powerpoint/2010/main" val="3796953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87C748-44EC-4A39-B7A4-3D84E650E74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944618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3BF5F9-A1D1-4EDC-A672-CEEB0028717A}"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3BF5F9-A1D1-4EDC-A672-CEEB0028717A}"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Completely redo</a:t>
            </a:r>
            <a:endParaRPr lang="en-US" dirty="0"/>
          </a:p>
        </p:txBody>
      </p:sp>
      <p:sp>
        <p:nvSpPr>
          <p:cNvPr id="4" name="Slide Number Placeholder 3"/>
          <p:cNvSpPr>
            <a:spLocks noGrp="1"/>
          </p:cNvSpPr>
          <p:nvPr>
            <p:ph type="sldNum" sz="quarter" idx="10"/>
          </p:nvPr>
        </p:nvSpPr>
        <p:spPr/>
        <p:txBody>
          <a:bodyPr/>
          <a:lstStyle/>
          <a:p>
            <a:pPr>
              <a:defRPr/>
            </a:pPr>
            <a:fld id="{523BF5F9-A1D1-4EDC-A672-CEEB0028717A}" type="slidenum">
              <a:rPr lang="en-US" smtClean="0"/>
              <a:pPr>
                <a:defRPr/>
              </a:pPr>
              <a:t>7</a:t>
            </a:fld>
            <a:endParaRPr lang="en-US"/>
          </a:p>
        </p:txBody>
      </p:sp>
    </p:spTree>
    <p:extLst>
      <p:ext uri="{BB962C8B-B14F-4D97-AF65-F5344CB8AC3E}">
        <p14:creationId xmlns:p14="http://schemas.microsoft.com/office/powerpoint/2010/main" val="510206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3BF5F9-A1D1-4EDC-A672-CEEB0028717A}"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3BF5F9-A1D1-4EDC-A672-CEEB0028717A}"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523BF5F9-A1D1-4EDC-A672-CEEB0028717A}"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6.jpeg"/><Relationship Id="rId1" Type="http://schemas.openxmlformats.org/officeDocument/2006/relationships/slideMaster" Target="../slideMasters/slideMaster2.xml"/><Relationship Id="rId2"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FCEF6A-FE26-094B-AC84-59DA017FC08F}" type="datetimeFigureOut">
              <a:rPr lang="en-US" smtClean="0"/>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2103337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EF6A-FE26-094B-AC84-59DA017FC08F}" type="datetimeFigureOut">
              <a:rPr lang="en-US" smtClean="0"/>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76888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EF6A-FE26-094B-AC84-59DA017FC08F}" type="datetimeFigureOut">
              <a:rPr lang="en-US" smtClean="0"/>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3664773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Page with Bullets">
    <p:spTree>
      <p:nvGrpSpPr>
        <p:cNvPr id="1" name=""/>
        <p:cNvGrpSpPr/>
        <p:nvPr/>
      </p:nvGrpSpPr>
      <p:grpSpPr>
        <a:xfrm>
          <a:off x="0" y="0"/>
          <a:ext cx="0" cy="0"/>
          <a:chOff x="0" y="0"/>
          <a:chExt cx="0" cy="0"/>
        </a:xfrm>
      </p:grpSpPr>
      <p:pic>
        <p:nvPicPr>
          <p:cNvPr id="6" name="Picture 5" descr="bullets.jpg"/>
          <p:cNvPicPr>
            <a:picLocks noChangeAspect="1"/>
          </p:cNvPicPr>
          <p:nvPr userDrawn="1"/>
        </p:nvPicPr>
        <p:blipFill>
          <a:blip r:embed="rId2" cstate="print"/>
          <a:stretch>
            <a:fillRect/>
          </a:stretch>
        </p:blipFill>
        <p:spPr>
          <a:xfrm>
            <a:off x="0" y="0"/>
            <a:ext cx="9144000" cy="6858000"/>
          </a:xfrm>
          <a:prstGeom prst="rect">
            <a:avLst/>
          </a:prstGeom>
        </p:spPr>
      </p:pic>
      <p:sp>
        <p:nvSpPr>
          <p:cNvPr id="9" name="Content Placeholder 22"/>
          <p:cNvSpPr>
            <a:spLocks noGrp="1"/>
          </p:cNvSpPr>
          <p:nvPr>
            <p:ph sz="quarter" idx="16" hasCustomPrompt="1"/>
          </p:nvPr>
        </p:nvSpPr>
        <p:spPr>
          <a:xfrm>
            <a:off x="893772" y="1118788"/>
            <a:ext cx="8005827" cy="4767262"/>
          </a:xfrm>
          <a:prstGeom prst="rect">
            <a:avLst/>
          </a:prstGeom>
        </p:spPr>
        <p:txBody>
          <a:bodyPr lIns="0" tIns="0" rIns="0" bIns="0">
            <a:normAutofit/>
          </a:bodyPr>
          <a:lstStyle>
            <a:lvl1pPr marL="164592" indent="-256032">
              <a:spcBef>
                <a:spcPts val="0"/>
              </a:spcBef>
              <a:spcAft>
                <a:spcPts val="600"/>
              </a:spcAft>
              <a:buClr>
                <a:srgbClr val="0C044F"/>
              </a:buClr>
              <a:buSzPct val="50000"/>
              <a:buFont typeface="Arial"/>
              <a:buChar char="►"/>
              <a:defRPr sz="1800">
                <a:latin typeface="Arial"/>
              </a:defRPr>
            </a:lvl1pPr>
            <a:lvl2pPr marL="438912" indent="-192024">
              <a:spcBef>
                <a:spcPts val="0"/>
              </a:spcBef>
              <a:spcAft>
                <a:spcPts val="600"/>
              </a:spcAft>
              <a:buClr>
                <a:srgbClr val="666666"/>
              </a:buClr>
              <a:buSzPct val="50000"/>
              <a:buFont typeface="Arial"/>
              <a:buChar char="►"/>
              <a:defRPr sz="1800">
                <a:latin typeface="Arial"/>
              </a:defRPr>
            </a:lvl2pPr>
            <a:lvl3pPr marL="576072" indent="-137160">
              <a:spcBef>
                <a:spcPts val="0"/>
              </a:spcBef>
              <a:spcAft>
                <a:spcPts val="600"/>
              </a:spcAft>
              <a:buClr>
                <a:srgbClr val="666666"/>
              </a:buClr>
              <a:defRPr lang="en-US" sz="1800" kern="1200" dirty="0" smtClean="0">
                <a:solidFill>
                  <a:schemeClr val="tx1"/>
                </a:solidFill>
                <a:latin typeface="Arial"/>
                <a:ea typeface="+mn-ea"/>
                <a:cs typeface="+mn-cs"/>
              </a:defRPr>
            </a:lvl3pPr>
          </a:lstStyle>
          <a:p>
            <a:pPr lvl="0"/>
            <a:r>
              <a:rPr lang="en-US" dirty="0" smtClean="0"/>
              <a:t>Click to add text</a:t>
            </a:r>
          </a:p>
          <a:p>
            <a:pPr lvl="1"/>
            <a:r>
              <a:rPr lang="en-US" dirty="0" smtClean="0"/>
              <a:t>Second tier bullets</a:t>
            </a:r>
          </a:p>
          <a:p>
            <a:pPr lvl="2"/>
            <a:r>
              <a:rPr lang="en-US" dirty="0" smtClean="0"/>
              <a:t>Third tier bullets</a:t>
            </a:r>
          </a:p>
        </p:txBody>
      </p:sp>
      <p:sp>
        <p:nvSpPr>
          <p:cNvPr id="12" name="Title Placeholder 1"/>
          <p:cNvSpPr>
            <a:spLocks noGrp="1"/>
          </p:cNvSpPr>
          <p:nvPr>
            <p:ph type="title" hasCustomPrompt="1"/>
          </p:nvPr>
        </p:nvSpPr>
        <p:spPr>
          <a:xfrm>
            <a:off x="896116" y="350659"/>
            <a:ext cx="8013207" cy="528136"/>
          </a:xfrm>
          <a:prstGeom prst="rect">
            <a:avLst/>
          </a:prstGeom>
        </p:spPr>
        <p:txBody>
          <a:bodyPr lIns="0" rIns="0" bIns="0" rtlCol="0">
            <a:normAutofit/>
          </a:bodyPr>
          <a:lstStyle>
            <a:lvl1pPr algn="l">
              <a:defRPr sz="2700" baseline="0">
                <a:solidFill>
                  <a:srgbClr val="0C044F"/>
                </a:solidFill>
                <a:latin typeface="Arial"/>
                <a:cs typeface="Arial"/>
              </a:defRPr>
            </a:lvl1pPr>
          </a:lstStyle>
          <a:p>
            <a:r>
              <a:rPr lang="en-US" dirty="0" smtClean="0"/>
              <a:t>Click to add text</a:t>
            </a:r>
            <a:endParaRPr lang="en-US" dirty="0"/>
          </a:p>
        </p:txBody>
      </p:sp>
      <p:sp>
        <p:nvSpPr>
          <p:cNvPr id="7" name="TextBox 6"/>
          <p:cNvSpPr txBox="1"/>
          <p:nvPr userDrawn="1"/>
        </p:nvSpPr>
        <p:spPr>
          <a:xfrm>
            <a:off x="91440" y="6309360"/>
            <a:ext cx="530352" cy="365760"/>
          </a:xfrm>
          <a:prstGeom prst="rect">
            <a:avLst/>
          </a:prstGeom>
          <a:noFill/>
        </p:spPr>
        <p:txBody>
          <a:bodyPr wrap="square" rtlCol="0">
            <a:noAutofit/>
          </a:bodyPr>
          <a:lstStyle/>
          <a:p>
            <a:pPr marL="0" algn="l" defTabSz="914400" rtl="0" eaLnBrk="1" latinLnBrk="0" hangingPunct="1"/>
            <a:fld id="{EA969A95-B49E-4544-AD79-BB4F1549F805}" type="slidenum">
              <a:rPr lang="en-US" sz="1000" kern="1200" smtClean="0">
                <a:solidFill>
                  <a:srgbClr val="000000"/>
                </a:solidFill>
                <a:latin typeface="Arial" charset="0"/>
                <a:ea typeface="+mn-ea"/>
                <a:cs typeface="Arial" charset="0"/>
              </a:rPr>
              <a:pPr marL="0" algn="l" defTabSz="914400" rtl="0" eaLnBrk="1" latinLnBrk="0" hangingPunct="1"/>
              <a:t>‹#›</a:t>
            </a:fld>
            <a:endParaRPr lang="en-US" sz="1000" kern="1200" dirty="0" smtClean="0">
              <a:solidFill>
                <a:srgbClr val="000000"/>
              </a:solidFill>
              <a:latin typeface="Arial" charset="0"/>
              <a:ea typeface="+mn-ea"/>
              <a:cs typeface="Arial" charset="0"/>
            </a:endParaRPr>
          </a:p>
        </p:txBody>
      </p:sp>
    </p:spTree>
    <p:extLst>
      <p:ext uri="{BB962C8B-B14F-4D97-AF65-F5344CB8AC3E}">
        <p14:creationId xmlns:p14="http://schemas.microsoft.com/office/powerpoint/2010/main" val="57572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34" descr="BAH_RFWN_PPT_Coverv1a_01"/>
          <p:cNvPicPr>
            <a:picLocks noChangeAspect="1" noChangeArrowheads="1"/>
          </p:cNvPicPr>
          <p:nvPr userDrawn="1"/>
        </p:nvPicPr>
        <p:blipFill>
          <a:blip r:embed="rId2"/>
          <a:stretch>
            <a:fillRect/>
          </a:stretch>
        </p:blipFill>
        <p:spPr bwMode="auto">
          <a:xfrm>
            <a:off x="1831" y="198"/>
            <a:ext cx="9154118" cy="6868335"/>
          </a:xfrm>
          <a:prstGeom prst="rect">
            <a:avLst/>
          </a:prstGeom>
          <a:noFill/>
        </p:spPr>
      </p:pic>
      <p:sp>
        <p:nvSpPr>
          <p:cNvPr id="7" name="Line 9"/>
          <p:cNvSpPr>
            <a:spLocks noChangeShapeType="1"/>
          </p:cNvSpPr>
          <p:nvPr userDrawn="1"/>
        </p:nvSpPr>
        <p:spPr bwMode="auto">
          <a:xfrm>
            <a:off x="888022" y="2430499"/>
            <a:ext cx="0" cy="1066800"/>
          </a:xfrm>
          <a:prstGeom prst="line">
            <a:avLst/>
          </a:prstGeom>
          <a:noFill/>
          <a:ln w="101600">
            <a:solidFill>
              <a:srgbClr val="0F4318"/>
            </a:solidFill>
            <a:round/>
            <a:headEnd/>
            <a:tailEnd/>
          </a:ln>
        </p:spPr>
        <p:txBody>
          <a:bodyPr wrap="none" anchor="ctr">
            <a:prstTxWarp prst="textNoShape">
              <a:avLst/>
            </a:prstTxWarp>
          </a:bodyPr>
          <a:lstStyle/>
          <a:p>
            <a:endParaRPr lang="en-US" dirty="0">
              <a:solidFill>
                <a:prstClr val="black"/>
              </a:solidFill>
              <a:latin typeface="Arial"/>
            </a:endParaRPr>
          </a:p>
        </p:txBody>
      </p:sp>
      <p:sp>
        <p:nvSpPr>
          <p:cNvPr id="8" name="Rectangle 38"/>
          <p:cNvSpPr txBox="1">
            <a:spLocks noChangeArrowheads="1"/>
          </p:cNvSpPr>
          <p:nvPr userDrawn="1"/>
        </p:nvSpPr>
        <p:spPr bwMode="auto">
          <a:xfrm>
            <a:off x="5727701" y="6101306"/>
            <a:ext cx="3330359" cy="7209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r" defTabSz="914400" eaLnBrk="0" fontAlgn="base" hangingPunct="0">
              <a:spcBef>
                <a:spcPct val="0"/>
              </a:spcBef>
              <a:spcAft>
                <a:spcPct val="0"/>
              </a:spcAft>
              <a:defRPr/>
            </a:pPr>
            <a:r>
              <a:rPr lang="en-US" sz="1000" i="1" dirty="0" smtClean="0">
                <a:solidFill>
                  <a:prstClr val="black">
                    <a:lumMod val="65000"/>
                    <a:lumOff val="35000"/>
                  </a:prstClr>
                </a:solidFill>
                <a:latin typeface="Arial"/>
                <a:cs typeface="Arial"/>
              </a:rPr>
              <a:t>This document contains Booz Allen Hamilton Inc. proprietary and confidential business information. </a:t>
            </a:r>
            <a:endParaRPr lang="en-US" sz="1000" i="1" baseline="30000" dirty="0">
              <a:solidFill>
                <a:prstClr val="black">
                  <a:lumMod val="65000"/>
                  <a:lumOff val="35000"/>
                </a:prstClr>
              </a:solidFill>
              <a:latin typeface="Arial"/>
              <a:cs typeface="Arial"/>
            </a:endParaRPr>
          </a:p>
        </p:txBody>
      </p:sp>
      <p:pic>
        <p:nvPicPr>
          <p:cNvPr id="9" name="Picture 8" descr="Booz_Allen_logo_black.png"/>
          <p:cNvPicPr>
            <a:picLocks noChangeAspect="1"/>
          </p:cNvPicPr>
          <p:nvPr userDrawn="1"/>
        </p:nvPicPr>
        <p:blipFill>
          <a:blip r:embed="rId3"/>
          <a:stretch>
            <a:fillRect/>
          </a:stretch>
        </p:blipFill>
        <p:spPr>
          <a:xfrm>
            <a:off x="404474" y="6333963"/>
            <a:ext cx="2342602" cy="280422"/>
          </a:xfrm>
          <a:prstGeom prst="rect">
            <a:avLst/>
          </a:prstGeom>
        </p:spPr>
      </p:pic>
      <p:pic>
        <p:nvPicPr>
          <p:cNvPr id="13" name="Picture 12" descr="istockphoto_14277313-business-plan_crop.jpg"/>
          <p:cNvPicPr>
            <a:picLocks noChangeAspect="1"/>
          </p:cNvPicPr>
          <p:nvPr userDrawn="1"/>
        </p:nvPicPr>
        <p:blipFill>
          <a:blip r:embed="rId4"/>
          <a:stretch>
            <a:fillRect/>
          </a:stretch>
        </p:blipFill>
        <p:spPr>
          <a:xfrm>
            <a:off x="-9015" y="2546"/>
            <a:ext cx="9171114" cy="1987074"/>
          </a:xfrm>
          <a:prstGeom prst="rect">
            <a:avLst/>
          </a:prstGeom>
        </p:spPr>
      </p:pic>
      <p:cxnSp>
        <p:nvCxnSpPr>
          <p:cNvPr id="14" name="Straight Connector 13"/>
          <p:cNvCxnSpPr/>
          <p:nvPr userDrawn="1"/>
        </p:nvCxnSpPr>
        <p:spPr>
          <a:xfrm>
            <a:off x="1" y="1964545"/>
            <a:ext cx="9145581" cy="0"/>
          </a:xfrm>
          <a:prstGeom prst="line">
            <a:avLst/>
          </a:prstGeom>
          <a:ln w="38100">
            <a:solidFill>
              <a:srgbClr val="0F431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1113692" y="2310076"/>
            <a:ext cx="5140569" cy="739773"/>
          </a:xfrm>
        </p:spPr>
        <p:txBody>
          <a:bodyPr>
            <a:normAutofit/>
          </a:bodyPr>
          <a:lstStyle>
            <a:lvl1pPr algn="l">
              <a:defRPr sz="2400" b="1">
                <a:solidFill>
                  <a:srgbClr val="0F4318"/>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13692" y="3035300"/>
            <a:ext cx="6400800" cy="520700"/>
          </a:xfrm>
        </p:spPr>
        <p:txBody>
          <a:bodyPr>
            <a:normAutofit/>
          </a:bodyPr>
          <a:lstStyle>
            <a:lvl1pPr marL="0" indent="0" algn="l">
              <a:buNone/>
              <a:defRPr sz="1800">
                <a:solidFill>
                  <a:srgbClr val="0F431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02342979"/>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None/>
              <a:defRPr/>
            </a:lvl2pPr>
          </a:lstStyle>
          <a:p>
            <a:pPr lvl="0"/>
            <a:r>
              <a:rPr lang="en-US" dirty="0" smtClean="0"/>
              <a:t>Click to edit Master text styles</a:t>
            </a:r>
          </a:p>
          <a:p>
            <a:pPr lvl="3"/>
            <a:r>
              <a:rPr lang="en-US" dirty="0" smtClean="0"/>
              <a:t>Second level</a:t>
            </a:r>
          </a:p>
          <a:p>
            <a:pPr lvl="2"/>
            <a:r>
              <a:rPr lang="en-US" dirty="0" smtClean="0"/>
              <a:t>Third level</a:t>
            </a:r>
          </a:p>
        </p:txBody>
      </p:sp>
      <p:sp>
        <p:nvSpPr>
          <p:cNvPr id="6" name="Slide Number Placeholder 5"/>
          <p:cNvSpPr>
            <a:spLocks noGrp="1"/>
          </p:cNvSpPr>
          <p:nvPr>
            <p:ph type="sldNum" sz="quarter" idx="12"/>
          </p:nvPr>
        </p:nvSpPr>
        <p:spPr/>
        <p:txBody>
          <a:bodyPr/>
          <a:lstStyle/>
          <a:p>
            <a:fld id="{CE447AC8-EC87-DA49-BE51-83C62F60C55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41563642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E447AC8-EC87-DA49-BE51-83C62F60C55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1695021372"/>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739900"/>
            <a:ext cx="4038600" cy="434816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3"/>
            <a:r>
              <a:rPr lang="en-US" dirty="0" smtClean="0"/>
              <a:t>Second level</a:t>
            </a:r>
          </a:p>
          <a:p>
            <a:pPr lvl="2"/>
            <a:r>
              <a:rPr lang="en-US" dirty="0" smtClean="0"/>
              <a:t>Third level</a:t>
            </a:r>
          </a:p>
        </p:txBody>
      </p:sp>
      <p:sp>
        <p:nvSpPr>
          <p:cNvPr id="4" name="Content Placeholder 3"/>
          <p:cNvSpPr>
            <a:spLocks noGrp="1"/>
          </p:cNvSpPr>
          <p:nvPr>
            <p:ph sz="half" idx="2"/>
          </p:nvPr>
        </p:nvSpPr>
        <p:spPr>
          <a:xfrm>
            <a:off x="4648200" y="1739900"/>
            <a:ext cx="4038600" cy="4348164"/>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3"/>
            <a:r>
              <a:rPr lang="en-US" dirty="0" smtClean="0"/>
              <a:t>Second level</a:t>
            </a:r>
          </a:p>
          <a:p>
            <a:pPr lvl="2"/>
            <a:r>
              <a:rPr lang="en-US" dirty="0" smtClean="0"/>
              <a:t>Third level</a:t>
            </a:r>
          </a:p>
        </p:txBody>
      </p:sp>
      <p:sp>
        <p:nvSpPr>
          <p:cNvPr id="7" name="Slide Number Placeholder 6"/>
          <p:cNvSpPr>
            <a:spLocks noGrp="1"/>
          </p:cNvSpPr>
          <p:nvPr>
            <p:ph type="sldNum" sz="quarter" idx="12"/>
          </p:nvPr>
        </p:nvSpPr>
        <p:spPr/>
        <p:txBody>
          <a:bodyPr/>
          <a:lstStyle/>
          <a:p>
            <a:fld id="{CE447AC8-EC87-DA49-BE51-83C62F60C55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73836117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62113"/>
            <a:ext cx="4040188" cy="639762"/>
          </a:xfrm>
        </p:spPr>
        <p:txBody>
          <a:bodyPr anchor="t">
            <a:normAutofit/>
          </a:bodyPr>
          <a:lstStyle>
            <a:lvl1pPr marL="0" indent="0">
              <a:buNone/>
              <a:defRPr sz="16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16176"/>
            <a:ext cx="4040188" cy="3489325"/>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3"/>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4645026" y="1662113"/>
            <a:ext cx="4041775" cy="639762"/>
          </a:xfrm>
        </p:spPr>
        <p:txBody>
          <a:bodyPr anchor="t">
            <a:normAutofit/>
          </a:bodyPr>
          <a:lstStyle>
            <a:lvl1pPr marL="0" indent="0">
              <a:buNone/>
              <a:defRPr sz="1600" b="1">
                <a:solidFill>
                  <a:schemeClr val="accent5">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416176"/>
            <a:ext cx="4041775" cy="3489325"/>
          </a:xfrm>
        </p:spPr>
        <p:txBody>
          <a:bodyPr>
            <a:normAutofit/>
          </a:bodyPr>
          <a:lstStyle>
            <a:lvl1pPr>
              <a:defRPr sz="1600"/>
            </a:lvl1pPr>
            <a:lvl2pPr>
              <a:buNone/>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3"/>
            <a:r>
              <a:rPr lang="en-US" dirty="0" smtClean="0"/>
              <a:t>Second level</a:t>
            </a:r>
          </a:p>
          <a:p>
            <a:pPr lvl="2"/>
            <a:r>
              <a:rPr lang="en-US" dirty="0" smtClean="0"/>
              <a:t>Third level</a:t>
            </a:r>
          </a:p>
        </p:txBody>
      </p:sp>
      <p:sp>
        <p:nvSpPr>
          <p:cNvPr id="9" name="Slide Number Placeholder 8"/>
          <p:cNvSpPr>
            <a:spLocks noGrp="1"/>
          </p:cNvSpPr>
          <p:nvPr>
            <p:ph type="sldNum" sz="quarter" idx="12"/>
          </p:nvPr>
        </p:nvSpPr>
        <p:spPr/>
        <p:txBody>
          <a:bodyPr/>
          <a:lstStyle/>
          <a:p>
            <a:fld id="{CE447AC8-EC87-DA49-BE51-83C62F60C55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612942334"/>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CE447AC8-EC87-DA49-BE51-83C62F60C55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79833152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2"/>
            <a:ext cx="2356338" cy="365125"/>
          </a:xfrm>
        </p:spPr>
        <p:txBody>
          <a:bodyPr/>
          <a:lstStyle/>
          <a:p>
            <a:fld id="{CE447AC8-EC87-DA49-BE51-83C62F60C55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
        <p:nvSpPr>
          <p:cNvPr id="3" name="Slide Number Placeholder 4"/>
          <p:cNvSpPr txBox="1">
            <a:spLocks/>
          </p:cNvSpPr>
          <p:nvPr userDrawn="1"/>
        </p:nvSpPr>
        <p:spPr>
          <a:xfrm>
            <a:off x="3505200" y="6325645"/>
            <a:ext cx="2133600" cy="365125"/>
          </a:xfrm>
          <a:prstGeom prst="rect">
            <a:avLst/>
          </a:prstGeom>
        </p:spPr>
        <p:txBody>
          <a:bodyPr vert="horz" lIns="91440" tIns="45720" rIns="91440" bIns="45720" rtlCol="0" anchor="ctr"/>
          <a:lstStyle/>
          <a:p>
            <a:pPr algn="ctr">
              <a:defRPr/>
            </a:pPr>
            <a:fld id="{CE447AC8-EC87-DA49-BE51-83C62F60C557}" type="slidenum">
              <a:rPr lang="en-US" sz="1200" smtClean="0">
                <a:solidFill>
                  <a:prstClr val="black">
                    <a:tint val="75000"/>
                  </a:prstClr>
                </a:solidFill>
                <a:latin typeface="Arial"/>
              </a:rPr>
              <a:pPr algn="ctr">
                <a:defRPr/>
              </a:pPr>
              <a:t>‹#›</a:t>
            </a:fld>
            <a:endParaRPr lang="en-US" sz="1200" dirty="0">
              <a:solidFill>
                <a:prstClr val="black">
                  <a:tint val="75000"/>
                </a:prstClr>
              </a:solidFill>
              <a:latin typeface="Arial"/>
            </a:endParaRPr>
          </a:p>
        </p:txBody>
      </p:sp>
    </p:spTree>
    <p:extLst>
      <p:ext uri="{BB962C8B-B14F-4D97-AF65-F5344CB8AC3E}">
        <p14:creationId xmlns:p14="http://schemas.microsoft.com/office/powerpoint/2010/main" val="209615256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FCEF6A-FE26-094B-AC84-59DA017FC08F}" type="datetimeFigureOut">
              <a:rPr lang="en-US" smtClean="0"/>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13277531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2439824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FCEF6A-FE26-094B-AC84-59DA017FC08F}" type="datetimeFigureOut">
              <a:rPr lang="en-US" smtClean="0"/>
              <a:t>4/12/12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411332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FCEF6A-FE26-094B-AC84-59DA017FC08F}" type="datetimeFigureOut">
              <a:rPr lang="en-US" smtClean="0"/>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3319444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FCEF6A-FE26-094B-AC84-59DA017FC08F}" type="datetimeFigureOut">
              <a:rPr lang="en-US" smtClean="0"/>
              <a:t>4/12/12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1567655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FCEF6A-FE26-094B-AC84-59DA017FC08F}" type="datetimeFigureOut">
              <a:rPr lang="en-US" smtClean="0"/>
              <a:t>4/12/12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222731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CEF6A-FE26-094B-AC84-59DA017FC08F}" type="datetimeFigureOut">
              <a:rPr lang="en-US" smtClean="0"/>
              <a:t>4/12/12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888041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CEF6A-FE26-094B-AC84-59DA017FC08F}" type="datetimeFigureOut">
              <a:rPr lang="en-US" smtClean="0"/>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668062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FCEF6A-FE26-094B-AC84-59DA017FC08F}" type="datetimeFigureOut">
              <a:rPr lang="en-US" smtClean="0"/>
              <a:t>4/12/12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FAF3B5-4A2D-234B-9448-F5B77C4ADCC5}" type="slidenum">
              <a:rPr lang="en-US" smtClean="0"/>
              <a:t>‹#›</a:t>
            </a:fld>
            <a:endParaRPr lang="en-US"/>
          </a:p>
        </p:txBody>
      </p:sp>
    </p:spTree>
    <p:extLst>
      <p:ext uri="{BB962C8B-B14F-4D97-AF65-F5344CB8AC3E}">
        <p14:creationId xmlns:p14="http://schemas.microsoft.com/office/powerpoint/2010/main" val="26712342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theme" Target="../theme/theme2.xml"/><Relationship Id="rId10" Type="http://schemas.openxmlformats.org/officeDocument/2006/relationships/image" Target="../media/image3.tiff"/><Relationship Id="rId11" Type="http://schemas.openxmlformats.org/officeDocument/2006/relationships/image" Target="../media/image4.emf"/><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FCEF6A-FE26-094B-AC84-59DA017FC08F}" type="datetimeFigureOut">
              <a:rPr lang="en-US" smtClean="0"/>
              <a:t>4/12/12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FAF3B5-4A2D-234B-9448-F5B77C4ADCC5}" type="slidenum">
              <a:rPr lang="en-US" smtClean="0"/>
              <a:t>‹#›</a:t>
            </a:fld>
            <a:endParaRPr lang="en-US"/>
          </a:p>
        </p:txBody>
      </p:sp>
      <p:grpSp>
        <p:nvGrpSpPr>
          <p:cNvPr id="8" name="Group 7"/>
          <p:cNvGrpSpPr>
            <a:grpSpLocks noChangeAspect="1"/>
          </p:cNvGrpSpPr>
          <p:nvPr userDrawn="1"/>
        </p:nvGrpSpPr>
        <p:grpSpPr>
          <a:xfrm>
            <a:off x="7739545" y="6597472"/>
            <a:ext cx="1334713" cy="184935"/>
            <a:chOff x="7970545" y="6407150"/>
            <a:chExt cx="1669690" cy="231349"/>
          </a:xfrm>
        </p:grpSpPr>
        <p:pic>
          <p:nvPicPr>
            <p:cNvPr id="9" name="Picture 71" descr="new_booz_logo"/>
            <p:cNvPicPr>
              <a:picLocks noChangeAspect="1" noChangeArrowheads="1"/>
            </p:cNvPicPr>
            <p:nvPr userDrawn="1"/>
          </p:nvPicPr>
          <p:blipFill>
            <a:blip r:embed="rId14" cstate="print">
              <a:extLst>
                <a:ext uri="{28A0092B-C50C-407E-A947-70E740481C1C}">
                  <a14:useLocalDpi xmlns:a14="http://schemas.microsoft.com/office/drawing/2010/main"/>
                </a:ext>
              </a:extLst>
            </a:blip>
            <a:srcRect b="9636"/>
            <a:stretch>
              <a:fillRect/>
            </a:stretch>
          </p:blipFill>
          <p:spPr bwMode="auto">
            <a:xfrm>
              <a:off x="7974013" y="6407150"/>
              <a:ext cx="1657350" cy="209440"/>
            </a:xfrm>
            <a:prstGeom prst="rect">
              <a:avLst/>
            </a:prstGeom>
            <a:noFill/>
          </p:spPr>
        </p:pic>
        <p:sp>
          <p:nvSpPr>
            <p:cNvPr id="10" name="Rectangle 9"/>
            <p:cNvSpPr/>
            <p:nvPr userDrawn="1"/>
          </p:nvSpPr>
          <p:spPr bwMode="auto">
            <a:xfrm>
              <a:off x="7970545" y="6592780"/>
              <a:ext cx="1669690" cy="45719"/>
            </a:xfrm>
            <a:prstGeom prst="rect">
              <a:avLst/>
            </a:prstGeom>
            <a:solidFill>
              <a:schemeClr val="bg1"/>
            </a:solidFill>
            <a:ln w="9525" cap="flat" cmpd="sng" algn="ctr">
              <a:noFill/>
              <a:prstDash val="solid"/>
              <a:round/>
              <a:headEnd type="none" w="med" len="med"/>
              <a:tailEnd type="none" w="med" len="med"/>
            </a:ln>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p:txBody>
        </p:sp>
      </p:grpSp>
      <p:sp>
        <p:nvSpPr>
          <p:cNvPr id="11" name="Rectangle 5"/>
          <p:cNvSpPr>
            <a:spLocks noChangeArrowheads="1"/>
          </p:cNvSpPr>
          <p:nvPr userDrawn="1"/>
        </p:nvSpPr>
        <p:spPr bwMode="auto">
          <a:xfrm>
            <a:off x="1419916" y="6561436"/>
            <a:ext cx="5948568" cy="246221"/>
          </a:xfrm>
          <a:prstGeom prst="rect">
            <a:avLst/>
          </a:prstGeom>
          <a:noFill/>
          <a:ln w="12700">
            <a:noFill/>
            <a:miter lim="800000"/>
            <a:headEnd/>
            <a:tailEnd/>
          </a:ln>
          <a:effectLst/>
        </p:spPr>
        <p:txBody>
          <a:bodyPr wrap="square" lIns="0" tIns="0" rIns="0" bIns="0">
            <a:spAutoFit/>
          </a:bodyPr>
          <a:lstStyle/>
          <a:p>
            <a:pPr algn="ctr">
              <a:spcBef>
                <a:spcPct val="50000"/>
              </a:spcBef>
            </a:pPr>
            <a:r>
              <a:rPr lang="en-US" sz="800" b="0" i="1" dirty="0" smtClean="0"/>
              <a:t>This document includes Privileged and Confidential information that shall not be disclosed outside of Booz Allen Hamilton and shall not be duplicated, used, or disclosed—in whole or in part—for any purpose other than to evaluate these discussions.</a:t>
            </a:r>
            <a:endParaRPr lang="en-US" sz="800" b="0" i="1" dirty="0"/>
          </a:p>
        </p:txBody>
      </p:sp>
    </p:spTree>
    <p:extLst>
      <p:ext uri="{BB962C8B-B14F-4D97-AF65-F5344CB8AC3E}">
        <p14:creationId xmlns:p14="http://schemas.microsoft.com/office/powerpoint/2010/main" val="195330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2980"/>
            <a:ext cx="8229600" cy="858837"/>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990" y="1387362"/>
            <a:ext cx="8229600" cy="4267199"/>
          </a:xfrm>
          <a:prstGeom prst="rect">
            <a:avLst/>
          </a:prstGeom>
        </p:spPr>
        <p:txBody>
          <a:bodyPr vert="horz" lIns="91440" tIns="45720" rIns="91440" bIns="45720" rtlCol="0">
            <a:normAutofit/>
          </a:bodyPr>
          <a:lstStyle/>
          <a:p>
            <a:pPr lvl="0"/>
            <a:r>
              <a:rPr lang="en-US" dirty="0" smtClean="0"/>
              <a:t>Click to edit Master text styles</a:t>
            </a:r>
          </a:p>
          <a:p>
            <a:pPr lvl="3"/>
            <a:r>
              <a:rPr lang="en-US" dirty="0" smtClean="0"/>
              <a:t>Second level</a:t>
            </a:r>
          </a:p>
          <a:p>
            <a:pPr lvl="2"/>
            <a:r>
              <a:rPr lang="en-US" dirty="0" smtClean="0"/>
              <a:t>Third level</a:t>
            </a:r>
          </a:p>
        </p:txBody>
      </p:sp>
      <p:pic>
        <p:nvPicPr>
          <p:cNvPr id="11" name="Picture 10" descr="Metal_10x.25.tif"/>
          <p:cNvPicPr>
            <a:picLocks noChangeAspect="1"/>
          </p:cNvPicPr>
          <p:nvPr/>
        </p:nvPicPr>
        <p:blipFill>
          <a:blip r:embed="rId10"/>
          <a:stretch>
            <a:fillRect/>
          </a:stretch>
        </p:blipFill>
        <p:spPr>
          <a:xfrm>
            <a:off x="0" y="6172201"/>
            <a:ext cx="9144000" cy="685327"/>
          </a:xfrm>
          <a:prstGeom prst="rect">
            <a:avLst/>
          </a:prstGeom>
        </p:spPr>
      </p:pic>
      <p:pic>
        <p:nvPicPr>
          <p:cNvPr id="13" name="Picture 12" descr="Booz_Allen_logo_black.png"/>
          <p:cNvPicPr>
            <a:picLocks noChangeAspect="1"/>
          </p:cNvPicPr>
          <p:nvPr/>
        </p:nvPicPr>
        <p:blipFill>
          <a:blip r:embed="rId11"/>
          <a:stretch>
            <a:fillRect/>
          </a:stretch>
        </p:blipFill>
        <p:spPr>
          <a:xfrm>
            <a:off x="6448752" y="6381281"/>
            <a:ext cx="2342602" cy="280422"/>
          </a:xfrm>
          <a:prstGeom prst="rect">
            <a:avLst/>
          </a:prstGeom>
        </p:spPr>
      </p:pic>
      <p:sp>
        <p:nvSpPr>
          <p:cNvPr id="14" name="TextBox 13"/>
          <p:cNvSpPr txBox="1"/>
          <p:nvPr/>
        </p:nvSpPr>
        <p:spPr>
          <a:xfrm>
            <a:off x="162329" y="6352215"/>
            <a:ext cx="2425349" cy="338554"/>
          </a:xfrm>
          <a:prstGeom prst="rect">
            <a:avLst/>
          </a:prstGeom>
          <a:noFill/>
        </p:spPr>
        <p:txBody>
          <a:bodyPr wrap="square" rtlCol="0">
            <a:spAutoFit/>
          </a:bodyPr>
          <a:lstStyle/>
          <a:p>
            <a:r>
              <a:rPr lang="en-US" sz="1600" b="1" dirty="0" smtClean="0">
                <a:solidFill>
                  <a:prstClr val="black"/>
                </a:solidFill>
                <a:latin typeface="Arial"/>
              </a:rPr>
              <a:t>Ready for what’s next</a:t>
            </a:r>
            <a:r>
              <a:rPr lang="x-none" sz="1600" b="1" dirty="0" smtClean="0">
                <a:solidFill>
                  <a:prstClr val="black"/>
                </a:solidFill>
                <a:latin typeface="Arial"/>
              </a:rPr>
              <a:t>.</a:t>
            </a:r>
            <a:endParaRPr lang="en-US" sz="1600" b="1" dirty="0">
              <a:solidFill>
                <a:prstClr val="black"/>
              </a:solidFill>
              <a:latin typeface="Arial"/>
            </a:endParaRPr>
          </a:p>
        </p:txBody>
      </p:sp>
      <p:cxnSp>
        <p:nvCxnSpPr>
          <p:cNvPr id="15" name="Straight Connector 14"/>
          <p:cNvCxnSpPr/>
          <p:nvPr/>
        </p:nvCxnSpPr>
        <p:spPr>
          <a:xfrm>
            <a:off x="1" y="6158961"/>
            <a:ext cx="9145581" cy="0"/>
          </a:xfrm>
          <a:prstGeom prst="line">
            <a:avLst/>
          </a:prstGeom>
          <a:ln>
            <a:solidFill>
              <a:srgbClr val="0F4318"/>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3505200" y="6325645"/>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CE447AC8-EC87-DA49-BE51-83C62F60C557}" type="slidenum">
              <a:rPr lang="en-US" smtClean="0">
                <a:solidFill>
                  <a:prstClr val="black">
                    <a:tint val="75000"/>
                  </a:prstClr>
                </a:solidFill>
                <a:latin typeface="Arial"/>
              </a:rPr>
              <a:pPr/>
              <a:t>‹#›</a:t>
            </a:fld>
            <a:endParaRPr lang="en-US" dirty="0">
              <a:solidFill>
                <a:prstClr val="black">
                  <a:tint val="75000"/>
                </a:prstClr>
              </a:solidFill>
              <a:latin typeface="Arial"/>
            </a:endParaRPr>
          </a:p>
        </p:txBody>
      </p:sp>
    </p:spTree>
    <p:extLst>
      <p:ext uri="{BB962C8B-B14F-4D97-AF65-F5344CB8AC3E}">
        <p14:creationId xmlns:p14="http://schemas.microsoft.com/office/powerpoint/2010/main" val="364574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timing>
    <p:tnLst>
      <p:par>
        <p:cTn xmlns:p14="http://schemas.microsoft.com/office/powerpoint/2010/main" id="1" dur="indefinite" restart="never" nodeType="tmRoot"/>
      </p:par>
    </p:tnLst>
  </p:timing>
  <p:hf hdr="0" ftr="0" dt="0"/>
  <p:txStyles>
    <p:titleStyle>
      <a:lvl1pPr algn="l" defTabSz="457200" rtl="0" eaLnBrk="1" latinLnBrk="0" hangingPunct="1">
        <a:spcBef>
          <a:spcPct val="0"/>
        </a:spcBef>
        <a:buNone/>
        <a:defRPr sz="2000" b="1" kern="1200">
          <a:solidFill>
            <a:schemeClr val="tx1"/>
          </a:solidFill>
          <a:latin typeface="+mj-lt"/>
          <a:ea typeface="+mj-ea"/>
          <a:cs typeface="+mj-cs"/>
        </a:defRPr>
      </a:lvl1pPr>
    </p:titleStyle>
    <p:bodyStyle>
      <a:lvl1pPr marL="173736" indent="-173736" algn="l" defTabSz="457200" rtl="0" eaLnBrk="1" latinLnBrk="0" hangingPunct="1">
        <a:spcBef>
          <a:spcPct val="20000"/>
        </a:spcBef>
        <a:buClr>
          <a:srgbClr val="E98E31"/>
        </a:buClr>
        <a:buFont typeface="Arial"/>
        <a:buChar char="•"/>
        <a:defRPr sz="1600" kern="1200">
          <a:solidFill>
            <a:schemeClr val="tx1"/>
          </a:solidFill>
          <a:latin typeface="+mn-lt"/>
          <a:ea typeface="+mn-ea"/>
          <a:cs typeface="+mn-cs"/>
        </a:defRPr>
      </a:lvl1pPr>
      <a:lvl2pPr marL="228600" indent="-228600" algn="l" defTabSz="457200" rtl="0" eaLnBrk="1" latinLnBrk="0" hangingPunct="1">
        <a:spcBef>
          <a:spcPct val="20000"/>
        </a:spcBef>
        <a:buClr>
          <a:srgbClr val="E98E31"/>
        </a:buClr>
        <a:buFont typeface="Arial"/>
        <a:buChar char="•"/>
        <a:defRPr sz="1600" kern="1200">
          <a:solidFill>
            <a:schemeClr val="tx1"/>
          </a:solidFill>
          <a:latin typeface="+mn-lt"/>
          <a:ea typeface="+mn-ea"/>
          <a:cs typeface="+mn-cs"/>
        </a:defRPr>
      </a:lvl2pPr>
      <a:lvl3pPr marL="640080" indent="-228600" algn="l" defTabSz="457200" rtl="0" eaLnBrk="1" latinLnBrk="0" hangingPunct="1">
        <a:spcBef>
          <a:spcPct val="20000"/>
        </a:spcBef>
        <a:buClrTx/>
        <a:buFont typeface="Arial"/>
        <a:buChar char="•"/>
        <a:defRPr sz="1600" kern="1200">
          <a:solidFill>
            <a:schemeClr val="tx1"/>
          </a:solidFill>
          <a:latin typeface="+mn-lt"/>
          <a:ea typeface="+mn-ea"/>
          <a:cs typeface="+mn-cs"/>
        </a:defRPr>
      </a:lvl3pPr>
      <a:lvl4pPr marL="365760" indent="-228600" algn="l" defTabSz="457200" rtl="0" eaLnBrk="1" latinLnBrk="0" hangingPunct="1">
        <a:spcBef>
          <a:spcPct val="20000"/>
        </a:spcBef>
        <a:buClrTx/>
        <a:buSzPct val="100000"/>
        <a:buFont typeface="Lucida Grande"/>
        <a:buChar char="—"/>
        <a:defRPr sz="1600" kern="1200">
          <a:solidFill>
            <a:schemeClr val="tx1"/>
          </a:solidFill>
          <a:latin typeface="+mn-lt"/>
          <a:ea typeface="+mn-ea"/>
          <a:cs typeface="+mn-cs"/>
        </a:defRPr>
      </a:lvl4pPr>
      <a:lvl5pPr marL="228600" indent="-228600" algn="l" defTabSz="457200" rtl="0" eaLnBrk="1" latinLnBrk="0" hangingPunct="1">
        <a:spcBef>
          <a:spcPct val="20000"/>
        </a:spcBef>
        <a:buClr>
          <a:srgbClr val="E98E31"/>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9.xml"/><Relationship Id="rId1" Type="http://schemas.openxmlformats.org/officeDocument/2006/relationships/tags" Target="../tags/tag33.xml"/><Relationship Id="rId2" Type="http://schemas.openxmlformats.org/officeDocument/2006/relationships/tags" Target="../tags/tag3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tags" Target="../tags/tag39.xml"/><Relationship Id="rId6" Type="http://schemas.openxmlformats.org/officeDocument/2006/relationships/tags" Target="../tags/tag40.xml"/><Relationship Id="rId7" Type="http://schemas.openxmlformats.org/officeDocument/2006/relationships/tags" Target="../tags/tag41.xml"/><Relationship Id="rId8" Type="http://schemas.openxmlformats.org/officeDocument/2006/relationships/tags" Target="../tags/tag42.xml"/><Relationship Id="rId9" Type="http://schemas.openxmlformats.org/officeDocument/2006/relationships/tags" Target="../tags/tag43.xml"/><Relationship Id="rId10" Type="http://schemas.openxmlformats.org/officeDocument/2006/relationships/slideLayout" Target="../slideLayouts/slideLayout2.xml"/><Relationship Id="rId11" Type="http://schemas.openxmlformats.org/officeDocument/2006/relationships/notesSlide" Target="../notesSlides/notesSlide12.xml"/><Relationship Id="rId1" Type="http://schemas.openxmlformats.org/officeDocument/2006/relationships/tags" Target="../tags/tag35.xml"/><Relationship Id="rId2"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4" Type="http://schemas.openxmlformats.org/officeDocument/2006/relationships/notesSlide" Target="../notesSlides/notesSlide13.xml"/><Relationship Id="rId5" Type="http://schemas.openxmlformats.org/officeDocument/2006/relationships/image" Target="../media/image16.jpeg"/><Relationship Id="rId1" Type="http://schemas.openxmlformats.org/officeDocument/2006/relationships/tags" Target="../tags/tag44.xml"/><Relationship Id="rId2" Type="http://schemas.openxmlformats.org/officeDocument/2006/relationships/tags" Target="../tags/tag4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1" Type="http://schemas.openxmlformats.org/officeDocument/2006/relationships/tags" Target="../tags/tag11.xml"/><Relationship Id="rId12" Type="http://schemas.openxmlformats.org/officeDocument/2006/relationships/tags" Target="../tags/tag12.xml"/><Relationship Id="rId13" Type="http://schemas.openxmlformats.org/officeDocument/2006/relationships/tags" Target="../tags/tag13.xml"/><Relationship Id="rId14" Type="http://schemas.openxmlformats.org/officeDocument/2006/relationships/slideLayout" Target="../slideLayouts/slideLayout12.xml"/><Relationship Id="rId15" Type="http://schemas.openxmlformats.org/officeDocument/2006/relationships/notesSlide" Target="../notesSlides/notesSlide2.xml"/><Relationship Id="rId16" Type="http://schemas.openxmlformats.org/officeDocument/2006/relationships/image" Target="../media/image7.png"/><Relationship Id="rId1" Type="http://schemas.openxmlformats.org/officeDocument/2006/relationships/tags" Target="../tags/tag1.x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tags" Target="../tags/tag7.xml"/><Relationship Id="rId8" Type="http://schemas.openxmlformats.org/officeDocument/2006/relationships/tags" Target="../tags/tag8.xml"/><Relationship Id="rId9" Type="http://schemas.openxmlformats.org/officeDocument/2006/relationships/tags" Target="../tags/tag9.xml"/><Relationship Id="rId10" Type="http://schemas.openxmlformats.org/officeDocument/2006/relationships/tags" Target="../tags/tag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1" Type="http://schemas.openxmlformats.org/officeDocument/2006/relationships/notesSlide" Target="../notesSlides/notesSlide4.xml"/><Relationship Id="rId12" Type="http://schemas.openxmlformats.org/officeDocument/2006/relationships/oleObject" Target="../embeddings/oleObject1.bin"/><Relationship Id="rId1" Type="http://schemas.openxmlformats.org/officeDocument/2006/relationships/vmlDrawing" Target="../drawings/vmlDrawing1.vml"/><Relationship Id="rId2" Type="http://schemas.openxmlformats.org/officeDocument/2006/relationships/tags" Target="../tags/tag14.xml"/><Relationship Id="rId3" Type="http://schemas.openxmlformats.org/officeDocument/2006/relationships/tags" Target="../tags/tag15.xml"/><Relationship Id="rId4" Type="http://schemas.openxmlformats.org/officeDocument/2006/relationships/tags" Target="../tags/tag16.xml"/><Relationship Id="rId5" Type="http://schemas.openxmlformats.org/officeDocument/2006/relationships/tags" Target="../tags/tag17.xml"/><Relationship Id="rId6" Type="http://schemas.openxmlformats.org/officeDocument/2006/relationships/tags" Target="../tags/tag18.xml"/><Relationship Id="rId7" Type="http://schemas.openxmlformats.org/officeDocument/2006/relationships/tags" Target="../tags/tag19.xml"/><Relationship Id="rId8" Type="http://schemas.openxmlformats.org/officeDocument/2006/relationships/tags" Target="../tags/tag20.xml"/><Relationship Id="rId9" Type="http://schemas.openxmlformats.org/officeDocument/2006/relationships/tags" Target="../tags/tag21.xml"/><Relationship Id="rId10"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tags" Target="../tags/tag24.xml"/><Relationship Id="rId4" Type="http://schemas.openxmlformats.org/officeDocument/2006/relationships/tags" Target="../tags/tag25.xml"/><Relationship Id="rId5" Type="http://schemas.openxmlformats.org/officeDocument/2006/relationships/tags" Target="../tags/tag26.xml"/><Relationship Id="rId6" Type="http://schemas.openxmlformats.org/officeDocument/2006/relationships/tags" Target="../tags/tag27.xml"/><Relationship Id="rId7" Type="http://schemas.openxmlformats.org/officeDocument/2006/relationships/slideLayout" Target="../slideLayouts/slideLayout6.xml"/><Relationship Id="rId8" Type="http://schemas.openxmlformats.org/officeDocument/2006/relationships/notesSlide" Target="../notesSlides/notesSlide5.xml"/><Relationship Id="rId1" Type="http://schemas.openxmlformats.org/officeDocument/2006/relationships/tags" Target="../tags/tag22.xml"/><Relationship Id="rId2" Type="http://schemas.openxmlformats.org/officeDocument/2006/relationships/tags" Target="../tags/tag23.xml"/></Relationships>
</file>

<file path=ppt/slides/_rels/slide7.xml.rels><?xml version="1.0" encoding="UTF-8" standalone="yes"?>
<Relationships xmlns="http://schemas.openxmlformats.org/package/2006/relationships"><Relationship Id="rId3" Type="http://schemas.openxmlformats.org/officeDocument/2006/relationships/tags" Target="../tags/tag29.xml"/><Relationship Id="rId4" Type="http://schemas.openxmlformats.org/officeDocument/2006/relationships/tags" Target="../tags/tag30.xml"/><Relationship Id="rId5" Type="http://schemas.openxmlformats.org/officeDocument/2006/relationships/tags" Target="../tags/tag31.xml"/><Relationship Id="rId6" Type="http://schemas.openxmlformats.org/officeDocument/2006/relationships/tags" Target="../tags/tag32.xml"/><Relationship Id="rId7" Type="http://schemas.openxmlformats.org/officeDocument/2006/relationships/slideLayout" Target="../slideLayouts/slideLayout7.xml"/><Relationship Id="rId8" Type="http://schemas.openxmlformats.org/officeDocument/2006/relationships/notesSlide" Target="../notesSlides/notesSlide6.xml"/><Relationship Id="rId9" Type="http://schemas.openxmlformats.org/officeDocument/2006/relationships/oleObject" Target="../embeddings/oleObject2.bin"/><Relationship Id="rId10" Type="http://schemas.openxmlformats.org/officeDocument/2006/relationships/image" Target="../media/image8.emf"/><Relationship Id="rId1" Type="http://schemas.openxmlformats.org/officeDocument/2006/relationships/vmlDrawing" Target="../drawings/vmlDrawing2.vml"/><Relationship Id="rId2" Type="http://schemas.openxmlformats.org/officeDocument/2006/relationships/tags" Target="../tags/tag28.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096274" y="4875649"/>
            <a:ext cx="4995856" cy="738664"/>
          </a:xfrm>
          <a:prstGeom prst="rect">
            <a:avLst/>
          </a:prstGeom>
        </p:spPr>
        <p:txBody>
          <a:bodyPr wrap="square">
            <a:spAutoFit/>
          </a:bodyPr>
          <a:lstStyle/>
          <a:p>
            <a:pPr>
              <a:buClr>
                <a:srgbClr val="E37D1E"/>
              </a:buClr>
            </a:pPr>
            <a:r>
              <a:rPr lang="en-US" sz="1400" b="1" i="1" dirty="0" smtClean="0">
                <a:solidFill>
                  <a:prstClr val="black">
                    <a:lumMod val="65000"/>
                    <a:lumOff val="35000"/>
                  </a:prstClr>
                </a:solidFill>
                <a:latin typeface="Arial" charset="0"/>
              </a:rPr>
              <a:t>Roger Cressey</a:t>
            </a:r>
          </a:p>
          <a:p>
            <a:pPr>
              <a:buClr>
                <a:srgbClr val="E37D1E"/>
              </a:buClr>
            </a:pPr>
            <a:r>
              <a:rPr lang="en-US" sz="1400" i="1" dirty="0" err="1" smtClean="0">
                <a:solidFill>
                  <a:prstClr val="black">
                    <a:lumMod val="65000"/>
                    <a:lumOff val="35000"/>
                  </a:prstClr>
                </a:solidFill>
                <a:latin typeface="Arial" charset="0"/>
              </a:rPr>
              <a:t>Sharm</a:t>
            </a:r>
            <a:r>
              <a:rPr lang="en-US" sz="1400" i="1" dirty="0" smtClean="0">
                <a:solidFill>
                  <a:prstClr val="black">
                    <a:lumMod val="65000"/>
                    <a:lumOff val="35000"/>
                  </a:prstClr>
                </a:solidFill>
                <a:latin typeface="Arial" charset="0"/>
              </a:rPr>
              <a:t> el Sheikh, Egypt</a:t>
            </a:r>
          </a:p>
          <a:p>
            <a:pPr>
              <a:buClr>
                <a:srgbClr val="E37D1E"/>
              </a:buClr>
            </a:pPr>
            <a:r>
              <a:rPr lang="en-US" sz="1400" i="1" dirty="0" smtClean="0">
                <a:solidFill>
                  <a:prstClr val="black">
                    <a:lumMod val="65000"/>
                    <a:lumOff val="35000"/>
                  </a:prstClr>
                </a:solidFill>
                <a:latin typeface="Arial" charset="0"/>
              </a:rPr>
              <a:t>April 12, 2012</a:t>
            </a:r>
          </a:p>
        </p:txBody>
      </p:sp>
      <p:sp>
        <p:nvSpPr>
          <p:cNvPr id="12" name="Title 11"/>
          <p:cNvSpPr>
            <a:spLocks noGrp="1"/>
          </p:cNvSpPr>
          <p:nvPr>
            <p:ph type="ctrTitle"/>
          </p:nvPr>
        </p:nvSpPr>
        <p:spPr>
          <a:xfrm>
            <a:off x="1113692" y="2576776"/>
            <a:ext cx="7420708" cy="739773"/>
          </a:xfrm>
        </p:spPr>
        <p:txBody>
          <a:bodyPr>
            <a:noAutofit/>
          </a:bodyPr>
          <a:lstStyle/>
          <a:p>
            <a:r>
              <a:rPr lang="en-US" sz="2800" dirty="0" smtClean="0">
                <a:solidFill>
                  <a:schemeClr val="tx1"/>
                </a:solidFill>
              </a:rPr>
              <a:t>Cyber Security Issues and Challenges</a:t>
            </a:r>
            <a:endParaRPr lang="en-US" sz="2800" dirty="0">
              <a:solidFill>
                <a:schemeClr val="tx1"/>
              </a:solidFill>
            </a:endParaRPr>
          </a:p>
        </p:txBody>
      </p:sp>
    </p:spTree>
    <p:extLst>
      <p:ext uri="{BB962C8B-B14F-4D97-AF65-F5344CB8AC3E}">
        <p14:creationId xmlns:p14="http://schemas.microsoft.com/office/powerpoint/2010/main" val="29557022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590"/>
            <a:ext cx="8229600" cy="1143000"/>
          </a:xfrm>
        </p:spPr>
        <p:txBody>
          <a:bodyPr>
            <a:normAutofit/>
          </a:bodyPr>
          <a:lstStyle/>
          <a:p>
            <a:r>
              <a:rPr lang="en-US" sz="2400" dirty="0" smtClean="0"/>
              <a:t>Organizations must immediately take mitigation steps to specifically discover and protect against APTs</a:t>
            </a:r>
            <a:endParaRPr lang="en-US" sz="2400" dirty="0"/>
          </a:p>
        </p:txBody>
      </p:sp>
      <p:sp>
        <p:nvSpPr>
          <p:cNvPr id="5" name="Rectangle 4"/>
          <p:cNvSpPr>
            <a:spLocks noChangeArrowheads="1"/>
          </p:cNvSpPr>
          <p:nvPr/>
        </p:nvSpPr>
        <p:spPr bwMode="auto">
          <a:xfrm>
            <a:off x="1391802" y="3581400"/>
            <a:ext cx="1843339" cy="1143000"/>
          </a:xfrm>
          <a:prstGeom prst="rect">
            <a:avLst/>
          </a:prstGeom>
          <a:solidFill>
            <a:schemeClr val="lt1"/>
          </a:solidFill>
          <a:ln w="9525" cap="flat" cmpd="sng" algn="ctr">
            <a:solidFill>
              <a:srgbClr val="7C0040"/>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lIns="45720" rIns="45720" anchor="t">
            <a:prstTxWarp prst="textNoShape">
              <a:avLst/>
            </a:prstTxWarp>
          </a:bodyP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rPr>
              <a:t>APTs are highly targeted: a</a:t>
            </a:r>
            <a:r>
              <a:rPr lang="en-US" sz="1100" b="0" dirty="0" smtClean="0">
                <a:solidFill>
                  <a:srgbClr val="000000"/>
                </a:solidFill>
                <a:latin typeface="+mj-lt"/>
              </a:rPr>
              <a:t>ttacker </a:t>
            </a:r>
            <a:r>
              <a:rPr lang="en-US" sz="1100" b="0" dirty="0">
                <a:solidFill>
                  <a:srgbClr val="000000"/>
                </a:solidFill>
                <a:latin typeface="+mj-lt"/>
              </a:rPr>
              <a:t>will not relent even if an attack </a:t>
            </a:r>
            <a:r>
              <a:rPr lang="en-US" sz="1100" b="0" dirty="0" smtClean="0">
                <a:solidFill>
                  <a:srgbClr val="000000"/>
                </a:solidFill>
                <a:latin typeface="+mj-lt"/>
              </a:rPr>
              <a:t>fails</a:t>
            </a:r>
          </a:p>
          <a:p>
            <a:pPr marL="169863" indent="-169863">
              <a:spcBef>
                <a:spcPct val="20000"/>
              </a:spcBef>
              <a:buFont typeface="Webdings" charset="2"/>
              <a:buChar char="4"/>
              <a:defRPr/>
            </a:pPr>
            <a:r>
              <a:rPr lang="en-US" sz="1100" b="0" dirty="0" smtClean="0">
                <a:solidFill>
                  <a:srgbClr val="000000"/>
                </a:solidFill>
                <a:latin typeface="+mj-lt"/>
              </a:rPr>
              <a:t>Attackers will find and breach any vulnerability, including social ones</a:t>
            </a:r>
            <a:endParaRPr lang="en-US" sz="1100" b="0" dirty="0">
              <a:solidFill>
                <a:srgbClr val="000000"/>
              </a:solidFill>
              <a:latin typeface="+mj-lt"/>
            </a:endParaRPr>
          </a:p>
        </p:txBody>
      </p:sp>
      <p:sp>
        <p:nvSpPr>
          <p:cNvPr id="6" name="Rectangle 5"/>
          <p:cNvSpPr>
            <a:spLocks noChangeArrowheads="1"/>
          </p:cNvSpPr>
          <p:nvPr/>
        </p:nvSpPr>
        <p:spPr bwMode="auto">
          <a:xfrm>
            <a:off x="1391802" y="2163763"/>
            <a:ext cx="1843339" cy="1152188"/>
          </a:xfrm>
          <a:prstGeom prst="rect">
            <a:avLst/>
          </a:prstGeom>
          <a:solidFill>
            <a:schemeClr val="lt1"/>
          </a:solidFill>
          <a:ln w="9525" cap="flat" cmpd="sng" algn="ctr">
            <a:solidFill>
              <a:srgbClr val="7C0040"/>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lIns="45720" rIns="45720" anchor="t">
            <a:prstTxWarp prst="textNoShape">
              <a:avLst/>
            </a:prstTxWarp>
          </a:bodyP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pPr>
            <a:r>
              <a:rPr lang="en-US" sz="1100" b="0" dirty="0" smtClean="0">
                <a:solidFill>
                  <a:srgbClr val="000000"/>
                </a:solidFill>
                <a:latin typeface="+mj-lt"/>
              </a:rPr>
              <a:t>New paradigm: multiple vectors, custom-crafted</a:t>
            </a:r>
          </a:p>
          <a:p>
            <a:pPr marL="169863" indent="-169863">
              <a:spcBef>
                <a:spcPct val="20000"/>
              </a:spcBef>
              <a:buFont typeface="Webdings" charset="2"/>
              <a:buChar char="4"/>
            </a:pPr>
            <a:r>
              <a:rPr lang="en-US" sz="1100" b="0" dirty="0" smtClean="0">
                <a:solidFill>
                  <a:srgbClr val="000000"/>
                </a:solidFill>
                <a:latin typeface="+mj-lt"/>
              </a:rPr>
              <a:t>Undetectable and unpreventable </a:t>
            </a:r>
            <a:r>
              <a:rPr lang="en-US" sz="1100" b="0" dirty="0">
                <a:solidFill>
                  <a:srgbClr val="000000"/>
                </a:solidFill>
                <a:latin typeface="+mj-lt"/>
              </a:rPr>
              <a:t>by normal remediation </a:t>
            </a:r>
            <a:r>
              <a:rPr lang="en-US" sz="1100" b="0" dirty="0" smtClean="0">
                <a:solidFill>
                  <a:srgbClr val="000000"/>
                </a:solidFill>
                <a:latin typeface="+mj-lt"/>
              </a:rPr>
              <a:t>techniques</a:t>
            </a:r>
          </a:p>
          <a:p>
            <a:pPr marL="169863" indent="-169863">
              <a:spcBef>
                <a:spcPct val="20000"/>
              </a:spcBef>
              <a:buFont typeface="Webdings" charset="2"/>
              <a:buChar char="4"/>
            </a:pPr>
            <a:r>
              <a:rPr lang="en-US" sz="1100" b="0" dirty="0" smtClean="0">
                <a:solidFill>
                  <a:srgbClr val="000000"/>
                </a:solidFill>
                <a:latin typeface="+mj-lt"/>
              </a:rPr>
              <a:t>Beat best practices</a:t>
            </a:r>
            <a:endParaRPr lang="en-US" sz="1100" b="0" dirty="0">
              <a:solidFill>
                <a:srgbClr val="000000"/>
              </a:solidFill>
              <a:latin typeface="+mj-lt"/>
            </a:endParaRPr>
          </a:p>
        </p:txBody>
      </p:sp>
      <p:sp>
        <p:nvSpPr>
          <p:cNvPr id="7" name="Rectangle 6"/>
          <p:cNvSpPr>
            <a:spLocks noChangeArrowheads="1"/>
          </p:cNvSpPr>
          <p:nvPr/>
        </p:nvSpPr>
        <p:spPr bwMode="auto">
          <a:xfrm>
            <a:off x="1397175" y="4983164"/>
            <a:ext cx="1838969" cy="1112837"/>
          </a:xfrm>
          <a:prstGeom prst="rect">
            <a:avLst/>
          </a:prstGeom>
          <a:solidFill>
            <a:schemeClr val="lt1"/>
          </a:solidFill>
          <a:ln w="9525" cap="flat" cmpd="sng" algn="ctr">
            <a:solidFill>
              <a:srgbClr val="7C0040"/>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lIns="45720" rIns="45720" anchor="t">
            <a:prstTxWarp prst="textNoShape">
              <a:avLst/>
            </a:prstTxWarp>
          </a:bodyP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latin typeface="+mj-lt"/>
              </a:rPr>
              <a:t>Victim </a:t>
            </a:r>
            <a:r>
              <a:rPr lang="en-US" sz="1100" b="0" dirty="0">
                <a:solidFill>
                  <a:srgbClr val="000000"/>
                </a:solidFill>
                <a:latin typeface="+mj-lt"/>
              </a:rPr>
              <a:t>is chosen based on political, financial, and security </a:t>
            </a:r>
            <a:r>
              <a:rPr lang="en-US" sz="1100" b="0" dirty="0" smtClean="0">
                <a:solidFill>
                  <a:srgbClr val="000000"/>
                </a:solidFill>
                <a:latin typeface="+mj-lt"/>
              </a:rPr>
              <a:t>interests</a:t>
            </a:r>
          </a:p>
          <a:p>
            <a:pPr marL="169863" indent="-169863">
              <a:spcBef>
                <a:spcPct val="20000"/>
              </a:spcBef>
              <a:buFont typeface="Webdings" charset="2"/>
              <a:buChar char="4"/>
              <a:defRPr/>
            </a:pPr>
            <a:r>
              <a:rPr lang="en-US" sz="1100" b="0" dirty="0" smtClean="0">
                <a:solidFill>
                  <a:srgbClr val="000000"/>
                </a:solidFill>
                <a:latin typeface="+mj-lt"/>
              </a:rPr>
              <a:t>Individuals are targeted</a:t>
            </a:r>
            <a:endParaRPr lang="en-US" sz="1100" b="0" dirty="0">
              <a:solidFill>
                <a:srgbClr val="000000"/>
              </a:solidFill>
              <a:latin typeface="+mj-lt"/>
            </a:endParaRPr>
          </a:p>
        </p:txBody>
      </p:sp>
      <p:sp>
        <p:nvSpPr>
          <p:cNvPr id="8" name="AutoShape 9"/>
          <p:cNvSpPr>
            <a:spLocks noChangeArrowheads="1"/>
          </p:cNvSpPr>
          <p:nvPr/>
        </p:nvSpPr>
        <p:spPr bwMode="auto">
          <a:xfrm>
            <a:off x="350339" y="3581401"/>
            <a:ext cx="1020454" cy="731838"/>
          </a:xfrm>
          <a:prstGeom prst="homePlate">
            <a:avLst>
              <a:gd name="adj" fmla="val 18809"/>
            </a:avLst>
          </a:prstGeom>
          <a:solidFill>
            <a:srgbClr val="4C9BDC"/>
          </a:solidFill>
          <a:ln w="9525">
            <a:noFill/>
            <a:miter lim="800000"/>
            <a:headEnd/>
            <a:tailEnd/>
          </a:ln>
        </p:spPr>
        <p:txBody>
          <a:bodyPr lIns="18000" tIns="18000" rIns="18000" bIns="18000"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eaLnBrk="0" hangingPunct="0">
              <a:buClr>
                <a:srgbClr val="000000"/>
              </a:buClr>
              <a:defRPr/>
            </a:pPr>
            <a:r>
              <a:rPr lang="en-US" sz="1400" dirty="0" smtClean="0">
                <a:solidFill>
                  <a:schemeClr val="bg1"/>
                </a:solidFill>
              </a:rPr>
              <a:t>Persistent</a:t>
            </a:r>
            <a:endParaRPr lang="en-US" sz="1400" dirty="0">
              <a:solidFill>
                <a:schemeClr val="bg1"/>
              </a:solidFill>
            </a:endParaRPr>
          </a:p>
        </p:txBody>
      </p:sp>
      <p:sp>
        <p:nvSpPr>
          <p:cNvPr id="9" name="AutoShape 11"/>
          <p:cNvSpPr>
            <a:spLocks noChangeArrowheads="1"/>
          </p:cNvSpPr>
          <p:nvPr/>
        </p:nvSpPr>
        <p:spPr bwMode="auto">
          <a:xfrm>
            <a:off x="350339" y="2163764"/>
            <a:ext cx="1020454" cy="731837"/>
          </a:xfrm>
          <a:prstGeom prst="homePlate">
            <a:avLst>
              <a:gd name="adj" fmla="val 18809"/>
            </a:avLst>
          </a:prstGeom>
          <a:solidFill>
            <a:srgbClr val="4C9BDC"/>
          </a:solidFill>
          <a:ln w="9525">
            <a:noFill/>
            <a:miter lim="800000"/>
            <a:headEnd/>
            <a:tailEnd/>
          </a:ln>
        </p:spPr>
        <p:txBody>
          <a:bodyPr lIns="18000" tIns="18000" rIns="18000" bIns="18000"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eaLnBrk="0" hangingPunct="0">
              <a:buClr>
                <a:srgbClr val="000000"/>
              </a:buClr>
              <a:defRPr/>
            </a:pPr>
            <a:r>
              <a:rPr lang="en-US" sz="1400" dirty="0" smtClean="0">
                <a:solidFill>
                  <a:schemeClr val="bg1"/>
                </a:solidFill>
              </a:rPr>
              <a:t>Advanced</a:t>
            </a:r>
            <a:endParaRPr lang="en-US" sz="1400" dirty="0">
              <a:solidFill>
                <a:schemeClr val="bg1"/>
              </a:solidFill>
            </a:endParaRPr>
          </a:p>
        </p:txBody>
      </p:sp>
      <p:sp>
        <p:nvSpPr>
          <p:cNvPr id="10" name="AutoShape 14"/>
          <p:cNvSpPr>
            <a:spLocks noChangeArrowheads="1"/>
          </p:cNvSpPr>
          <p:nvPr/>
        </p:nvSpPr>
        <p:spPr bwMode="auto">
          <a:xfrm>
            <a:off x="350339" y="4983164"/>
            <a:ext cx="1020454" cy="731837"/>
          </a:xfrm>
          <a:prstGeom prst="homePlate">
            <a:avLst>
              <a:gd name="adj" fmla="val 18809"/>
            </a:avLst>
          </a:prstGeom>
          <a:solidFill>
            <a:srgbClr val="4C9BDC"/>
          </a:solidFill>
          <a:ln w="9525">
            <a:noFill/>
            <a:miter lim="800000"/>
            <a:headEnd/>
            <a:tailEnd/>
          </a:ln>
        </p:spPr>
        <p:txBody>
          <a:bodyPr lIns="18000" tIns="18000" rIns="18000" bIns="18000"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eaLnBrk="0" hangingPunct="0">
              <a:buClr>
                <a:srgbClr val="000000"/>
              </a:buClr>
              <a:defRPr/>
            </a:pPr>
            <a:r>
              <a:rPr lang="en-US" sz="1400" dirty="0" smtClean="0">
                <a:solidFill>
                  <a:schemeClr val="bg1"/>
                </a:solidFill>
              </a:rPr>
              <a:t>Targeted</a:t>
            </a:r>
            <a:endParaRPr lang="en-US" sz="1400" dirty="0">
              <a:solidFill>
                <a:schemeClr val="bg1"/>
              </a:solidFill>
            </a:endParaRPr>
          </a:p>
        </p:txBody>
      </p:sp>
      <p:sp>
        <p:nvSpPr>
          <p:cNvPr id="11" name="Text Box 16"/>
          <p:cNvSpPr txBox="1">
            <a:spLocks noChangeArrowheads="1"/>
          </p:cNvSpPr>
          <p:nvPr/>
        </p:nvSpPr>
        <p:spPr bwMode="auto">
          <a:xfrm>
            <a:off x="350339" y="1600201"/>
            <a:ext cx="2885805" cy="492443"/>
          </a:xfrm>
          <a:prstGeom prst="rect">
            <a:avLst/>
          </a:prstGeom>
          <a:noFill/>
          <a:ln w="9525">
            <a:noFill/>
            <a:miter lim="800000"/>
            <a:headEnd/>
            <a:tailEnd/>
          </a:ln>
        </p:spPr>
        <p:txBody>
          <a:bodyPr wrap="square" lIns="45720" rIns="45720">
            <a:prstTxWarp prst="textNoShape">
              <a:avLst/>
            </a:prstTxWarp>
            <a:spAutoFit/>
          </a:bodyP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a:r>
              <a:rPr lang="en-US" sz="1400" dirty="0" smtClean="0">
                <a:latin typeface="+mj-lt"/>
              </a:rPr>
              <a:t>Unique Attributes of APTs </a:t>
            </a:r>
          </a:p>
          <a:p>
            <a:pPr algn="ctr"/>
            <a:r>
              <a:rPr lang="en-US" b="0" i="1" dirty="0" smtClean="0">
                <a:latin typeface="+mj-lt"/>
              </a:rPr>
              <a:t>(compared to typical cyber threats)</a:t>
            </a:r>
            <a:endParaRPr lang="en-US" b="0" i="1" dirty="0">
              <a:latin typeface="+mj-lt"/>
            </a:endParaRPr>
          </a:p>
        </p:txBody>
      </p:sp>
      <p:sp>
        <p:nvSpPr>
          <p:cNvPr id="12" name="AutoShape 18"/>
          <p:cNvSpPr>
            <a:spLocks noChangeArrowheads="1"/>
          </p:cNvSpPr>
          <p:nvPr>
            <p:custDataLst>
              <p:tags r:id="rId1"/>
            </p:custDataLst>
          </p:nvPr>
        </p:nvSpPr>
        <p:spPr bwMode="auto">
          <a:xfrm rot="5400000">
            <a:off x="1495937" y="3913932"/>
            <a:ext cx="3932237" cy="431898"/>
          </a:xfrm>
          <a:prstGeom prst="triangle">
            <a:avLst>
              <a:gd name="adj" fmla="val 50000"/>
            </a:avLst>
          </a:prstGeom>
          <a:solidFill>
            <a:schemeClr val="bg1">
              <a:lumMod val="5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rot="10800000" vert="eaVert" wrap="none" lIns="45720" rIns="45720" anchor="ctr">
            <a:prstTxWarp prst="textNoShape">
              <a:avLst/>
            </a:prstTxWarp>
          </a:bodyPr>
          <a:lstStyle/>
          <a:p>
            <a:pPr eaLnBrk="0" hangingPunct="0">
              <a:defRPr/>
            </a:pPr>
            <a:endParaRPr lang="en-US" dirty="0">
              <a:latin typeface="Arial Narrow"/>
            </a:endParaRPr>
          </a:p>
        </p:txBody>
      </p:sp>
      <p:sp>
        <p:nvSpPr>
          <p:cNvPr id="13" name="Rectangle 12"/>
          <p:cNvSpPr>
            <a:spLocks noChangeArrowheads="1"/>
          </p:cNvSpPr>
          <p:nvPr/>
        </p:nvSpPr>
        <p:spPr bwMode="auto">
          <a:xfrm>
            <a:off x="4721108" y="3032761"/>
            <a:ext cx="1843339" cy="1097755"/>
          </a:xfrm>
          <a:prstGeom prst="rect">
            <a:avLst/>
          </a:prstGeom>
          <a:solidFill>
            <a:schemeClr val="lt1"/>
          </a:solidFill>
          <a:ln w="9525" cap="flat" cmpd="sng" algn="ctr">
            <a:solidFill>
              <a:srgbClr val="7C0040"/>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lIns="45720" rIns="45720" anchor="t">
            <a:prstTxWarp prst="textNoShape">
              <a:avLst/>
            </a:prstTxWarp>
          </a:bodyP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pPr>
            <a:r>
              <a:rPr lang="en-US" sz="1100" b="0" dirty="0" smtClean="0">
                <a:solidFill>
                  <a:srgbClr val="000000"/>
                </a:solidFill>
                <a:latin typeface="+mj-lt"/>
              </a:rPr>
              <a:t>Complexity of attacks is high and constantly increasing </a:t>
            </a:r>
          </a:p>
          <a:p>
            <a:pPr marL="169863" indent="-169863">
              <a:spcBef>
                <a:spcPct val="20000"/>
              </a:spcBef>
              <a:buFont typeface="Webdings" charset="2"/>
              <a:buChar char="4"/>
            </a:pPr>
            <a:r>
              <a:rPr lang="en-US" sz="1100" b="0" dirty="0" smtClean="0">
                <a:solidFill>
                  <a:srgbClr val="000000"/>
                </a:solidFill>
                <a:latin typeface="+mj-lt"/>
              </a:rPr>
              <a:t>Even best-of-class security companies (e.g. Symantec) are currently vulnerable</a:t>
            </a:r>
            <a:endParaRPr lang="en-US" sz="1100" b="0" dirty="0">
              <a:solidFill>
                <a:srgbClr val="000000"/>
              </a:solidFill>
              <a:latin typeface="+mj-lt"/>
            </a:endParaRPr>
          </a:p>
        </p:txBody>
      </p:sp>
      <p:sp>
        <p:nvSpPr>
          <p:cNvPr id="14" name="AutoShape 11"/>
          <p:cNvSpPr>
            <a:spLocks noChangeArrowheads="1"/>
          </p:cNvSpPr>
          <p:nvPr/>
        </p:nvSpPr>
        <p:spPr bwMode="auto">
          <a:xfrm>
            <a:off x="3568700" y="3032761"/>
            <a:ext cx="1152408" cy="731837"/>
          </a:xfrm>
          <a:prstGeom prst="homePlate">
            <a:avLst>
              <a:gd name="adj" fmla="val 18809"/>
            </a:avLst>
          </a:prstGeom>
          <a:solidFill>
            <a:srgbClr val="4C9BDC"/>
          </a:solidFill>
          <a:ln w="9525">
            <a:noFill/>
            <a:miter lim="800000"/>
            <a:headEnd/>
            <a:tailEnd/>
          </a:ln>
        </p:spPr>
        <p:txBody>
          <a:bodyPr lIns="18000" tIns="18000" rIns="18000" bIns="18000"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eaLnBrk="0" hangingPunct="0">
              <a:buClr>
                <a:srgbClr val="000000"/>
              </a:buClr>
              <a:defRPr/>
            </a:pPr>
            <a:r>
              <a:rPr lang="en-US" sz="1400" dirty="0" smtClean="0">
                <a:solidFill>
                  <a:schemeClr val="bg1"/>
                </a:solidFill>
              </a:rPr>
              <a:t>Increasing</a:t>
            </a:r>
          </a:p>
          <a:p>
            <a:pPr algn="ctr" eaLnBrk="0" hangingPunct="0">
              <a:buClr>
                <a:srgbClr val="000000"/>
              </a:buClr>
              <a:defRPr/>
            </a:pPr>
            <a:r>
              <a:rPr lang="en-US" sz="1400" dirty="0" smtClean="0">
                <a:solidFill>
                  <a:schemeClr val="bg1"/>
                </a:solidFill>
              </a:rPr>
              <a:t>Complexity</a:t>
            </a:r>
            <a:endParaRPr lang="en-US" sz="1400" dirty="0">
              <a:solidFill>
                <a:schemeClr val="bg1"/>
              </a:solidFill>
            </a:endParaRPr>
          </a:p>
        </p:txBody>
      </p:sp>
      <p:sp>
        <p:nvSpPr>
          <p:cNvPr id="15" name="Rectangle 14"/>
          <p:cNvSpPr>
            <a:spLocks noChangeArrowheads="1"/>
          </p:cNvSpPr>
          <p:nvPr/>
        </p:nvSpPr>
        <p:spPr bwMode="auto">
          <a:xfrm>
            <a:off x="4712722" y="4419600"/>
            <a:ext cx="1843339" cy="1272540"/>
          </a:xfrm>
          <a:prstGeom prst="rect">
            <a:avLst/>
          </a:prstGeom>
          <a:solidFill>
            <a:schemeClr val="lt1"/>
          </a:solidFill>
          <a:ln w="9525" cap="flat" cmpd="sng" algn="ctr">
            <a:solidFill>
              <a:srgbClr val="7C0040"/>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lIns="45720" rIns="45720" anchor="t">
            <a:prstTxWarp prst="textNoShape">
              <a:avLst/>
            </a:prstTxWarp>
          </a:bodyP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pPr>
            <a:r>
              <a:rPr lang="en-US" sz="1100" b="0" dirty="0" smtClean="0">
                <a:solidFill>
                  <a:srgbClr val="000000"/>
                </a:solidFill>
                <a:latin typeface="+mj-lt"/>
              </a:rPr>
              <a:t>Number of attacks is increasing exponentially </a:t>
            </a:r>
          </a:p>
          <a:p>
            <a:pPr marL="169863" indent="-169863">
              <a:spcBef>
                <a:spcPct val="20000"/>
              </a:spcBef>
              <a:buFont typeface="Webdings" charset="2"/>
              <a:buChar char="4"/>
            </a:pPr>
            <a:r>
              <a:rPr lang="en-US" sz="1100" b="0" dirty="0" smtClean="0">
                <a:solidFill>
                  <a:srgbClr val="000000"/>
                </a:solidFill>
                <a:latin typeface="+mj-lt"/>
              </a:rPr>
              <a:t>The number of groups that make good targets is expanding</a:t>
            </a:r>
          </a:p>
        </p:txBody>
      </p:sp>
      <p:sp>
        <p:nvSpPr>
          <p:cNvPr id="16" name="AutoShape 11"/>
          <p:cNvSpPr>
            <a:spLocks noChangeArrowheads="1"/>
          </p:cNvSpPr>
          <p:nvPr/>
        </p:nvSpPr>
        <p:spPr bwMode="auto">
          <a:xfrm>
            <a:off x="3678415" y="4442461"/>
            <a:ext cx="1020454" cy="731837"/>
          </a:xfrm>
          <a:prstGeom prst="homePlate">
            <a:avLst>
              <a:gd name="adj" fmla="val 18809"/>
            </a:avLst>
          </a:prstGeom>
          <a:solidFill>
            <a:srgbClr val="4C9BDC"/>
          </a:solidFill>
          <a:ln w="9525">
            <a:noFill/>
            <a:miter lim="800000"/>
            <a:headEnd/>
            <a:tailEnd/>
          </a:ln>
        </p:spPr>
        <p:txBody>
          <a:bodyPr lIns="18000" tIns="18000" rIns="18000" bIns="18000"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eaLnBrk="0" hangingPunct="0">
              <a:buClr>
                <a:srgbClr val="000000"/>
              </a:buClr>
              <a:defRPr/>
            </a:pPr>
            <a:r>
              <a:rPr lang="en-US" sz="1400" dirty="0" smtClean="0">
                <a:solidFill>
                  <a:schemeClr val="bg1"/>
                </a:solidFill>
              </a:rPr>
              <a:t>Increasing Multitude</a:t>
            </a:r>
            <a:endParaRPr lang="en-US" sz="1400" dirty="0">
              <a:solidFill>
                <a:schemeClr val="bg1"/>
              </a:solidFill>
            </a:endParaRPr>
          </a:p>
        </p:txBody>
      </p:sp>
      <p:sp>
        <p:nvSpPr>
          <p:cNvPr id="17" name="AutoShape 18"/>
          <p:cNvSpPr>
            <a:spLocks noChangeArrowheads="1"/>
          </p:cNvSpPr>
          <p:nvPr>
            <p:custDataLst>
              <p:tags r:id="rId2"/>
            </p:custDataLst>
          </p:nvPr>
        </p:nvSpPr>
        <p:spPr bwMode="auto">
          <a:xfrm rot="5400000">
            <a:off x="5537949" y="4070223"/>
            <a:ext cx="2506824" cy="431898"/>
          </a:xfrm>
          <a:prstGeom prst="triangle">
            <a:avLst>
              <a:gd name="adj" fmla="val 50000"/>
            </a:avLst>
          </a:prstGeom>
          <a:solidFill>
            <a:schemeClr val="bg1">
              <a:lumMod val="50000"/>
            </a:schemeClr>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rot="10800000" vert="eaVert" wrap="none" lIns="45720" rIns="45720" anchor="ctr">
            <a:prstTxWarp prst="textNoShape">
              <a:avLst/>
            </a:prstTxWarp>
          </a:bodyPr>
          <a:lstStyle/>
          <a:p>
            <a:pPr eaLnBrk="0" hangingPunct="0">
              <a:defRPr/>
            </a:pPr>
            <a:endParaRPr lang="en-US" dirty="0">
              <a:latin typeface="Arial Narrow"/>
            </a:endParaRPr>
          </a:p>
        </p:txBody>
      </p:sp>
      <p:sp>
        <p:nvSpPr>
          <p:cNvPr id="18" name="Rectangle 17"/>
          <p:cNvSpPr>
            <a:spLocks noChangeArrowheads="1"/>
          </p:cNvSpPr>
          <p:nvPr/>
        </p:nvSpPr>
        <p:spPr bwMode="auto">
          <a:xfrm>
            <a:off x="7006610" y="3451624"/>
            <a:ext cx="1927773" cy="2034777"/>
          </a:xfrm>
          <a:prstGeom prst="rect">
            <a:avLst/>
          </a:prstGeom>
          <a:solidFill>
            <a:schemeClr val="lt1"/>
          </a:solidFill>
          <a:ln w="9525" cap="flat" cmpd="sng" algn="ctr">
            <a:solidFill>
              <a:srgbClr val="7C0040"/>
            </a:solidFill>
            <a:prstDash val="solid"/>
            <a:round/>
            <a:headEnd type="none" w="med" len="med"/>
            <a:tailEnd type="none" w="med" len="med"/>
          </a:ln>
        </p:spPr>
        <p:style>
          <a:lnRef idx="2">
            <a:schemeClr val="dk1"/>
          </a:lnRef>
          <a:fillRef idx="1">
            <a:schemeClr val="lt1"/>
          </a:fillRef>
          <a:effectRef idx="0">
            <a:schemeClr val="dk1"/>
          </a:effectRef>
          <a:fontRef idx="minor">
            <a:schemeClr val="dk1"/>
          </a:fontRef>
        </p:style>
        <p:txBody>
          <a:bodyPr lIns="45720" rIns="45720" anchor="t">
            <a:prstTxWarp prst="textNoShape">
              <a:avLst/>
            </a:prstTxWarp>
          </a:bodyP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pPr>
            <a:r>
              <a:rPr lang="en-US" sz="1100" b="0" dirty="0" smtClean="0">
                <a:solidFill>
                  <a:srgbClr val="000000"/>
                </a:solidFill>
                <a:latin typeface="+mj-lt"/>
              </a:rPr>
              <a:t>A new remediation approach is needed: APTs are fundamentally different from traditional cyber threats</a:t>
            </a:r>
          </a:p>
          <a:p>
            <a:pPr marL="169863" indent="-169863">
              <a:spcBef>
                <a:spcPct val="20000"/>
              </a:spcBef>
              <a:buFont typeface="Webdings" charset="2"/>
              <a:buChar char="4"/>
            </a:pPr>
            <a:r>
              <a:rPr lang="en-US" sz="1100" b="0" dirty="0" smtClean="0">
                <a:solidFill>
                  <a:srgbClr val="000000"/>
                </a:solidFill>
                <a:latin typeface="+mj-lt"/>
              </a:rPr>
              <a:t>All organizations, especially ones with globally-sensitive data, need to create a remediation approach: APTs will not go away</a:t>
            </a:r>
          </a:p>
          <a:p>
            <a:pPr marL="169863" indent="-169863">
              <a:spcBef>
                <a:spcPct val="20000"/>
              </a:spcBef>
              <a:buFont typeface="Webdings" charset="2"/>
              <a:buChar char="4"/>
            </a:pPr>
            <a:r>
              <a:rPr lang="en-US" sz="1100" b="0" dirty="0" smtClean="0">
                <a:solidFill>
                  <a:srgbClr val="000000"/>
                </a:solidFill>
              </a:rPr>
              <a:t>Risk analysis required to determine “</a:t>
            </a:r>
            <a:r>
              <a:rPr lang="en-US" sz="1100" b="0" i="1" dirty="0" smtClean="0">
                <a:solidFill>
                  <a:srgbClr val="000000"/>
                </a:solidFill>
              </a:rPr>
              <a:t>am I a target</a:t>
            </a:r>
            <a:r>
              <a:rPr lang="en-US" sz="1100" b="0" dirty="0" smtClean="0">
                <a:solidFill>
                  <a:srgbClr val="000000"/>
                </a:solidFill>
              </a:rPr>
              <a:t>?”</a:t>
            </a:r>
          </a:p>
          <a:p>
            <a:pPr marL="169863" indent="-169863">
              <a:spcBef>
                <a:spcPct val="20000"/>
              </a:spcBef>
              <a:buFont typeface="Webdings" charset="2"/>
              <a:buChar char="4"/>
            </a:pPr>
            <a:endParaRPr lang="en-US" sz="1100" b="0" dirty="0">
              <a:solidFill>
                <a:srgbClr val="000000"/>
              </a:solidFill>
              <a:latin typeface="+mj-lt"/>
            </a:endParaRPr>
          </a:p>
        </p:txBody>
      </p:sp>
      <p:sp>
        <p:nvSpPr>
          <p:cNvPr id="19" name="Text Box 16"/>
          <p:cNvSpPr txBox="1">
            <a:spLocks noChangeArrowheads="1"/>
          </p:cNvSpPr>
          <p:nvPr/>
        </p:nvSpPr>
        <p:spPr bwMode="auto">
          <a:xfrm>
            <a:off x="6996346" y="3162064"/>
            <a:ext cx="1887318" cy="307777"/>
          </a:xfrm>
          <a:prstGeom prst="rect">
            <a:avLst/>
          </a:prstGeom>
          <a:noFill/>
          <a:ln w="9525">
            <a:noFill/>
            <a:miter lim="800000"/>
            <a:headEnd/>
            <a:tailEnd/>
          </a:ln>
        </p:spPr>
        <p:txBody>
          <a:bodyPr wrap="square" lIns="45720" rIns="45720">
            <a:prstTxWarp prst="textNoShape">
              <a:avLst/>
            </a:prstTxWarp>
            <a:spAutoFit/>
          </a:bodyP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a:r>
              <a:rPr lang="en-US" sz="1400" dirty="0" smtClean="0">
                <a:latin typeface="+mj-lt"/>
              </a:rPr>
              <a:t>Recommendation</a:t>
            </a:r>
            <a:endParaRPr lang="en-US" sz="1400" b="0" dirty="0">
              <a:latin typeface="+mj-lt"/>
            </a:endParaRPr>
          </a:p>
        </p:txBody>
      </p:sp>
      <p:sp>
        <p:nvSpPr>
          <p:cNvPr id="20" name="Line Callout 1 (Border and Accent Bar) 19"/>
          <p:cNvSpPr/>
          <p:nvPr/>
        </p:nvSpPr>
        <p:spPr bwMode="auto">
          <a:xfrm>
            <a:off x="4712721" y="1152436"/>
            <a:ext cx="2744080" cy="447764"/>
          </a:xfrm>
          <a:prstGeom prst="accentBorderCallout1">
            <a:avLst>
              <a:gd name="adj1" fmla="val 18750"/>
              <a:gd name="adj2" fmla="val -8333"/>
              <a:gd name="adj3" fmla="val 107087"/>
              <a:gd name="adj4" fmla="val -67558"/>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square" anchor="ctr"/>
          <a:lstStyle/>
          <a:p>
            <a:pPr algn="ctr" eaLnBrk="0" hangingPunct="0">
              <a:buClr>
                <a:schemeClr val="tx1"/>
              </a:buClr>
            </a:pPr>
            <a:r>
              <a:rPr lang="en-US" sz="1100" b="1" dirty="0" smtClean="0">
                <a:ea typeface="ヒラギノ角ゴ Pro W3" pitchFamily="1" charset="-128"/>
              </a:rPr>
              <a:t>APTs require a fundamentally different approach from typical cyber threats</a:t>
            </a:r>
          </a:p>
        </p:txBody>
      </p:sp>
      <p:sp>
        <p:nvSpPr>
          <p:cNvPr id="21" name="Line Callout 1 (Border and Accent Bar) 20"/>
          <p:cNvSpPr/>
          <p:nvPr/>
        </p:nvSpPr>
        <p:spPr bwMode="auto">
          <a:xfrm>
            <a:off x="6049581" y="1685836"/>
            <a:ext cx="2744080" cy="523964"/>
          </a:xfrm>
          <a:prstGeom prst="accentBorderCallout1">
            <a:avLst>
              <a:gd name="adj1" fmla="val 18750"/>
              <a:gd name="adj2" fmla="val -8333"/>
              <a:gd name="adj3" fmla="val 150194"/>
              <a:gd name="adj4" fmla="val -37563"/>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square" anchor="ctr"/>
          <a:lstStyle/>
          <a:p>
            <a:pPr algn="ctr" eaLnBrk="0" hangingPunct="0">
              <a:buClr>
                <a:schemeClr val="tx1"/>
              </a:buClr>
            </a:pPr>
            <a:r>
              <a:rPr lang="en-US" sz="1100" b="1" dirty="0" smtClean="0">
                <a:ea typeface="ヒラギノ角ゴ Pro W3" pitchFamily="1" charset="-128"/>
              </a:rPr>
              <a:t>Organizations need to create strategic, comprehensive mitigation plans now</a:t>
            </a:r>
          </a:p>
        </p:txBody>
      </p:sp>
      <p:sp>
        <p:nvSpPr>
          <p:cNvPr id="22" name="Text Box 16"/>
          <p:cNvSpPr txBox="1">
            <a:spLocks noChangeArrowheads="1"/>
          </p:cNvSpPr>
          <p:nvPr/>
        </p:nvSpPr>
        <p:spPr bwMode="auto">
          <a:xfrm>
            <a:off x="3820368" y="2514601"/>
            <a:ext cx="2885805" cy="492443"/>
          </a:xfrm>
          <a:prstGeom prst="rect">
            <a:avLst/>
          </a:prstGeom>
          <a:noFill/>
          <a:ln w="9525">
            <a:noFill/>
            <a:miter lim="800000"/>
            <a:headEnd/>
            <a:tailEnd/>
          </a:ln>
        </p:spPr>
        <p:txBody>
          <a:bodyPr wrap="square" lIns="45720" rIns="45720">
            <a:prstTxWarp prst="textNoShape">
              <a:avLst/>
            </a:prstTxWarp>
            <a:spAutoFit/>
          </a:bodyP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a:r>
              <a:rPr lang="en-US" sz="1400" dirty="0" smtClean="0">
                <a:latin typeface="+mj-lt"/>
              </a:rPr>
              <a:t>Future APTs Trends</a:t>
            </a:r>
          </a:p>
          <a:p>
            <a:pPr algn="ctr"/>
            <a:r>
              <a:rPr lang="en-US" b="0" i="1" dirty="0" smtClean="0">
                <a:latin typeface="+mj-lt"/>
              </a:rPr>
              <a:t>(predicted on past performance)</a:t>
            </a:r>
            <a:endParaRPr lang="en-US" b="0" i="1" dirty="0">
              <a:latin typeface="+mj-lt"/>
            </a:endParaRPr>
          </a:p>
        </p:txBody>
      </p:sp>
    </p:spTree>
    <p:extLst>
      <p:ext uri="{BB962C8B-B14F-4D97-AF65-F5344CB8AC3E}">
        <p14:creationId xmlns:p14="http://schemas.microsoft.com/office/powerpoint/2010/main" val="511807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utoShape 11"/>
          <p:cNvSpPr>
            <a:spLocks noChangeArrowheads="1"/>
          </p:cNvSpPr>
          <p:nvPr/>
        </p:nvSpPr>
        <p:spPr bwMode="auto">
          <a:xfrm>
            <a:off x="227040" y="961583"/>
            <a:ext cx="5065993" cy="342524"/>
          </a:xfrm>
          <a:prstGeom prst="rect">
            <a:avLst/>
          </a:prstGeom>
          <a:solidFill>
            <a:schemeClr val="tx2">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600" b="1" dirty="0">
                <a:solidFill>
                  <a:schemeClr val="bg1"/>
                </a:solidFill>
                <a:latin typeface="Arial" pitchFamily="34" charset="0"/>
              </a:rPr>
              <a:t>The APT Challenge</a:t>
            </a:r>
          </a:p>
        </p:txBody>
      </p:sp>
      <p:sp>
        <p:nvSpPr>
          <p:cNvPr id="7" name="Rectangle 6"/>
          <p:cNvSpPr/>
          <p:nvPr/>
        </p:nvSpPr>
        <p:spPr>
          <a:xfrm>
            <a:off x="225553" y="1297060"/>
            <a:ext cx="5062520" cy="5075699"/>
          </a:xfrm>
          <a:prstGeom prst="rect">
            <a:avLst/>
          </a:prstGeom>
          <a:solidFill>
            <a:schemeClr val="bg1">
              <a:lumMod val="95000"/>
            </a:schemeClr>
          </a:solidFill>
          <a:ln>
            <a:solidFill>
              <a:schemeClr val="tx1"/>
            </a:solidFill>
            <a:headEnd/>
            <a:tailEnd/>
          </a:ln>
          <a:scene3d>
            <a:camera prst="orthographicFront">
              <a:rot lat="0" lon="0" rev="0"/>
            </a:camera>
            <a:lightRig rig="threePt" dir="t">
              <a:rot lat="0" lon="0" rev="1200000"/>
            </a:lightRig>
          </a:scene3d>
          <a:sp3d>
            <a:bevelT w="0" h="0"/>
          </a:sp3d>
        </p:spPr>
        <p:style>
          <a:lnRef idx="0">
            <a:schemeClr val="accent3"/>
          </a:lnRef>
          <a:fillRef idx="3">
            <a:schemeClr val="accent3"/>
          </a:fillRef>
          <a:effectRef idx="3">
            <a:schemeClr val="accent3"/>
          </a:effectRef>
          <a:fontRef idx="minor">
            <a:schemeClr val="lt1"/>
          </a:fontRef>
        </p:style>
        <p:txBody>
          <a:bodyPr lIns="48637" tIns="48637" rIns="48637" bIns="48637"/>
          <a:lstStyle/>
          <a:p>
            <a:pPr marL="228600" indent="-228600">
              <a:spcAft>
                <a:spcPts val="300"/>
              </a:spcAft>
              <a:buClr>
                <a:srgbClr val="002060"/>
              </a:buClr>
              <a:buSzPct val="65000"/>
              <a:defRPr/>
            </a:pPr>
            <a:endParaRPr lang="en-US" sz="1200" dirty="0">
              <a:solidFill>
                <a:schemeClr val="tx1">
                  <a:lumMod val="95000"/>
                  <a:lumOff val="5000"/>
                </a:schemeClr>
              </a:solidFill>
            </a:endParaRPr>
          </a:p>
        </p:txBody>
      </p:sp>
      <p:grpSp>
        <p:nvGrpSpPr>
          <p:cNvPr id="9" name="Group 9"/>
          <p:cNvGrpSpPr>
            <a:grpSpLocks noChangeAspect="1"/>
          </p:cNvGrpSpPr>
          <p:nvPr/>
        </p:nvGrpSpPr>
        <p:grpSpPr bwMode="auto">
          <a:xfrm>
            <a:off x="5640792" y="1034971"/>
            <a:ext cx="2973732" cy="3060305"/>
            <a:chOff x="4648200" y="1827212"/>
            <a:chExt cx="4384675" cy="4165600"/>
          </a:xfrm>
        </p:grpSpPr>
        <p:pic>
          <p:nvPicPr>
            <p:cNvPr id="10" name="Picture 12" descr="C:\Documents and Settings\552872\Desktop\informationweek.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782045" y="2055192"/>
              <a:ext cx="2788445" cy="2418575"/>
            </a:xfrm>
            <a:prstGeom prst="rect">
              <a:avLst/>
            </a:prstGeom>
            <a:noFill/>
            <a:ln w="15875">
              <a:noFill/>
              <a:miter lim="800000"/>
              <a:headEnd/>
              <a:tailEnd/>
            </a:ln>
            <a:effectLst>
              <a:outerShdw blurRad="50800" dist="38100" dir="2700000" algn="tl" rotWithShape="0">
                <a:prstClr val="black">
                  <a:alpha val="40000"/>
                </a:prstClr>
              </a:outerShdw>
            </a:effectLst>
          </p:spPr>
        </p:pic>
        <p:pic>
          <p:nvPicPr>
            <p:cNvPr id="11" name="Picture 15"/>
            <p:cNvPicPr>
              <a:picLocks noChangeAspect="1" noChangeArrowheads="1"/>
            </p:cNvPicPr>
            <p:nvPr/>
          </p:nvPicPr>
          <p:blipFill>
            <a:blip r:embed="rId4" cstate="print"/>
            <a:srcRect/>
            <a:stretch>
              <a:fillRect/>
            </a:stretch>
          </p:blipFill>
          <p:spPr bwMode="auto">
            <a:xfrm>
              <a:off x="4648200" y="3960812"/>
              <a:ext cx="3353570" cy="1804019"/>
            </a:xfrm>
            <a:prstGeom prst="rect">
              <a:avLst/>
            </a:prstGeom>
            <a:noFill/>
            <a:ln w="9525">
              <a:solidFill>
                <a:schemeClr val="accent6">
                  <a:lumMod val="50000"/>
                </a:schemeClr>
              </a:solidFill>
              <a:miter lim="800000"/>
              <a:headEnd/>
              <a:tailEnd/>
            </a:ln>
            <a:effectLst>
              <a:outerShdw blurRad="50800" dist="38100" dir="2700000" algn="tl" rotWithShape="0">
                <a:prstClr val="black">
                  <a:alpha val="40000"/>
                </a:prstClr>
              </a:outerShdw>
            </a:effectLst>
          </p:spPr>
        </p:pic>
        <p:pic>
          <p:nvPicPr>
            <p:cNvPr id="12" name="Picture 5"/>
            <p:cNvPicPr>
              <a:picLocks noChangeAspect="1" noChangeArrowheads="1"/>
            </p:cNvPicPr>
            <p:nvPr/>
          </p:nvPicPr>
          <p:blipFill>
            <a:blip r:embed="rId5" cstate="print"/>
            <a:srcRect/>
            <a:stretch>
              <a:fillRect/>
            </a:stretch>
          </p:blipFill>
          <p:spPr bwMode="auto">
            <a:xfrm>
              <a:off x="6859128" y="1827212"/>
              <a:ext cx="2002724" cy="2279804"/>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p:spPr>
        </p:pic>
        <p:pic>
          <p:nvPicPr>
            <p:cNvPr id="13" name="Picture 8"/>
            <p:cNvPicPr>
              <a:picLocks noChangeAspect="1" noChangeArrowheads="1"/>
            </p:cNvPicPr>
            <p:nvPr/>
          </p:nvPicPr>
          <p:blipFill>
            <a:blip r:embed="rId6" cstate="print"/>
            <a:srcRect/>
            <a:stretch>
              <a:fillRect/>
            </a:stretch>
          </p:blipFill>
          <p:spPr bwMode="auto">
            <a:xfrm>
              <a:off x="7414338" y="3936032"/>
              <a:ext cx="1618537" cy="2056780"/>
            </a:xfrm>
            <a:prstGeom prst="rect">
              <a:avLst/>
            </a:prstGeom>
            <a:noFill/>
            <a:ln w="9525">
              <a:noFill/>
              <a:miter lim="800000"/>
              <a:headEnd/>
              <a:tailEnd/>
            </a:ln>
            <a:effectLst>
              <a:outerShdw blurRad="50800" dist="38100" dir="2700000" algn="tl" rotWithShape="0">
                <a:prstClr val="black">
                  <a:alpha val="40000"/>
                </a:prstClr>
              </a:outerShdw>
            </a:effectLst>
          </p:spPr>
        </p:pic>
      </p:grpSp>
      <p:sp>
        <p:nvSpPr>
          <p:cNvPr id="14" name="Rectangle 13"/>
          <p:cNvSpPr>
            <a:spLocks noChangeArrowheads="1"/>
          </p:cNvSpPr>
          <p:nvPr/>
        </p:nvSpPr>
        <p:spPr bwMode="auto">
          <a:xfrm>
            <a:off x="1185146" y="2251154"/>
            <a:ext cx="4032565" cy="600075"/>
          </a:xfrm>
          <a:prstGeom prst="rect">
            <a:avLst/>
          </a:prstGeom>
          <a:noFill/>
          <a:ln w="9525" cap="flat" cmpd="sng" algn="ctr">
            <a:no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45720" rIns="45720" anchor="ct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rPr>
              <a:t>APTs are highly targeted: attackers </a:t>
            </a:r>
            <a:r>
              <a:rPr lang="en-US" sz="1100" b="0" dirty="0">
                <a:solidFill>
                  <a:srgbClr val="000000"/>
                </a:solidFill>
              </a:rPr>
              <a:t>will not </a:t>
            </a:r>
            <a:r>
              <a:rPr lang="en-US" sz="1100" b="0" dirty="0" smtClean="0">
                <a:solidFill>
                  <a:srgbClr val="000000"/>
                </a:solidFill>
              </a:rPr>
              <a:t>easily relent </a:t>
            </a:r>
            <a:r>
              <a:rPr lang="en-US" sz="1100" b="0" dirty="0">
                <a:solidFill>
                  <a:srgbClr val="000000"/>
                </a:solidFill>
              </a:rPr>
              <a:t>even if </a:t>
            </a:r>
            <a:r>
              <a:rPr lang="en-US" sz="1100" b="0" dirty="0" smtClean="0">
                <a:solidFill>
                  <a:srgbClr val="000000"/>
                </a:solidFill>
              </a:rPr>
              <a:t>a counterstrike is launched</a:t>
            </a:r>
          </a:p>
          <a:p>
            <a:pPr marL="169863" indent="-169863">
              <a:spcBef>
                <a:spcPct val="20000"/>
              </a:spcBef>
              <a:buFont typeface="Webdings" charset="2"/>
              <a:buChar char="4"/>
              <a:defRPr/>
            </a:pPr>
            <a:r>
              <a:rPr lang="en-US" sz="1100" b="0" dirty="0" smtClean="0">
                <a:solidFill>
                  <a:srgbClr val="000000"/>
                </a:solidFill>
              </a:rPr>
              <a:t>Attackers will find and breach any vulnerability, including social and organizational ones</a:t>
            </a:r>
          </a:p>
        </p:txBody>
      </p:sp>
      <p:sp>
        <p:nvSpPr>
          <p:cNvPr id="15" name="Rectangle 14"/>
          <p:cNvSpPr>
            <a:spLocks noChangeArrowheads="1"/>
          </p:cNvSpPr>
          <p:nvPr/>
        </p:nvSpPr>
        <p:spPr bwMode="auto">
          <a:xfrm>
            <a:off x="1185146" y="1384373"/>
            <a:ext cx="4032565" cy="622300"/>
          </a:xfrm>
          <a:prstGeom prst="rect">
            <a:avLst/>
          </a:prstGeom>
          <a:noFill/>
          <a:ln w="9525" cap="flat" cmpd="sng" algn="ctr">
            <a:no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45720" rIns="45720" anchor="ct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rPr>
              <a:t>New paradigm: multiple vectors, custom-crafted</a:t>
            </a:r>
          </a:p>
          <a:p>
            <a:pPr marL="169863" indent="-169863">
              <a:spcBef>
                <a:spcPct val="20000"/>
              </a:spcBef>
              <a:buFont typeface="Webdings" charset="2"/>
              <a:buChar char="4"/>
              <a:defRPr/>
            </a:pPr>
            <a:r>
              <a:rPr lang="en-US" sz="1100" b="0" dirty="0" smtClean="0">
                <a:solidFill>
                  <a:srgbClr val="000000"/>
                </a:solidFill>
              </a:rPr>
              <a:t>Undetectable and unpreventable </a:t>
            </a:r>
            <a:r>
              <a:rPr lang="en-US" sz="1100" b="0" dirty="0">
                <a:solidFill>
                  <a:srgbClr val="000000"/>
                </a:solidFill>
              </a:rPr>
              <a:t>by normal remediation </a:t>
            </a:r>
            <a:r>
              <a:rPr lang="en-US" sz="1100" b="0" dirty="0" smtClean="0">
                <a:solidFill>
                  <a:srgbClr val="000000"/>
                </a:solidFill>
              </a:rPr>
              <a:t>techniques</a:t>
            </a:r>
          </a:p>
          <a:p>
            <a:pPr marL="169863" indent="-169863">
              <a:spcBef>
                <a:spcPct val="20000"/>
              </a:spcBef>
              <a:buFont typeface="Webdings" charset="2"/>
              <a:buChar char="4"/>
              <a:defRPr/>
            </a:pPr>
            <a:r>
              <a:rPr lang="en-US" sz="1100" b="0" dirty="0" smtClean="0">
                <a:solidFill>
                  <a:srgbClr val="000000"/>
                </a:solidFill>
              </a:rPr>
              <a:t>Defies typical best practices</a:t>
            </a:r>
            <a:endParaRPr lang="en-US" sz="1100" b="0" dirty="0">
              <a:solidFill>
                <a:srgbClr val="000000"/>
              </a:solidFill>
            </a:endParaRPr>
          </a:p>
        </p:txBody>
      </p:sp>
      <p:sp>
        <p:nvSpPr>
          <p:cNvPr id="16" name="Rectangle 15"/>
          <p:cNvSpPr>
            <a:spLocks noChangeArrowheads="1"/>
          </p:cNvSpPr>
          <p:nvPr/>
        </p:nvSpPr>
        <p:spPr bwMode="auto">
          <a:xfrm>
            <a:off x="1191008" y="3084585"/>
            <a:ext cx="4026702" cy="596900"/>
          </a:xfrm>
          <a:prstGeom prst="rect">
            <a:avLst/>
          </a:prstGeom>
          <a:noFill/>
          <a:ln w="9525" cap="flat" cmpd="sng" algn="ctr">
            <a:no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45720" rIns="45720" anchor="ct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rPr>
              <a:t>Victim organization is selected based </a:t>
            </a:r>
            <a:r>
              <a:rPr lang="en-US" sz="1100" b="0" dirty="0">
                <a:solidFill>
                  <a:srgbClr val="000000"/>
                </a:solidFill>
              </a:rPr>
              <a:t>on political, financial, and security </a:t>
            </a:r>
            <a:r>
              <a:rPr lang="en-US" sz="1100" b="0" dirty="0" smtClean="0">
                <a:solidFill>
                  <a:srgbClr val="000000"/>
                </a:solidFill>
              </a:rPr>
              <a:t>interests</a:t>
            </a:r>
          </a:p>
          <a:p>
            <a:pPr marL="169863" indent="-169863">
              <a:spcBef>
                <a:spcPct val="20000"/>
              </a:spcBef>
              <a:buFont typeface="Webdings" charset="2"/>
              <a:buChar char="4"/>
              <a:defRPr/>
            </a:pPr>
            <a:r>
              <a:rPr lang="en-US" sz="1100" b="0" dirty="0" smtClean="0">
                <a:solidFill>
                  <a:srgbClr val="000000"/>
                </a:solidFill>
              </a:rPr>
              <a:t>Individuals are targeted</a:t>
            </a:r>
            <a:endParaRPr lang="en-US" sz="1100" b="0" dirty="0">
              <a:solidFill>
                <a:srgbClr val="000000"/>
              </a:solidFill>
            </a:endParaRPr>
          </a:p>
        </p:txBody>
      </p:sp>
      <p:sp>
        <p:nvSpPr>
          <p:cNvPr id="17" name="AutoShape 9"/>
          <p:cNvSpPr>
            <a:spLocks noChangeArrowheads="1"/>
          </p:cNvSpPr>
          <p:nvPr/>
        </p:nvSpPr>
        <p:spPr bwMode="auto">
          <a:xfrm>
            <a:off x="282269" y="2213523"/>
            <a:ext cx="928468" cy="627653"/>
          </a:xfrm>
          <a:prstGeom prst="homePlate">
            <a:avLst>
              <a:gd name="adj" fmla="val 18806"/>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100" b="1" dirty="0">
                <a:latin typeface="Arial" pitchFamily="34" charset="0"/>
              </a:rPr>
              <a:t>Persistent</a:t>
            </a:r>
          </a:p>
        </p:txBody>
      </p:sp>
      <p:sp>
        <p:nvSpPr>
          <p:cNvPr id="18" name="AutoShape 11"/>
          <p:cNvSpPr>
            <a:spLocks noChangeArrowheads="1"/>
          </p:cNvSpPr>
          <p:nvPr/>
        </p:nvSpPr>
        <p:spPr bwMode="auto">
          <a:xfrm>
            <a:off x="282269" y="1378960"/>
            <a:ext cx="928468" cy="627652"/>
          </a:xfrm>
          <a:prstGeom prst="homePlate">
            <a:avLst>
              <a:gd name="adj" fmla="val 18806"/>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100" b="1" dirty="0">
                <a:latin typeface="Arial" pitchFamily="34" charset="0"/>
              </a:rPr>
              <a:t>Advanced</a:t>
            </a:r>
          </a:p>
        </p:txBody>
      </p:sp>
      <p:sp>
        <p:nvSpPr>
          <p:cNvPr id="19" name="AutoShape 14"/>
          <p:cNvSpPr>
            <a:spLocks noChangeArrowheads="1"/>
          </p:cNvSpPr>
          <p:nvPr/>
        </p:nvSpPr>
        <p:spPr bwMode="auto">
          <a:xfrm>
            <a:off x="282269" y="3074412"/>
            <a:ext cx="928468" cy="627652"/>
          </a:xfrm>
          <a:prstGeom prst="homePlate">
            <a:avLst>
              <a:gd name="adj" fmla="val 18806"/>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100" b="1" dirty="0">
                <a:latin typeface="Arial" pitchFamily="34" charset="0"/>
              </a:rPr>
              <a:t>Targeted</a:t>
            </a:r>
          </a:p>
        </p:txBody>
      </p:sp>
      <p:sp>
        <p:nvSpPr>
          <p:cNvPr id="20" name="Text Box 16"/>
          <p:cNvSpPr txBox="1">
            <a:spLocks noChangeArrowheads="1"/>
          </p:cNvSpPr>
          <p:nvPr/>
        </p:nvSpPr>
        <p:spPr bwMode="auto">
          <a:xfrm>
            <a:off x="534307" y="1491779"/>
            <a:ext cx="4464992" cy="276225"/>
          </a:xfrm>
          <a:prstGeom prst="rect">
            <a:avLst/>
          </a:prstGeom>
          <a:noFill/>
          <a:ln w="9525">
            <a:noFill/>
            <a:miter lim="800000"/>
            <a:headEnd/>
            <a:tailEnd/>
          </a:ln>
        </p:spPr>
        <p:txBody>
          <a:bodyPr lIns="45720" rIns="45720">
            <a:spAutoFit/>
          </a:bodyP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a:defRPr/>
            </a:pPr>
            <a:endParaRPr lang="en-US" dirty="0" smtClean="0">
              <a:latin typeface="+mn-lt"/>
            </a:endParaRPr>
          </a:p>
        </p:txBody>
      </p:sp>
      <p:sp>
        <p:nvSpPr>
          <p:cNvPr id="21" name="Rectangle 20"/>
          <p:cNvSpPr>
            <a:spLocks noChangeArrowheads="1"/>
          </p:cNvSpPr>
          <p:nvPr/>
        </p:nvSpPr>
        <p:spPr bwMode="auto">
          <a:xfrm>
            <a:off x="1185146" y="3919612"/>
            <a:ext cx="4032565" cy="638175"/>
          </a:xfrm>
          <a:prstGeom prst="rect">
            <a:avLst/>
          </a:prstGeom>
          <a:noFill/>
          <a:ln w="9525" cap="flat" cmpd="sng" algn="ctr">
            <a:no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45720" rIns="45720" anchor="ct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rPr>
              <a:t>Complexity of attacks is high and constantly increasing </a:t>
            </a:r>
          </a:p>
          <a:p>
            <a:pPr marL="169863" indent="-169863">
              <a:spcBef>
                <a:spcPct val="20000"/>
              </a:spcBef>
              <a:buFont typeface="Webdings" charset="2"/>
              <a:buChar char="4"/>
              <a:defRPr/>
            </a:pPr>
            <a:r>
              <a:rPr lang="en-US" sz="1100" b="0" dirty="0" smtClean="0">
                <a:solidFill>
                  <a:srgbClr val="000000"/>
                </a:solidFill>
              </a:rPr>
              <a:t>Even best-of-class security companies (e.g., Symantec) are currently vulnerable</a:t>
            </a:r>
            <a:endParaRPr lang="en-US" sz="1100" b="0" dirty="0">
              <a:solidFill>
                <a:srgbClr val="000000"/>
              </a:solidFill>
            </a:endParaRPr>
          </a:p>
        </p:txBody>
      </p:sp>
      <p:sp>
        <p:nvSpPr>
          <p:cNvPr id="22" name="AutoShape 11"/>
          <p:cNvSpPr>
            <a:spLocks noChangeArrowheads="1"/>
          </p:cNvSpPr>
          <p:nvPr/>
        </p:nvSpPr>
        <p:spPr bwMode="auto">
          <a:xfrm>
            <a:off x="282269" y="3925107"/>
            <a:ext cx="928468" cy="627652"/>
          </a:xfrm>
          <a:prstGeom prst="homePlate">
            <a:avLst>
              <a:gd name="adj" fmla="val 18806"/>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100" b="1" dirty="0">
                <a:latin typeface="Arial" pitchFamily="34" charset="0"/>
              </a:rPr>
              <a:t>Increasing Complexity</a:t>
            </a:r>
          </a:p>
        </p:txBody>
      </p:sp>
      <p:sp>
        <p:nvSpPr>
          <p:cNvPr id="23" name="Rectangle 22"/>
          <p:cNvSpPr>
            <a:spLocks noChangeArrowheads="1"/>
          </p:cNvSpPr>
          <p:nvPr/>
        </p:nvSpPr>
        <p:spPr bwMode="auto">
          <a:xfrm>
            <a:off x="1179282" y="4826079"/>
            <a:ext cx="4038428" cy="477837"/>
          </a:xfrm>
          <a:prstGeom prst="rect">
            <a:avLst/>
          </a:prstGeom>
          <a:noFill/>
          <a:ln w="9525" cap="flat" cmpd="sng" algn="ctr">
            <a:no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45720" rIns="45720" anchor="ct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rPr>
              <a:t>Number of attacks is increasing exponentially </a:t>
            </a:r>
          </a:p>
          <a:p>
            <a:pPr marL="169863" indent="-169863">
              <a:spcBef>
                <a:spcPct val="20000"/>
              </a:spcBef>
              <a:buFont typeface="Webdings" charset="2"/>
              <a:buChar char="4"/>
              <a:defRPr/>
            </a:pPr>
            <a:r>
              <a:rPr lang="en-US" sz="1100" b="0" dirty="0" smtClean="0">
                <a:solidFill>
                  <a:srgbClr val="000000"/>
                </a:solidFill>
              </a:rPr>
              <a:t>The targets of attacks are increasing</a:t>
            </a:r>
          </a:p>
        </p:txBody>
      </p:sp>
      <p:sp>
        <p:nvSpPr>
          <p:cNvPr id="24" name="AutoShape 11"/>
          <p:cNvSpPr>
            <a:spLocks noChangeArrowheads="1"/>
          </p:cNvSpPr>
          <p:nvPr/>
        </p:nvSpPr>
        <p:spPr bwMode="auto">
          <a:xfrm>
            <a:off x="282269" y="4773096"/>
            <a:ext cx="928468" cy="627652"/>
          </a:xfrm>
          <a:prstGeom prst="homePlate">
            <a:avLst>
              <a:gd name="adj" fmla="val 18806"/>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100" b="1" dirty="0">
                <a:latin typeface="Arial" pitchFamily="34" charset="0"/>
              </a:rPr>
              <a:t>Increasing Multitude</a:t>
            </a:r>
          </a:p>
        </p:txBody>
      </p:sp>
      <p:grpSp>
        <p:nvGrpSpPr>
          <p:cNvPr id="25" name="Group 34"/>
          <p:cNvGrpSpPr>
            <a:grpSpLocks/>
          </p:cNvGrpSpPr>
          <p:nvPr/>
        </p:nvGrpSpPr>
        <p:grpSpPr bwMode="auto">
          <a:xfrm>
            <a:off x="5885104" y="4379436"/>
            <a:ext cx="2832030" cy="1619250"/>
            <a:chOff x="5858256" y="4325112"/>
            <a:chExt cx="3066288" cy="1618488"/>
          </a:xfrm>
        </p:grpSpPr>
        <p:sp>
          <p:nvSpPr>
            <p:cNvPr id="26" name="Rectangle 25"/>
            <p:cNvSpPr/>
            <p:nvPr/>
          </p:nvSpPr>
          <p:spPr bwMode="auto">
            <a:xfrm>
              <a:off x="5858256" y="4325112"/>
              <a:ext cx="3066288" cy="1618488"/>
            </a:xfrm>
            <a:prstGeom prst="rect">
              <a:avLst/>
            </a:prstGeom>
            <a:solidFill>
              <a:schemeClr val="bg1">
                <a:lumMod val="95000"/>
              </a:schemeClr>
            </a:solidFill>
            <a:ln w="19050"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a:lstStyle/>
            <a:p>
              <a:pPr>
                <a:defRPr/>
              </a:pPr>
              <a:endParaRPr lang="en-US" dirty="0"/>
            </a:p>
          </p:txBody>
        </p:sp>
        <p:sp>
          <p:nvSpPr>
            <p:cNvPr id="27" name="TextBox 26"/>
            <p:cNvSpPr txBox="1"/>
            <p:nvPr/>
          </p:nvSpPr>
          <p:spPr>
            <a:xfrm>
              <a:off x="5867778" y="4329873"/>
              <a:ext cx="3047243" cy="1599685"/>
            </a:xfrm>
            <a:prstGeom prst="rect">
              <a:avLst/>
            </a:prstGeom>
            <a:noFill/>
            <a:ln w="19050">
              <a:noFill/>
            </a:ln>
          </p:spPr>
          <p:txBody>
            <a:bodyPr>
              <a:spAutoFit/>
            </a:bodyPr>
            <a:lstStyle/>
            <a:p>
              <a:pPr algn="just">
                <a:defRPr/>
              </a:pPr>
              <a:r>
                <a:rPr lang="en-US" sz="1400" dirty="0">
                  <a:latin typeface="+mn-lt"/>
                </a:rPr>
                <a:t>“</a:t>
              </a:r>
              <a:r>
                <a:rPr lang="en-US" sz="1400" b="1" dirty="0">
                  <a:latin typeface="+mn-lt"/>
                </a:rPr>
                <a:t>Companies </a:t>
              </a:r>
              <a:r>
                <a:rPr lang="en-US" sz="1400" dirty="0">
                  <a:latin typeface="+mn-lt"/>
                </a:rPr>
                <a:t>of all sizes that have any involvement in national security or major global economic activities </a:t>
              </a:r>
              <a:r>
                <a:rPr lang="en-US" sz="1400" b="1" dirty="0">
                  <a:latin typeface="+mn-lt"/>
                </a:rPr>
                <a:t>should expect to come under pervasive and continuous APT attacks</a:t>
              </a:r>
              <a:r>
                <a:rPr lang="en-US" sz="1400" dirty="0">
                  <a:latin typeface="+mn-lt"/>
                </a:rPr>
                <a:t>...” </a:t>
              </a:r>
            </a:p>
            <a:p>
              <a:pPr>
                <a:defRPr/>
              </a:pPr>
              <a:r>
                <a:rPr lang="en-US" sz="1400" dirty="0">
                  <a:latin typeface="+mn-lt"/>
                </a:rPr>
                <a:t>   </a:t>
              </a:r>
              <a:r>
                <a:rPr lang="en-US" sz="1200" dirty="0">
                  <a:latin typeface="+mn-lt"/>
                </a:rPr>
                <a:t>– McAfee 2011 Threats Predictions</a:t>
              </a:r>
              <a:endParaRPr lang="en-US" sz="1400" dirty="0">
                <a:latin typeface="+mn-lt"/>
              </a:endParaRPr>
            </a:p>
          </p:txBody>
        </p:sp>
      </p:grpSp>
      <p:cxnSp>
        <p:nvCxnSpPr>
          <p:cNvPr id="28" name="Shape 25"/>
          <p:cNvCxnSpPr>
            <a:stCxn id="11" idx="2"/>
            <a:endCxn id="27" idx="0"/>
          </p:cNvCxnSpPr>
          <p:nvPr/>
        </p:nvCxnSpPr>
        <p:spPr bwMode="auto">
          <a:xfrm rot="16200000" flipH="1">
            <a:off x="6811355" y="3894439"/>
            <a:ext cx="456412" cy="523111"/>
          </a:xfrm>
          <a:prstGeom prst="bentConnector3">
            <a:avLst>
              <a:gd name="adj1" fmla="val 50000"/>
            </a:avLst>
          </a:prstGeom>
          <a:solidFill>
            <a:schemeClr val="accent1"/>
          </a:solidFill>
          <a:ln w="19050" cap="flat" cmpd="sng" algn="ctr">
            <a:solidFill>
              <a:schemeClr val="accent6">
                <a:lumMod val="50000"/>
              </a:schemeClr>
            </a:solidFill>
            <a:prstDash val="solid"/>
            <a:round/>
            <a:headEnd type="none" w="med" len="med"/>
            <a:tailEnd type="none" w="med" len="med"/>
          </a:ln>
          <a:effectLst/>
        </p:spPr>
      </p:cxnSp>
      <p:cxnSp>
        <p:nvCxnSpPr>
          <p:cNvPr id="29" name="Straight Connector 28"/>
          <p:cNvCxnSpPr/>
          <p:nvPr/>
        </p:nvCxnSpPr>
        <p:spPr bwMode="auto">
          <a:xfrm>
            <a:off x="332020" y="2109860"/>
            <a:ext cx="4784549" cy="0"/>
          </a:xfrm>
          <a:prstGeom prst="line">
            <a:avLst/>
          </a:prstGeom>
          <a:solidFill>
            <a:schemeClr val="accent1"/>
          </a:solidFill>
          <a:ln w="22225" cap="flat" cmpd="sng" algn="ctr">
            <a:solidFill>
              <a:schemeClr val="bg1">
                <a:lumMod val="75000"/>
              </a:schemeClr>
            </a:solidFill>
            <a:prstDash val="sysDash"/>
            <a:round/>
            <a:headEnd type="none" w="med" len="med"/>
            <a:tailEnd type="none" w="med" len="med"/>
          </a:ln>
          <a:effectLst/>
        </p:spPr>
      </p:cxnSp>
      <p:cxnSp>
        <p:nvCxnSpPr>
          <p:cNvPr id="30" name="Straight Connector 29"/>
          <p:cNvCxnSpPr/>
          <p:nvPr/>
        </p:nvCxnSpPr>
        <p:spPr bwMode="auto">
          <a:xfrm>
            <a:off x="332020" y="2962348"/>
            <a:ext cx="4784549" cy="0"/>
          </a:xfrm>
          <a:prstGeom prst="line">
            <a:avLst/>
          </a:prstGeom>
          <a:solidFill>
            <a:schemeClr val="accent1"/>
          </a:solidFill>
          <a:ln w="22225" cap="flat" cmpd="sng" algn="ctr">
            <a:solidFill>
              <a:schemeClr val="bg1">
                <a:lumMod val="75000"/>
              </a:schemeClr>
            </a:solidFill>
            <a:prstDash val="sysDash"/>
            <a:round/>
            <a:headEnd type="none" w="med" len="med"/>
            <a:tailEnd type="none" w="med" len="med"/>
          </a:ln>
          <a:effectLst/>
        </p:spPr>
      </p:cxnSp>
      <p:cxnSp>
        <p:nvCxnSpPr>
          <p:cNvPr id="31" name="Straight Connector 30"/>
          <p:cNvCxnSpPr/>
          <p:nvPr/>
        </p:nvCxnSpPr>
        <p:spPr bwMode="auto">
          <a:xfrm>
            <a:off x="332020" y="3814835"/>
            <a:ext cx="4784549" cy="0"/>
          </a:xfrm>
          <a:prstGeom prst="line">
            <a:avLst/>
          </a:prstGeom>
          <a:solidFill>
            <a:schemeClr val="accent1"/>
          </a:solidFill>
          <a:ln w="22225" cap="flat" cmpd="sng" algn="ctr">
            <a:solidFill>
              <a:schemeClr val="bg1">
                <a:lumMod val="75000"/>
              </a:schemeClr>
            </a:solidFill>
            <a:prstDash val="sysDash"/>
            <a:round/>
            <a:headEnd type="none" w="med" len="med"/>
            <a:tailEnd type="none" w="med" len="med"/>
          </a:ln>
          <a:effectLst/>
        </p:spPr>
      </p:cxnSp>
      <p:cxnSp>
        <p:nvCxnSpPr>
          <p:cNvPr id="32" name="Straight Connector 31"/>
          <p:cNvCxnSpPr/>
          <p:nvPr/>
        </p:nvCxnSpPr>
        <p:spPr bwMode="auto">
          <a:xfrm>
            <a:off x="346679" y="4667323"/>
            <a:ext cx="4769890" cy="0"/>
          </a:xfrm>
          <a:prstGeom prst="line">
            <a:avLst/>
          </a:prstGeom>
          <a:solidFill>
            <a:schemeClr val="accent1"/>
          </a:solidFill>
          <a:ln w="22225" cap="flat" cmpd="sng" algn="ctr">
            <a:solidFill>
              <a:schemeClr val="bg1">
                <a:lumMod val="75000"/>
              </a:schemeClr>
            </a:solidFill>
            <a:prstDash val="sysDash"/>
            <a:round/>
            <a:headEnd type="none" w="med" len="med"/>
            <a:tailEnd type="none" w="med" len="med"/>
          </a:ln>
          <a:effectLst/>
        </p:spPr>
      </p:cxnSp>
      <p:sp>
        <p:nvSpPr>
          <p:cNvPr id="35" name="Rectangle 34"/>
          <p:cNvSpPr>
            <a:spLocks noChangeArrowheads="1"/>
          </p:cNvSpPr>
          <p:nvPr/>
        </p:nvSpPr>
        <p:spPr bwMode="auto">
          <a:xfrm>
            <a:off x="1199389" y="5702854"/>
            <a:ext cx="4038428" cy="477837"/>
          </a:xfrm>
          <a:prstGeom prst="rect">
            <a:avLst/>
          </a:prstGeom>
          <a:noFill/>
          <a:ln w="9525" cap="flat" cmpd="sng" algn="ctr">
            <a:noFill/>
            <a:prstDash val="solid"/>
            <a:round/>
            <a:headEnd type="none" w="med" len="med"/>
            <a:tailEnd type="none" w="med" len="med"/>
          </a:ln>
          <a:effectLst/>
        </p:spPr>
        <p:style>
          <a:lnRef idx="2">
            <a:schemeClr val="dk1"/>
          </a:lnRef>
          <a:fillRef idx="1">
            <a:schemeClr val="lt1"/>
          </a:fillRef>
          <a:effectRef idx="0">
            <a:schemeClr val="dk1"/>
          </a:effectRef>
          <a:fontRef idx="minor">
            <a:schemeClr val="dk1"/>
          </a:fontRef>
        </p:style>
        <p:txBody>
          <a:bodyPr lIns="45720" rIns="45720" anchor="ctr"/>
          <a:lstStyle>
            <a:defPPr>
              <a:defRPr lang="en-GB"/>
            </a:defPPr>
            <a:lvl1pPr algn="l" rtl="0" fontAlgn="base">
              <a:spcBef>
                <a:spcPct val="0"/>
              </a:spcBef>
              <a:spcAft>
                <a:spcPct val="0"/>
              </a:spcAft>
              <a:defRPr sz="1200" b="1" kern="1200">
                <a:solidFill>
                  <a:schemeClr val="dk1"/>
                </a:solidFill>
                <a:latin typeface="+mn-lt"/>
                <a:ea typeface="+mn-ea"/>
                <a:cs typeface="+mn-cs"/>
              </a:defRPr>
            </a:lvl1pPr>
            <a:lvl2pPr marL="457200" algn="l" rtl="0" fontAlgn="base">
              <a:spcBef>
                <a:spcPct val="0"/>
              </a:spcBef>
              <a:spcAft>
                <a:spcPct val="0"/>
              </a:spcAft>
              <a:defRPr sz="1200" b="1" kern="1200">
                <a:solidFill>
                  <a:schemeClr val="dk1"/>
                </a:solidFill>
                <a:latin typeface="+mn-lt"/>
                <a:ea typeface="+mn-ea"/>
                <a:cs typeface="+mn-cs"/>
              </a:defRPr>
            </a:lvl2pPr>
            <a:lvl3pPr marL="914400" algn="l" rtl="0" fontAlgn="base">
              <a:spcBef>
                <a:spcPct val="0"/>
              </a:spcBef>
              <a:spcAft>
                <a:spcPct val="0"/>
              </a:spcAft>
              <a:defRPr sz="1200" b="1" kern="1200">
                <a:solidFill>
                  <a:schemeClr val="dk1"/>
                </a:solidFill>
                <a:latin typeface="+mn-lt"/>
                <a:ea typeface="+mn-ea"/>
                <a:cs typeface="+mn-cs"/>
              </a:defRPr>
            </a:lvl3pPr>
            <a:lvl4pPr marL="1371600" algn="l" rtl="0" fontAlgn="base">
              <a:spcBef>
                <a:spcPct val="0"/>
              </a:spcBef>
              <a:spcAft>
                <a:spcPct val="0"/>
              </a:spcAft>
              <a:defRPr sz="1200" b="1" kern="1200">
                <a:solidFill>
                  <a:schemeClr val="dk1"/>
                </a:solidFill>
                <a:latin typeface="+mn-lt"/>
                <a:ea typeface="+mn-ea"/>
                <a:cs typeface="+mn-cs"/>
              </a:defRPr>
            </a:lvl4pPr>
            <a:lvl5pPr marL="1828800" algn="l" rtl="0" fontAlgn="base">
              <a:spcBef>
                <a:spcPct val="0"/>
              </a:spcBef>
              <a:spcAft>
                <a:spcPct val="0"/>
              </a:spcAft>
              <a:defRPr sz="1200" b="1" kern="1200">
                <a:solidFill>
                  <a:schemeClr val="dk1"/>
                </a:solidFill>
                <a:latin typeface="+mn-lt"/>
                <a:ea typeface="+mn-ea"/>
                <a:cs typeface="+mn-cs"/>
              </a:defRPr>
            </a:lvl5pPr>
            <a:lvl6pPr marL="2286000" algn="l" defTabSz="457200" rtl="0" eaLnBrk="1" latinLnBrk="0" hangingPunct="1">
              <a:defRPr sz="1200" b="1" kern="1200">
                <a:solidFill>
                  <a:schemeClr val="dk1"/>
                </a:solidFill>
                <a:latin typeface="+mn-lt"/>
                <a:ea typeface="+mn-ea"/>
                <a:cs typeface="+mn-cs"/>
              </a:defRPr>
            </a:lvl6pPr>
            <a:lvl7pPr marL="2743200" algn="l" defTabSz="457200" rtl="0" eaLnBrk="1" latinLnBrk="0" hangingPunct="1">
              <a:defRPr sz="1200" b="1" kern="1200">
                <a:solidFill>
                  <a:schemeClr val="dk1"/>
                </a:solidFill>
                <a:latin typeface="+mn-lt"/>
                <a:ea typeface="+mn-ea"/>
                <a:cs typeface="+mn-cs"/>
              </a:defRPr>
            </a:lvl7pPr>
            <a:lvl8pPr marL="3200400" algn="l" defTabSz="457200" rtl="0" eaLnBrk="1" latinLnBrk="0" hangingPunct="1">
              <a:defRPr sz="1200" b="1" kern="1200">
                <a:solidFill>
                  <a:schemeClr val="dk1"/>
                </a:solidFill>
                <a:latin typeface="+mn-lt"/>
                <a:ea typeface="+mn-ea"/>
                <a:cs typeface="+mn-cs"/>
              </a:defRPr>
            </a:lvl8pPr>
            <a:lvl9pPr marL="3657600" algn="l" defTabSz="457200" rtl="0" eaLnBrk="1" latinLnBrk="0" hangingPunct="1">
              <a:defRPr sz="1200" b="1" kern="1200">
                <a:solidFill>
                  <a:schemeClr val="dk1"/>
                </a:solidFill>
                <a:latin typeface="+mn-lt"/>
                <a:ea typeface="+mn-ea"/>
                <a:cs typeface="+mn-cs"/>
              </a:defRPr>
            </a:lvl9pPr>
          </a:lstStyle>
          <a:p>
            <a:pPr marL="169863" indent="-169863">
              <a:spcBef>
                <a:spcPct val="20000"/>
              </a:spcBef>
              <a:buFont typeface="Webdings" charset="2"/>
              <a:buChar char="4"/>
              <a:defRPr/>
            </a:pPr>
            <a:r>
              <a:rPr lang="en-US" sz="1100" b="0" dirty="0" smtClean="0">
                <a:solidFill>
                  <a:srgbClr val="000000"/>
                </a:solidFill>
              </a:rPr>
              <a:t>Technology </a:t>
            </a:r>
            <a:r>
              <a:rPr lang="en-US" sz="1100" b="0" dirty="0">
                <a:solidFill>
                  <a:srgbClr val="000000"/>
                </a:solidFill>
              </a:rPr>
              <a:t>is getting cheaper and the cost for nation states or organized crime to fund these operations has gone </a:t>
            </a:r>
            <a:r>
              <a:rPr lang="en-US" sz="1100" b="0" dirty="0" smtClean="0">
                <a:solidFill>
                  <a:srgbClr val="000000"/>
                </a:solidFill>
              </a:rPr>
              <a:t>down</a:t>
            </a:r>
          </a:p>
          <a:p>
            <a:pPr marL="169863" indent="-169863">
              <a:spcBef>
                <a:spcPct val="20000"/>
              </a:spcBef>
              <a:buFont typeface="Webdings" charset="2"/>
              <a:buChar char="4"/>
              <a:defRPr/>
            </a:pPr>
            <a:r>
              <a:rPr lang="en-US" sz="1100" b="0" dirty="0" smtClean="0">
                <a:solidFill>
                  <a:srgbClr val="000000"/>
                </a:solidFill>
              </a:rPr>
              <a:t>Lower </a:t>
            </a:r>
            <a:r>
              <a:rPr lang="en-US" sz="1100" b="0" dirty="0">
                <a:solidFill>
                  <a:srgbClr val="000000"/>
                </a:solidFill>
              </a:rPr>
              <a:t>barriers to commit cyber </a:t>
            </a:r>
            <a:r>
              <a:rPr lang="en-US" sz="1100" b="0" dirty="0" smtClean="0">
                <a:solidFill>
                  <a:srgbClr val="000000"/>
                </a:solidFill>
              </a:rPr>
              <a:t>crime with targets of attacks steadily increasing</a:t>
            </a:r>
          </a:p>
        </p:txBody>
      </p:sp>
      <p:sp>
        <p:nvSpPr>
          <p:cNvPr id="36" name="AutoShape 11"/>
          <p:cNvSpPr>
            <a:spLocks noChangeArrowheads="1"/>
          </p:cNvSpPr>
          <p:nvPr/>
        </p:nvSpPr>
        <p:spPr bwMode="auto">
          <a:xfrm>
            <a:off x="291411" y="5602371"/>
            <a:ext cx="928468" cy="627652"/>
          </a:xfrm>
          <a:prstGeom prst="homePlate">
            <a:avLst>
              <a:gd name="adj" fmla="val 18806"/>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100" b="1" dirty="0">
                <a:latin typeface="Arial" pitchFamily="34" charset="0"/>
              </a:rPr>
              <a:t>Cost of Entry</a:t>
            </a:r>
          </a:p>
        </p:txBody>
      </p:sp>
      <p:cxnSp>
        <p:nvCxnSpPr>
          <p:cNvPr id="37" name="Straight Connector 36"/>
          <p:cNvCxnSpPr/>
          <p:nvPr/>
        </p:nvCxnSpPr>
        <p:spPr bwMode="auto">
          <a:xfrm>
            <a:off x="377750" y="5520348"/>
            <a:ext cx="4769890" cy="0"/>
          </a:xfrm>
          <a:prstGeom prst="line">
            <a:avLst/>
          </a:prstGeom>
          <a:solidFill>
            <a:schemeClr val="accent1"/>
          </a:solidFill>
          <a:ln w="22225" cap="flat" cmpd="sng" algn="ctr">
            <a:solidFill>
              <a:schemeClr val="bg1">
                <a:lumMod val="75000"/>
              </a:schemeClr>
            </a:solidFill>
            <a:prstDash val="sysDash"/>
            <a:round/>
            <a:headEnd type="none" w="med" len="med"/>
            <a:tailEnd type="none" w="med" len="med"/>
          </a:ln>
          <a:effectLst/>
        </p:spPr>
      </p:cxnSp>
      <p:sp>
        <p:nvSpPr>
          <p:cNvPr id="38" name="Title 1"/>
          <p:cNvSpPr txBox="1">
            <a:spLocks/>
          </p:cNvSpPr>
          <p:nvPr/>
        </p:nvSpPr>
        <p:spPr bwMode="auto">
          <a:xfrm>
            <a:off x="256444" y="225773"/>
            <a:ext cx="8613531" cy="71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22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Book Antiqua" pitchFamily="18" charset="0"/>
              </a:defRPr>
            </a:lvl2pPr>
            <a:lvl3pPr algn="l" rtl="0" eaLnBrk="0" fontAlgn="base" hangingPunct="0">
              <a:spcBef>
                <a:spcPct val="0"/>
              </a:spcBef>
              <a:spcAft>
                <a:spcPct val="0"/>
              </a:spcAft>
              <a:defRPr sz="2400" b="1">
                <a:solidFill>
                  <a:schemeClr val="tx1"/>
                </a:solidFill>
                <a:latin typeface="Book Antiqua" pitchFamily="18" charset="0"/>
              </a:defRPr>
            </a:lvl3pPr>
            <a:lvl4pPr algn="l" rtl="0" eaLnBrk="0" fontAlgn="base" hangingPunct="0">
              <a:spcBef>
                <a:spcPct val="0"/>
              </a:spcBef>
              <a:spcAft>
                <a:spcPct val="0"/>
              </a:spcAft>
              <a:defRPr sz="2400" b="1">
                <a:solidFill>
                  <a:schemeClr val="tx1"/>
                </a:solidFill>
                <a:latin typeface="Book Antiqua" pitchFamily="18" charset="0"/>
              </a:defRPr>
            </a:lvl4pPr>
            <a:lvl5pPr algn="l" rtl="0" eaLnBrk="0" fontAlgn="base" hangingPunct="0">
              <a:spcBef>
                <a:spcPct val="0"/>
              </a:spcBef>
              <a:spcAft>
                <a:spcPct val="0"/>
              </a:spcAft>
              <a:defRPr sz="2400" b="1">
                <a:solidFill>
                  <a:schemeClr val="tx1"/>
                </a:solidFill>
                <a:latin typeface="Book Antiqua" pitchFamily="18" charset="0"/>
              </a:defRPr>
            </a:lvl5pPr>
            <a:lvl6pPr marL="457200" algn="l" rtl="0" eaLnBrk="0" fontAlgn="base" hangingPunct="0">
              <a:spcBef>
                <a:spcPct val="0"/>
              </a:spcBef>
              <a:spcAft>
                <a:spcPct val="0"/>
              </a:spcAft>
              <a:defRPr sz="2400" b="1">
                <a:solidFill>
                  <a:schemeClr val="tx1"/>
                </a:solidFill>
                <a:latin typeface="Book Antiqua" pitchFamily="18" charset="0"/>
              </a:defRPr>
            </a:lvl6pPr>
            <a:lvl7pPr marL="914400" algn="l" rtl="0" eaLnBrk="0" fontAlgn="base" hangingPunct="0">
              <a:spcBef>
                <a:spcPct val="0"/>
              </a:spcBef>
              <a:spcAft>
                <a:spcPct val="0"/>
              </a:spcAft>
              <a:defRPr sz="2400" b="1">
                <a:solidFill>
                  <a:schemeClr val="tx1"/>
                </a:solidFill>
                <a:latin typeface="Book Antiqua" pitchFamily="18" charset="0"/>
              </a:defRPr>
            </a:lvl7pPr>
            <a:lvl8pPr marL="1371600" algn="l" rtl="0" eaLnBrk="0" fontAlgn="base" hangingPunct="0">
              <a:spcBef>
                <a:spcPct val="0"/>
              </a:spcBef>
              <a:spcAft>
                <a:spcPct val="0"/>
              </a:spcAft>
              <a:defRPr sz="2400" b="1">
                <a:solidFill>
                  <a:schemeClr val="tx1"/>
                </a:solidFill>
                <a:latin typeface="Book Antiqua" pitchFamily="18" charset="0"/>
              </a:defRPr>
            </a:lvl8pPr>
            <a:lvl9pPr marL="1828800" algn="l" rtl="0" eaLnBrk="0" fontAlgn="base" hangingPunct="0">
              <a:spcBef>
                <a:spcPct val="0"/>
              </a:spcBef>
              <a:spcAft>
                <a:spcPct val="0"/>
              </a:spcAft>
              <a:defRPr sz="2400" b="1">
                <a:solidFill>
                  <a:schemeClr val="tx1"/>
                </a:solidFill>
                <a:latin typeface="Book Antiqua" pitchFamily="18" charset="0"/>
              </a:defRPr>
            </a:lvl9pPr>
          </a:lstStyle>
          <a:p>
            <a:r>
              <a:rPr lang="en-US" sz="1800" dirty="0">
                <a:latin typeface="Arial" pitchFamily="34" charset="0"/>
                <a:cs typeface="Arial" pitchFamily="34" charset="0"/>
              </a:rPr>
              <a:t>The Advanced Persistent Threat (APT) is a new level of threat sophistication that bypasses virtually all </a:t>
            </a:r>
            <a:r>
              <a:rPr lang="en-US" sz="1800" dirty="0" smtClean="0">
                <a:latin typeface="Arial" pitchFamily="34" charset="0"/>
                <a:cs typeface="Arial" pitchFamily="34" charset="0"/>
              </a:rPr>
              <a:t>leading cybersecurity practices</a:t>
            </a:r>
            <a:endParaRPr lang="en-US" sz="1800" dirty="0">
              <a:latin typeface="Arial" pitchFamily="34" charset="0"/>
              <a:cs typeface="Arial" pitchFamily="34" charset="0"/>
            </a:endParaRPr>
          </a:p>
        </p:txBody>
      </p:sp>
      <p:sp>
        <p:nvSpPr>
          <p:cNvPr id="39" name="Rectangle 38"/>
          <p:cNvSpPr/>
          <p:nvPr/>
        </p:nvSpPr>
        <p:spPr bwMode="auto">
          <a:xfrm>
            <a:off x="6418162" y="29697"/>
            <a:ext cx="2664822" cy="227965"/>
          </a:xfrm>
          <a:prstGeom prst="rect">
            <a:avLst/>
          </a:prstGeom>
          <a:noFill/>
          <a:ln w="952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US" sz="1000" b="1" i="0" u="none" strike="noStrike" cap="none" normalizeH="0" baseline="0" dirty="0" smtClean="0">
                <a:solidFill>
                  <a:schemeClr val="accent5">
                    <a:lumMod val="50000"/>
                  </a:schemeClr>
                </a:solidFill>
                <a:effectLst/>
                <a:latin typeface="Times New Roman" pitchFamily="18" charset="0"/>
                <a:cs typeface="Times New Roman" pitchFamily="18" charset="0"/>
              </a:rPr>
              <a:t>Threat/Risk Landscape</a:t>
            </a:r>
          </a:p>
        </p:txBody>
      </p:sp>
    </p:spTree>
    <p:extLst>
      <p:ext uri="{BB962C8B-B14F-4D97-AF65-F5344CB8AC3E}">
        <p14:creationId xmlns:p14="http://schemas.microsoft.com/office/powerpoint/2010/main" val="13124899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22166" y="-152400"/>
            <a:ext cx="8296736" cy="838200"/>
          </a:xfrm>
        </p:spPr>
        <p:txBody>
          <a:bodyPr>
            <a:normAutofit/>
          </a:bodyPr>
          <a:lstStyle/>
          <a:p>
            <a:pPr eaLnBrk="1" hangingPunct="1">
              <a:defRPr/>
            </a:pPr>
            <a:r>
              <a:rPr lang="en-US" sz="2800" b="1" dirty="0" smtClean="0">
                <a:ea typeface="ＭＳ Ｐゴシック" pitchFamily="34" charset="-128"/>
                <a:cs typeface="+mj-cs"/>
              </a:rPr>
              <a:t>Traditional Best Practices  </a:t>
            </a:r>
          </a:p>
        </p:txBody>
      </p:sp>
      <p:graphicFrame>
        <p:nvGraphicFramePr>
          <p:cNvPr id="173162" name="Group 106"/>
          <p:cNvGraphicFramePr>
            <a:graphicFrameLocks noGrp="1"/>
          </p:cNvGraphicFramePr>
          <p:nvPr/>
        </p:nvGraphicFramePr>
        <p:xfrm>
          <a:off x="420700" y="609600"/>
          <a:ext cx="8443321" cy="5486403"/>
        </p:xfrm>
        <a:graphic>
          <a:graphicData uri="http://schemas.openxmlformats.org/drawingml/2006/table">
            <a:tbl>
              <a:tblPr/>
              <a:tblGrid>
                <a:gridCol w="2336990"/>
                <a:gridCol w="6106331"/>
              </a:tblGrid>
              <a:tr h="363212">
                <a:tc>
                  <a:txBody>
                    <a:bodyPr/>
                    <a:lstStyle/>
                    <a:p>
                      <a:pPr marL="0" marR="0" lvl="0" indent="0" algn="ctr"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600" b="1" i="0" u="none" strike="noStrike" cap="none" normalizeH="0" baseline="0" dirty="0" smtClean="0">
                          <a:ln>
                            <a:noFill/>
                          </a:ln>
                          <a:solidFill>
                            <a:schemeClr val="tx1"/>
                          </a:solidFill>
                          <a:effectLst/>
                          <a:latin typeface="Arial" charset="0"/>
                          <a:ea typeface="ＭＳ Ｐゴシック" charset="-128"/>
                          <a:cs typeface="Arial" charset="0"/>
                        </a:rPr>
                        <a:t>Current Best Practices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600" b="1" i="0" u="none" strike="noStrike" cap="none" normalizeH="0" baseline="0" dirty="0" smtClean="0">
                          <a:ln>
                            <a:noFill/>
                          </a:ln>
                          <a:solidFill>
                            <a:schemeClr val="tx1"/>
                          </a:solidFill>
                          <a:effectLst/>
                          <a:latin typeface="Arial" charset="0"/>
                          <a:ea typeface="ＭＳ Ｐゴシック" charset="-128"/>
                          <a:cs typeface="Arial" charset="0"/>
                        </a:rPr>
                        <a:t>APT Countermeasure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58">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Anti-Virus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Compile malicious code immediately before use, protect with kernel driver, run code in Windows safe mode, pack with unknown packing utility</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3404">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Vulnerability Assessments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Generally don’t rely on known system vulnerabilities, focus on </a:t>
                      </a:r>
                      <a:r>
                        <a:rPr kumimoji="0" lang="en-US" sz="1200" b="0" i="0" u="none" strike="noStrike" cap="none" normalizeH="0" baseline="0" dirty="0" err="1" smtClean="0">
                          <a:ln>
                            <a:noFill/>
                          </a:ln>
                          <a:solidFill>
                            <a:schemeClr val="tx1"/>
                          </a:solidFill>
                          <a:effectLst/>
                          <a:latin typeface="Arial" charset="0"/>
                          <a:ea typeface="ＭＳ Ｐゴシック" charset="-128"/>
                          <a:cs typeface="Arial" charset="0"/>
                        </a:rPr>
                        <a:t>mis</a:t>
                      </a: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-configured systems, non-vulnerability based targeted spear-phishing attacks, or application vulnerabilities (Adobe PDF Reader, MS Office)</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130">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Network Firewall</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Target workstations, malicious code will beacon out, establishing a TCP session, attack over an open port (80, 53, 443, or email)</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130">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Host Firewall</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dirty="0" smtClean="0">
                          <a:ln>
                            <a:noFill/>
                          </a:ln>
                          <a:solidFill>
                            <a:schemeClr val="tx1"/>
                          </a:solidFill>
                          <a:effectLst/>
                          <a:latin typeface="Arial" charset="0"/>
                          <a:ea typeface="ＭＳ Ｐゴシック" charset="-128"/>
                          <a:cs typeface="Arial" charset="0"/>
                        </a:rPr>
                        <a:t>Malicious code adds itself to the host firewall white list</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403">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Two-Factor Authentication (Common Access Cards)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Rootkit installed when user is logged in, then authenticate to the rootkit for future access, CAC not required for lateral movement</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5289">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Email Filtering</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Send link to malicious code vice the code itself, send from trusted email account, send from trusted network</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752">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Intrusion Detection Systems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Port 443, Open SSL, WinRAR, other encryption</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9193">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Disabling HTML email</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200" b="0" i="0" u="none" strike="noStrike" cap="none" normalizeH="0" baseline="0" smtClean="0">
                          <a:ln>
                            <a:noFill/>
                          </a:ln>
                          <a:solidFill>
                            <a:schemeClr val="tx1"/>
                          </a:solidFill>
                          <a:effectLst/>
                          <a:latin typeface="Arial" charset="0"/>
                          <a:ea typeface="ＭＳ Ｐゴシック" charset="-128"/>
                          <a:cs typeface="Arial" charset="0"/>
                        </a:rPr>
                        <a:t>APTs don’t attempt to “hide” the link they are sending</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683">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smtClean="0">
                          <a:ln>
                            <a:noFill/>
                          </a:ln>
                          <a:solidFill>
                            <a:schemeClr val="tx1"/>
                          </a:solidFill>
                          <a:effectLst/>
                          <a:latin typeface="Arial" charset="0"/>
                          <a:cs typeface="Arial" charset="0"/>
                        </a:rPr>
                        <a:t>Border Monitoring</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smtClean="0">
                          <a:ln>
                            <a:noFill/>
                          </a:ln>
                          <a:solidFill>
                            <a:schemeClr val="tx1"/>
                          </a:solidFill>
                          <a:effectLst/>
                          <a:latin typeface="Arial" charset="0"/>
                          <a:cs typeface="Arial" charset="0"/>
                        </a:rPr>
                        <a:t>Provided border protection from external attacks</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683">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smtClean="0">
                          <a:ln>
                            <a:noFill/>
                          </a:ln>
                          <a:solidFill>
                            <a:schemeClr val="tx1"/>
                          </a:solidFill>
                          <a:effectLst/>
                          <a:latin typeface="Arial" charset="0"/>
                          <a:cs typeface="Arial" charset="0"/>
                        </a:rPr>
                        <a:t>Email Filtering</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dirty="0" smtClean="0">
                          <a:ln>
                            <a:noFill/>
                          </a:ln>
                          <a:solidFill>
                            <a:schemeClr val="tx1"/>
                          </a:solidFill>
                          <a:effectLst/>
                          <a:latin typeface="Arial" charset="0"/>
                          <a:cs typeface="Arial" charset="0"/>
                        </a:rPr>
                        <a:t>APTs don’t send attachments with .exe, .</a:t>
                      </a:r>
                      <a:r>
                        <a:rPr kumimoji="0" lang="en-US" sz="1300" b="0" i="0" u="none" strike="noStrike" cap="none" normalizeH="0" baseline="0" dirty="0" err="1" smtClean="0">
                          <a:ln>
                            <a:noFill/>
                          </a:ln>
                          <a:solidFill>
                            <a:schemeClr val="tx1"/>
                          </a:solidFill>
                          <a:effectLst/>
                          <a:latin typeface="Arial" charset="0"/>
                          <a:cs typeface="Arial" charset="0"/>
                        </a:rPr>
                        <a:t>dll</a:t>
                      </a:r>
                      <a:r>
                        <a:rPr kumimoji="0" lang="en-US" sz="1300" b="0" i="0" u="none" strike="noStrike" cap="none" normalizeH="0" baseline="0" dirty="0" smtClean="0">
                          <a:ln>
                            <a:noFill/>
                          </a:ln>
                          <a:solidFill>
                            <a:schemeClr val="tx1"/>
                          </a:solidFill>
                          <a:effectLst/>
                          <a:latin typeface="Arial" charset="0"/>
                          <a:cs typeface="Arial" charset="0"/>
                        </a:rPr>
                        <a:t>, .</a:t>
                      </a:r>
                      <a:r>
                        <a:rPr kumimoji="0" lang="en-US" sz="1300" b="0" i="0" u="none" strike="noStrike" cap="none" normalizeH="0" baseline="0" dirty="0" err="1" smtClean="0">
                          <a:ln>
                            <a:noFill/>
                          </a:ln>
                          <a:solidFill>
                            <a:schemeClr val="tx1"/>
                          </a:solidFill>
                          <a:effectLst/>
                          <a:latin typeface="Arial" charset="0"/>
                          <a:cs typeface="Arial" charset="0"/>
                        </a:rPr>
                        <a:t>vbs</a:t>
                      </a:r>
                      <a:r>
                        <a:rPr kumimoji="0" lang="en-US" sz="1300" b="0" i="0" u="none" strike="noStrike" cap="none" normalizeH="0" baseline="0" dirty="0" smtClean="0">
                          <a:ln>
                            <a:noFill/>
                          </a:ln>
                          <a:solidFill>
                            <a:schemeClr val="tx1"/>
                          </a:solidFill>
                          <a:effectLst/>
                          <a:latin typeface="Arial" charset="0"/>
                          <a:cs typeface="Arial" charset="0"/>
                        </a:rPr>
                        <a:t>, extensions – they send PDFs</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683">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smtClean="0">
                          <a:ln>
                            <a:noFill/>
                          </a:ln>
                          <a:solidFill>
                            <a:schemeClr val="tx1"/>
                          </a:solidFill>
                          <a:effectLst/>
                          <a:latin typeface="Arial" charset="0"/>
                          <a:cs typeface="Arial" charset="0"/>
                        </a:rPr>
                        <a:t>Proxy Servers</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dirty="0" smtClean="0">
                          <a:ln>
                            <a:noFill/>
                          </a:ln>
                          <a:solidFill>
                            <a:schemeClr val="tx1"/>
                          </a:solidFill>
                          <a:effectLst/>
                          <a:latin typeface="Arial" charset="0"/>
                          <a:cs typeface="Arial" charset="0"/>
                        </a:rPr>
                        <a:t>HTTP header spoof - proxy server bypass</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3683">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dirty="0" smtClean="0">
                          <a:ln>
                            <a:noFill/>
                          </a:ln>
                          <a:solidFill>
                            <a:schemeClr val="tx1"/>
                          </a:solidFill>
                          <a:effectLst/>
                          <a:latin typeface="Arial" charset="0"/>
                          <a:cs typeface="Arial" charset="0"/>
                        </a:rPr>
                        <a:t>Microsoft Patching Program</a:t>
                      </a:r>
                    </a:p>
                  </a:txBody>
                  <a:tcPr marL="45720" marR="457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100000"/>
                        </a:spcBef>
                        <a:spcAft>
                          <a:spcPct val="0"/>
                        </a:spcAft>
                        <a:buClr>
                          <a:srgbClr val="0B1F65"/>
                        </a:buClr>
                        <a:buSzTx/>
                        <a:buFont typeface="Webdings" charset="2"/>
                        <a:buNone/>
                        <a:tabLst/>
                      </a:pPr>
                      <a:r>
                        <a:rPr kumimoji="0" lang="en-US" sz="1300" b="0" i="0" u="none" strike="noStrike" cap="none" normalizeH="0" baseline="0" dirty="0" smtClean="0">
                          <a:ln>
                            <a:noFill/>
                          </a:ln>
                          <a:solidFill>
                            <a:schemeClr val="tx1"/>
                          </a:solidFill>
                          <a:effectLst/>
                          <a:latin typeface="Arial" charset="0"/>
                          <a:cs typeface="Arial" charset="0"/>
                        </a:rPr>
                        <a:t>Use of undocumented vulnerabilities, little or no focus on application patching</a:t>
                      </a:r>
                    </a:p>
                  </a:txBody>
                  <a:tcPr marL="45720" marR="457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1706300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20700" y="76200"/>
            <a:ext cx="8296736" cy="838200"/>
          </a:xfrm>
        </p:spPr>
        <p:txBody>
          <a:bodyPr>
            <a:normAutofit/>
          </a:bodyPr>
          <a:lstStyle/>
          <a:p>
            <a:pPr>
              <a:defRPr/>
            </a:pPr>
            <a:r>
              <a:rPr lang="en-US" sz="2400" b="1" dirty="0">
                <a:latin typeface="Arial"/>
                <a:ea typeface="ＭＳ Ｐゴシック" charset="-128"/>
                <a:cs typeface="Arial"/>
              </a:rPr>
              <a:t>Non-Traditional Risk Factors - Host</a:t>
            </a:r>
          </a:p>
        </p:txBody>
      </p:sp>
      <p:graphicFrame>
        <p:nvGraphicFramePr>
          <p:cNvPr id="172101" name="Group 69"/>
          <p:cNvGraphicFramePr>
            <a:graphicFrameLocks noGrp="1"/>
          </p:cNvGraphicFramePr>
          <p:nvPr/>
        </p:nvGraphicFramePr>
        <p:xfrm>
          <a:off x="420700" y="1783080"/>
          <a:ext cx="7924800" cy="3931920"/>
        </p:xfrm>
        <a:graphic>
          <a:graphicData uri="http://schemas.openxmlformats.org/drawingml/2006/table">
            <a:tbl>
              <a:tblPr/>
              <a:tblGrid>
                <a:gridCol w="7924800"/>
              </a:tblGrid>
              <a:tr h="685800">
                <a:tc>
                  <a:txBody>
                    <a:bodyPr/>
                    <a:lstStyle/>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a:ln>
                            <a:noFill/>
                          </a:ln>
                          <a:solidFill>
                            <a:schemeClr val="tx1"/>
                          </a:solidFill>
                          <a:effectLst/>
                          <a:latin typeface="Arial" charset="0"/>
                          <a:ea typeface="Arial" charset="0"/>
                          <a:cs typeface="Arial" charset="0"/>
                        </a:rPr>
                        <a:t>End users with local administrative access</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a:ln>
                            <a:noFill/>
                          </a:ln>
                          <a:solidFill>
                            <a:schemeClr val="tx1"/>
                          </a:solidFill>
                          <a:effectLst/>
                          <a:latin typeface="Arial" charset="0"/>
                          <a:ea typeface="Arial" charset="0"/>
                          <a:cs typeface="Arial" charset="0"/>
                        </a:rPr>
                        <a:t>LAN Manager password hashes</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a:ln>
                            <a:noFill/>
                          </a:ln>
                          <a:solidFill>
                            <a:schemeClr val="tx1"/>
                          </a:solidFill>
                          <a:effectLst/>
                          <a:latin typeface="Arial" charset="0"/>
                          <a:ea typeface="Arial" charset="0"/>
                          <a:cs typeface="Arial" charset="0"/>
                        </a:rPr>
                        <a:t>Shared local administrator passwords</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a:ln>
                            <a:noFill/>
                          </a:ln>
                          <a:solidFill>
                            <a:schemeClr val="tx1"/>
                          </a:solidFill>
                          <a:effectLst/>
                          <a:latin typeface="Arial" charset="0"/>
                          <a:ea typeface="Arial" charset="0"/>
                          <a:cs typeface="Arial" charset="0"/>
                        </a:rPr>
                        <a:t>No proactive threat identification component</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a:ln>
                            <a:noFill/>
                          </a:ln>
                          <a:solidFill>
                            <a:schemeClr val="tx1"/>
                          </a:solidFill>
                          <a:effectLst/>
                          <a:latin typeface="Arial" charset="0"/>
                          <a:ea typeface="Arial" charset="0"/>
                          <a:cs typeface="Arial" charset="0"/>
                        </a:rPr>
                        <a:t>Unmanaged and undermanaged systems</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defRPr/>
                      </a:pPr>
                      <a:r>
                        <a:rPr kumimoji="0" lang="en-US" sz="1800" b="0" i="0" u="none" strike="noStrike" cap="none" normalizeH="0" baseline="0" dirty="0" smtClean="0">
                          <a:ln>
                            <a:noFill/>
                          </a:ln>
                          <a:solidFill>
                            <a:schemeClr val="tx1"/>
                          </a:solidFill>
                          <a:effectLst/>
                          <a:latin typeface="Arial" charset="0"/>
                          <a:ea typeface="Arial" charset="0"/>
                          <a:cs typeface="Arial" charset="0"/>
                        </a:rPr>
                        <a:t>Mobile users (especially with VPN) </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ea typeface="Arial" charset="0"/>
                          <a:cs typeface="Arial" charset="0"/>
                        </a:rPr>
                        <a:t>Adobe </a:t>
                      </a:r>
                      <a:r>
                        <a:rPr kumimoji="0" lang="en-US" sz="1800" b="0" i="0" u="none" strike="noStrike" cap="none" normalizeH="0" baseline="0" dirty="0">
                          <a:ln>
                            <a:noFill/>
                          </a:ln>
                          <a:solidFill>
                            <a:schemeClr val="tx1"/>
                          </a:solidFill>
                          <a:effectLst/>
                          <a:latin typeface="Arial" charset="0"/>
                          <a:ea typeface="Arial" charset="0"/>
                          <a:cs typeface="Arial" charset="0"/>
                        </a:rPr>
                        <a:t>Acrobat patch level</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ea typeface="Arial" charset="0"/>
                          <a:cs typeface="Arial" charset="0"/>
                        </a:rPr>
                        <a:t>Web Browser patch level</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ea typeface="Arial" charset="0"/>
                          <a:cs typeface="Arial" charset="0"/>
                        </a:rPr>
                        <a:t>Non-sourced </a:t>
                      </a:r>
                      <a:r>
                        <a:rPr kumimoji="0" lang="en-US" sz="1800" b="0" i="0" u="none" strike="noStrike" cap="none" normalizeH="0" baseline="0" dirty="0">
                          <a:ln>
                            <a:noFill/>
                          </a:ln>
                          <a:solidFill>
                            <a:schemeClr val="tx1"/>
                          </a:solidFill>
                          <a:effectLst/>
                          <a:latin typeface="Arial" charset="0"/>
                          <a:ea typeface="Arial" charset="0"/>
                          <a:cs typeface="Arial" charset="0"/>
                        </a:rPr>
                        <a:t>DA accounts </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a:ln>
                            <a:noFill/>
                          </a:ln>
                          <a:solidFill>
                            <a:schemeClr val="tx1"/>
                          </a:solidFill>
                          <a:effectLst/>
                          <a:latin typeface="Arial" charset="0"/>
                          <a:ea typeface="Arial" charset="0"/>
                          <a:cs typeface="Arial" charset="0"/>
                        </a:rPr>
                        <a:t>MS Office version and service pack</a:t>
                      </a:r>
                    </a:p>
                    <a:p>
                      <a:pPr marL="247650" marR="0" lvl="0" indent="-247650" algn="l" defTabSz="865188" rtl="0" eaLnBrk="0" fontAlgn="base" latinLnBrk="0" hangingPunct="0">
                        <a:lnSpc>
                          <a:spcPct val="100000"/>
                        </a:lnSpc>
                        <a:spcBef>
                          <a:spcPct val="30000"/>
                        </a:spcBef>
                        <a:spcAft>
                          <a:spcPct val="0"/>
                        </a:spcAft>
                        <a:buClr>
                          <a:schemeClr val="accent4"/>
                        </a:buClr>
                        <a:buSzTx/>
                        <a:buFont typeface="Arial" pitchFamily="34" charset="0"/>
                        <a:buChar char="−"/>
                        <a:tabLst/>
                      </a:pPr>
                      <a:r>
                        <a:rPr kumimoji="0" lang="en-US" sz="1800" b="0" i="0" u="none" strike="noStrike" cap="none" normalizeH="0" baseline="0" dirty="0" smtClean="0">
                          <a:ln>
                            <a:noFill/>
                          </a:ln>
                          <a:solidFill>
                            <a:schemeClr val="tx1"/>
                          </a:solidFill>
                          <a:effectLst/>
                          <a:latin typeface="Arial" charset="0"/>
                          <a:ea typeface="Arial" charset="0"/>
                          <a:cs typeface="Arial" charset="0"/>
                        </a:rPr>
                        <a:t>No </a:t>
                      </a:r>
                      <a:r>
                        <a:rPr kumimoji="0" lang="en-US" sz="1800" b="0" i="0" u="none" strike="noStrike" cap="none" normalizeH="0" baseline="0" dirty="0">
                          <a:ln>
                            <a:noFill/>
                          </a:ln>
                          <a:solidFill>
                            <a:schemeClr val="tx1"/>
                          </a:solidFill>
                          <a:effectLst/>
                          <a:latin typeface="Arial" charset="0"/>
                          <a:ea typeface="Arial" charset="0"/>
                          <a:cs typeface="Arial" charset="0"/>
                        </a:rPr>
                        <a:t>HBSS, or HBSS with no </a:t>
                      </a:r>
                      <a:r>
                        <a:rPr kumimoji="0" lang="en-US" sz="1800" b="0" i="0" u="none" strike="noStrike" cap="none" normalizeH="0" baseline="0" dirty="0" smtClean="0">
                          <a:ln>
                            <a:noFill/>
                          </a:ln>
                          <a:solidFill>
                            <a:schemeClr val="tx1"/>
                          </a:solidFill>
                          <a:effectLst/>
                          <a:latin typeface="Arial" charset="0"/>
                          <a:ea typeface="Arial" charset="0"/>
                          <a:cs typeface="Arial" charset="0"/>
                        </a:rPr>
                        <a:t>Threat </a:t>
                      </a:r>
                      <a:r>
                        <a:rPr kumimoji="0" lang="en-US" sz="1800" b="0" i="0" u="none" strike="noStrike" cap="none" normalizeH="0" baseline="0" dirty="0">
                          <a:ln>
                            <a:noFill/>
                          </a:ln>
                          <a:solidFill>
                            <a:schemeClr val="tx1"/>
                          </a:solidFill>
                          <a:effectLst/>
                          <a:latin typeface="Arial" charset="0"/>
                          <a:ea typeface="Arial" charset="0"/>
                          <a:cs typeface="Arial" charset="0"/>
                        </a:rPr>
                        <a:t>specific configuration  </a:t>
                      </a:r>
                    </a:p>
                  </a:txBody>
                  <a:tcPr marL="45720" marR="45720" horzOverflow="overflow">
                    <a:lnL cap="flat">
                      <a:noFill/>
                    </a:lnL>
                    <a:lnR cap="flat">
                      <a:noFill/>
                    </a:lnR>
                    <a:lnT cap="flat">
                      <a:noFill/>
                    </a:lnT>
                    <a:lnB cap="flat">
                      <a:noFill/>
                    </a:lnB>
                    <a:lnTlToBr>
                      <a:noFill/>
                    </a:lnTlToBr>
                    <a:lnBlToTr>
                      <a:noFill/>
                    </a:lnBlToTr>
                    <a:noFill/>
                  </a:tcPr>
                </a:tc>
              </a:tr>
            </a:tbl>
          </a:graphicData>
        </a:graphic>
      </p:graphicFrame>
      <p:sp>
        <p:nvSpPr>
          <p:cNvPr id="41989" name="Rectangle 3"/>
          <p:cNvSpPr>
            <a:spLocks noChangeArrowheads="1"/>
          </p:cNvSpPr>
          <p:nvPr/>
        </p:nvSpPr>
        <p:spPr bwMode="auto">
          <a:xfrm>
            <a:off x="420700" y="855576"/>
            <a:ext cx="8305800" cy="609600"/>
          </a:xfrm>
          <a:prstGeom prst="rect">
            <a:avLst/>
          </a:prstGeom>
          <a:noFill/>
          <a:ln w="9525">
            <a:noFill/>
            <a:miter lim="800000"/>
            <a:headEnd/>
            <a:tailEnd/>
          </a:ln>
        </p:spPr>
        <p:txBody>
          <a:bodyPr lIns="0" tIns="0" rIns="0" bIns="0"/>
          <a:lstStyle/>
          <a:p>
            <a:pPr algn="l" eaLnBrk="0" hangingPunct="0">
              <a:spcBef>
                <a:spcPct val="100000"/>
              </a:spcBef>
              <a:buClr>
                <a:srgbClr val="0B1F65"/>
              </a:buClr>
              <a:buFont typeface="Webdings" pitchFamily="18" charset="2"/>
              <a:buNone/>
            </a:pPr>
            <a:r>
              <a:rPr lang="en-US" sz="2000" dirty="0">
                <a:ea typeface="MS PGothic" pitchFamily="34" charset="-128"/>
              </a:rPr>
              <a:t>There are a number of traditional and non-traditional host-based risk factors that contribute substantially to your organization’s risk to </a:t>
            </a:r>
            <a:r>
              <a:rPr lang="en-US" sz="2000" dirty="0" smtClean="0">
                <a:ea typeface="MS PGothic" pitchFamily="34" charset="-128"/>
              </a:rPr>
              <a:t>Threat </a:t>
            </a:r>
            <a:r>
              <a:rPr lang="en-US" sz="2000" dirty="0">
                <a:ea typeface="MS PGothic" pitchFamily="34" charset="-128"/>
              </a:rPr>
              <a:t>entrenchment </a:t>
            </a:r>
            <a:endParaRPr lang="en-US" sz="2000" b="1" dirty="0">
              <a:ea typeface="MS PGothic" pitchFamily="34" charset="-128"/>
            </a:endParaRPr>
          </a:p>
        </p:txBody>
      </p:sp>
    </p:spTree>
    <p:extLst>
      <p:ext uri="{BB962C8B-B14F-4D97-AF65-F5344CB8AC3E}">
        <p14:creationId xmlns:p14="http://schemas.microsoft.com/office/powerpoint/2010/main" val="32763750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20700" y="76200"/>
            <a:ext cx="8296736" cy="838200"/>
          </a:xfrm>
        </p:spPr>
        <p:txBody>
          <a:bodyPr>
            <a:normAutofit/>
          </a:bodyPr>
          <a:lstStyle/>
          <a:p>
            <a:pPr>
              <a:defRPr/>
            </a:pPr>
            <a:r>
              <a:rPr lang="en-US" sz="2400" b="1" dirty="0">
                <a:latin typeface="Arial"/>
                <a:ea typeface="ＭＳ Ｐゴシック" charset="-128"/>
                <a:cs typeface="Arial"/>
              </a:rPr>
              <a:t>Non-Traditional Risk Factors - Network</a:t>
            </a:r>
          </a:p>
        </p:txBody>
      </p:sp>
      <p:sp>
        <p:nvSpPr>
          <p:cNvPr id="43013" name="Rectangle 3"/>
          <p:cNvSpPr>
            <a:spLocks noChangeArrowheads="1"/>
          </p:cNvSpPr>
          <p:nvPr/>
        </p:nvSpPr>
        <p:spPr bwMode="auto">
          <a:xfrm>
            <a:off x="420700" y="909048"/>
            <a:ext cx="8305800" cy="609600"/>
          </a:xfrm>
          <a:prstGeom prst="rect">
            <a:avLst/>
          </a:prstGeom>
          <a:noFill/>
          <a:ln w="9525">
            <a:noFill/>
            <a:miter lim="800000"/>
            <a:headEnd/>
            <a:tailEnd/>
          </a:ln>
        </p:spPr>
        <p:txBody>
          <a:bodyPr lIns="0" tIns="0" rIns="0" bIns="0"/>
          <a:lstStyle/>
          <a:p>
            <a:pPr algn="l" eaLnBrk="0" hangingPunct="0">
              <a:spcBef>
                <a:spcPct val="100000"/>
              </a:spcBef>
              <a:buClr>
                <a:srgbClr val="0B1F65"/>
              </a:buClr>
              <a:buFont typeface="Webdings" pitchFamily="18" charset="2"/>
              <a:buNone/>
            </a:pPr>
            <a:r>
              <a:rPr lang="en-US" sz="2000" dirty="0">
                <a:ea typeface="MS PGothic" pitchFamily="34" charset="-128"/>
              </a:rPr>
              <a:t>There are a number of non-traditional network-based risk factors that contribute substantially to your organization’s risk to </a:t>
            </a:r>
            <a:r>
              <a:rPr lang="en-US" sz="2000" dirty="0" smtClean="0">
                <a:ea typeface="MS PGothic" pitchFamily="34" charset="-128"/>
              </a:rPr>
              <a:t>a sophisticated Threat</a:t>
            </a:r>
            <a:endParaRPr lang="en-US" sz="2000" b="1" dirty="0">
              <a:ea typeface="MS PGothic" pitchFamily="34" charset="-128"/>
            </a:endParaRPr>
          </a:p>
        </p:txBody>
      </p:sp>
      <p:sp>
        <p:nvSpPr>
          <p:cNvPr id="5" name="Rectangle 4"/>
          <p:cNvSpPr/>
          <p:nvPr/>
        </p:nvSpPr>
        <p:spPr>
          <a:xfrm>
            <a:off x="457200" y="1828800"/>
            <a:ext cx="8077200" cy="3970318"/>
          </a:xfrm>
          <a:prstGeom prst="rect">
            <a:avLst/>
          </a:prstGeom>
        </p:spPr>
        <p:txBody>
          <a:bodyPr wrap="square">
            <a:spAutoFit/>
          </a:bodyPr>
          <a:lstStyle/>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Flat network (Layer 3)</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Flat authentication (Active Directory forests) </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Excessive lateral movement allowed</a:t>
            </a:r>
          </a:p>
          <a:p>
            <a:pPr marL="247650" lvl="0" indent="-247650" algn="l" defTabSz="865188">
              <a:spcBef>
                <a:spcPct val="30000"/>
              </a:spcBef>
              <a:buClr>
                <a:schemeClr val="accent4"/>
              </a:buClr>
              <a:buFont typeface="Arial" pitchFamily="34" charset="0"/>
              <a:buChar char="−"/>
            </a:pPr>
            <a:r>
              <a:rPr lang="en-US" sz="1800" dirty="0" err="1" smtClean="0">
                <a:ea typeface="Arial" charset="0"/>
                <a:cs typeface="Arial" charset="0"/>
              </a:rPr>
              <a:t>Unproxied</a:t>
            </a:r>
            <a:r>
              <a:rPr lang="en-US" sz="1800" dirty="0" smtClean="0">
                <a:ea typeface="Arial" charset="0"/>
                <a:cs typeface="Arial" charset="0"/>
              </a:rPr>
              <a:t>/unrestricted outbound access</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Unmanaged systems on the network</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Infrastructure servers with Internet access </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Little or no internal network monitoring </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Internally hosted public websites</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Weak authentication VPN</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Lack of proactive threat identification program</a:t>
            </a:r>
          </a:p>
          <a:p>
            <a:pPr marL="247650" lvl="0" indent="-247650" algn="l" defTabSz="865188">
              <a:spcBef>
                <a:spcPct val="30000"/>
              </a:spcBef>
              <a:buClr>
                <a:schemeClr val="accent4"/>
              </a:buClr>
              <a:buFont typeface="Arial" pitchFamily="34" charset="0"/>
              <a:buChar char="−"/>
            </a:pPr>
            <a:r>
              <a:rPr lang="en-US" sz="1800" dirty="0" smtClean="0">
                <a:ea typeface="Arial" charset="0"/>
                <a:cs typeface="Arial" charset="0"/>
              </a:rPr>
              <a:t>Poor Active Directory design and management  </a:t>
            </a:r>
            <a:endParaRPr lang="en-US" sz="1800" dirty="0">
              <a:ea typeface="Arial" charset="0"/>
              <a:cs typeface="Arial" charset="0"/>
            </a:endParaRPr>
          </a:p>
        </p:txBody>
      </p:sp>
    </p:spTree>
    <p:extLst>
      <p:ext uri="{BB962C8B-B14F-4D97-AF65-F5344CB8AC3E}">
        <p14:creationId xmlns:p14="http://schemas.microsoft.com/office/powerpoint/2010/main" val="395789505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38"/>
            <a:ext cx="8229600" cy="1143000"/>
          </a:xfrm>
        </p:spPr>
        <p:txBody>
          <a:bodyPr>
            <a:normAutofit/>
          </a:bodyPr>
          <a:lstStyle/>
          <a:p>
            <a:r>
              <a:rPr lang="en-US" sz="2400" dirty="0" smtClean="0"/>
              <a:t>The preeminent organizational cyber challenges of 2012 consist of a blend of technical and organizational issues</a:t>
            </a:r>
            <a:endParaRPr lang="en-US" sz="2400" dirty="0"/>
          </a:p>
        </p:txBody>
      </p:sp>
      <p:sp>
        <p:nvSpPr>
          <p:cNvPr id="26" name="Rectangle 25"/>
          <p:cNvSpPr/>
          <p:nvPr/>
        </p:nvSpPr>
        <p:spPr>
          <a:xfrm>
            <a:off x="175087" y="922144"/>
            <a:ext cx="8804508" cy="307777"/>
          </a:xfrm>
          <a:prstGeom prst="rect">
            <a:avLst/>
          </a:prstGeom>
        </p:spPr>
        <p:txBody>
          <a:bodyPr wrap="square">
            <a:spAutoFit/>
          </a:bodyPr>
          <a:lstStyle/>
          <a:p>
            <a:pPr algn="ctr"/>
            <a:r>
              <a:rPr lang="en-US" sz="1400" b="1" dirty="0" smtClean="0"/>
              <a:t>Hypotheses on Top Cybersecurity Program Challenges</a:t>
            </a:r>
            <a:endParaRPr lang="en-US" sz="1400" b="1" dirty="0"/>
          </a:p>
        </p:txBody>
      </p:sp>
      <p:grpSp>
        <p:nvGrpSpPr>
          <p:cNvPr id="3" name="Group 2"/>
          <p:cNvGrpSpPr/>
          <p:nvPr/>
        </p:nvGrpSpPr>
        <p:grpSpPr>
          <a:xfrm>
            <a:off x="675873" y="1222469"/>
            <a:ext cx="8303721" cy="720483"/>
            <a:chOff x="732197" y="1222468"/>
            <a:chExt cx="8526596" cy="555367"/>
          </a:xfrm>
        </p:grpSpPr>
        <p:sp>
          <p:nvSpPr>
            <p:cNvPr id="15" name="Rounded Rectangle 14"/>
            <p:cNvSpPr/>
            <p:nvPr/>
          </p:nvSpPr>
          <p:spPr bwMode="auto">
            <a:xfrm>
              <a:off x="754873" y="1247890"/>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smtClean="0">
                  <a:latin typeface="Arial" charset="0"/>
                </a:rPr>
                <a:t>Abundance of sensors and data available; not enough analytics</a:t>
              </a:r>
            </a:p>
            <a:p>
              <a:pPr marL="171450" indent="-171450">
                <a:buFont typeface="Arial" pitchFamily="34" charset="0"/>
                <a:buChar char="•"/>
              </a:pPr>
              <a:r>
                <a:rPr lang="en-US" sz="1000" dirty="0" smtClean="0">
                  <a:latin typeface="Arial" charset="0"/>
                </a:rPr>
                <a:t>Monitoring capabilities need to more inclusive of threat environment</a:t>
              </a:r>
            </a:p>
            <a:p>
              <a:pPr marL="171450" indent="-171450">
                <a:buFont typeface="Arial" pitchFamily="34" charset="0"/>
                <a:buChar char="•"/>
              </a:pPr>
              <a:r>
                <a:rPr lang="en-US" sz="1000" dirty="0">
                  <a:latin typeface="Arial" charset="0"/>
                </a:rPr>
                <a:t>Threat intelligence and analysis needs to be broader </a:t>
              </a:r>
              <a:r>
                <a:rPr lang="en-US" sz="1000" dirty="0" smtClean="0">
                  <a:latin typeface="Arial" charset="0"/>
                </a:rPr>
                <a:t>/ more </a:t>
              </a:r>
              <a:r>
                <a:rPr lang="en-US" sz="1000" dirty="0">
                  <a:latin typeface="Arial" charset="0"/>
                </a:rPr>
                <a:t>relevant</a:t>
              </a:r>
            </a:p>
          </p:txBody>
        </p:sp>
        <p:sp>
          <p:nvSpPr>
            <p:cNvPr id="6" name="AutoShape 2"/>
            <p:cNvSpPr>
              <a:spLocks noChangeArrowheads="1"/>
            </p:cNvSpPr>
            <p:nvPr>
              <p:custDataLst>
                <p:tags r:id="rId9"/>
              </p:custDataLst>
            </p:nvPr>
          </p:nvSpPr>
          <p:spPr bwMode="gray">
            <a:xfrm>
              <a:off x="754872" y="1263948"/>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a:solidFill>
                    <a:schemeClr val="bg1"/>
                  </a:solidFill>
                </a:rPr>
                <a:t>Threat </a:t>
              </a:r>
              <a:r>
                <a:rPr lang="en-US" sz="1400" b="1" dirty="0" smtClean="0">
                  <a:solidFill>
                    <a:schemeClr val="bg1"/>
                  </a:solidFill>
                </a:rPr>
                <a:t>Management</a:t>
              </a:r>
              <a:endParaRPr lang="en-US" sz="1400" b="1" dirty="0">
                <a:solidFill>
                  <a:schemeClr val="bg1"/>
                </a:solidFill>
              </a:endParaRPr>
            </a:p>
          </p:txBody>
        </p:sp>
        <p:sp>
          <p:nvSpPr>
            <p:cNvPr id="21" name="Oval 20"/>
            <p:cNvSpPr/>
            <p:nvPr/>
          </p:nvSpPr>
          <p:spPr bwMode="auto">
            <a:xfrm>
              <a:off x="732197" y="1222468"/>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kumimoji="0" lang="en-US" sz="1000" b="1" i="0" u="none" strike="noStrike" cap="none" normalizeH="0" baseline="0" dirty="0" smtClean="0">
                  <a:ln>
                    <a:noFill/>
                  </a:ln>
                  <a:solidFill>
                    <a:schemeClr val="tx1"/>
                  </a:solidFill>
                  <a:effectLst/>
                  <a:latin typeface="Arial" charset="0"/>
                </a:rPr>
                <a:t>1</a:t>
              </a:r>
              <a:endParaRPr kumimoji="0" lang="en-US" sz="1200" b="1" i="0" u="none" strike="noStrike" cap="none" normalizeH="0" baseline="0" dirty="0" smtClean="0">
                <a:ln>
                  <a:noFill/>
                </a:ln>
                <a:solidFill>
                  <a:schemeClr val="tx1"/>
                </a:solidFill>
                <a:effectLst/>
                <a:latin typeface="Arial" charset="0"/>
              </a:endParaRPr>
            </a:p>
          </p:txBody>
        </p:sp>
      </p:grpSp>
      <p:grpSp>
        <p:nvGrpSpPr>
          <p:cNvPr id="5" name="Group 4"/>
          <p:cNvGrpSpPr/>
          <p:nvPr/>
        </p:nvGrpSpPr>
        <p:grpSpPr>
          <a:xfrm>
            <a:off x="675873" y="1790157"/>
            <a:ext cx="8303721" cy="702652"/>
            <a:chOff x="732197" y="1790157"/>
            <a:chExt cx="8526596" cy="541622"/>
          </a:xfrm>
        </p:grpSpPr>
        <p:sp>
          <p:nvSpPr>
            <p:cNvPr id="19" name="Rounded Rectangle 18"/>
            <p:cNvSpPr/>
            <p:nvPr/>
          </p:nvSpPr>
          <p:spPr bwMode="auto">
            <a:xfrm>
              <a:off x="754873" y="1801834"/>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smtClean="0">
                  <a:latin typeface="Arial" charset="0"/>
                </a:rPr>
                <a:t>Control selection/implementation not risk-based in divisions/regions</a:t>
              </a:r>
            </a:p>
            <a:p>
              <a:pPr marL="171450" indent="-171450">
                <a:buFont typeface="Arial" pitchFamily="34" charset="0"/>
                <a:buChar char="•"/>
              </a:pPr>
              <a:r>
                <a:rPr lang="en-US" sz="1000" dirty="0" smtClean="0">
                  <a:latin typeface="Arial" charset="0"/>
                </a:rPr>
                <a:t>Identified ‘cyber risks’ are narrowly focused on technology</a:t>
              </a:r>
            </a:p>
            <a:p>
              <a:pPr marL="171450" indent="-171450">
                <a:buFont typeface="Arial" pitchFamily="34" charset="0"/>
                <a:buChar char="•"/>
              </a:pPr>
              <a:r>
                <a:rPr lang="en-US" sz="1000" dirty="0" smtClean="0">
                  <a:latin typeface="Arial" charset="0"/>
                </a:rPr>
                <a:t>Lack of interdependency analysis in risk management processes</a:t>
              </a:r>
              <a:endParaRPr lang="en-US" sz="1000" dirty="0">
                <a:latin typeface="Arial" charset="0"/>
              </a:endParaRPr>
            </a:p>
          </p:txBody>
        </p:sp>
        <p:sp>
          <p:nvSpPr>
            <p:cNvPr id="12" name="AutoShape 2"/>
            <p:cNvSpPr>
              <a:spLocks noChangeArrowheads="1"/>
            </p:cNvSpPr>
            <p:nvPr>
              <p:custDataLst>
                <p:tags r:id="rId8"/>
              </p:custDataLst>
            </p:nvPr>
          </p:nvSpPr>
          <p:spPr bwMode="gray">
            <a:xfrm>
              <a:off x="754872" y="1823502"/>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smtClean="0">
                  <a:solidFill>
                    <a:srgbClr val="FFFFFF"/>
                  </a:solidFill>
                </a:rPr>
                <a:t>Information Risk Management</a:t>
              </a:r>
              <a:endParaRPr lang="en-US" sz="1400" b="1" dirty="0">
                <a:solidFill>
                  <a:schemeClr val="bg2"/>
                </a:solidFill>
              </a:endParaRPr>
            </a:p>
          </p:txBody>
        </p:sp>
        <p:sp>
          <p:nvSpPr>
            <p:cNvPr id="33" name="Oval 32"/>
            <p:cNvSpPr/>
            <p:nvPr/>
          </p:nvSpPr>
          <p:spPr bwMode="auto">
            <a:xfrm>
              <a:off x="732197" y="1790157"/>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lang="en-US" sz="1000" b="1" dirty="0">
                  <a:latin typeface="Arial" charset="0"/>
                </a:rPr>
                <a:t>2</a:t>
              </a:r>
              <a:endParaRPr kumimoji="0" lang="en-US" sz="1200" b="1" i="0" u="none" strike="noStrike" cap="none" normalizeH="0" baseline="0" dirty="0" smtClean="0">
                <a:ln>
                  <a:noFill/>
                </a:ln>
                <a:solidFill>
                  <a:schemeClr val="tx1"/>
                </a:solidFill>
                <a:effectLst/>
                <a:latin typeface="Arial" charset="0"/>
              </a:endParaRPr>
            </a:p>
          </p:txBody>
        </p:sp>
      </p:grpSp>
      <p:grpSp>
        <p:nvGrpSpPr>
          <p:cNvPr id="7" name="Group 6"/>
          <p:cNvGrpSpPr/>
          <p:nvPr/>
        </p:nvGrpSpPr>
        <p:grpSpPr>
          <a:xfrm>
            <a:off x="675873" y="2346735"/>
            <a:ext cx="8303721" cy="710019"/>
            <a:chOff x="732197" y="2346734"/>
            <a:chExt cx="8526596" cy="547301"/>
          </a:xfrm>
        </p:grpSpPr>
        <p:sp>
          <p:nvSpPr>
            <p:cNvPr id="16" name="Rounded Rectangle 15"/>
            <p:cNvSpPr/>
            <p:nvPr/>
          </p:nvSpPr>
          <p:spPr bwMode="auto">
            <a:xfrm>
              <a:off x="754873" y="2364090"/>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a:latin typeface="Arial" charset="0"/>
                </a:rPr>
                <a:t>Attackers </a:t>
              </a:r>
              <a:r>
                <a:rPr lang="en-US" sz="1000" dirty="0" smtClean="0">
                  <a:latin typeface="Arial" charset="0"/>
                </a:rPr>
                <a:t>/ malicious </a:t>
              </a:r>
              <a:r>
                <a:rPr lang="en-US" sz="1000" dirty="0">
                  <a:latin typeface="Arial" charset="0"/>
                </a:rPr>
                <a:t>code can move </a:t>
              </a:r>
              <a:r>
                <a:rPr lang="en-US" sz="1000" dirty="0" smtClean="0">
                  <a:latin typeface="Arial" charset="0"/>
                </a:rPr>
                <a:t>laterally </a:t>
              </a:r>
              <a:r>
                <a:rPr lang="en-US" sz="1000" dirty="0">
                  <a:latin typeface="Arial" charset="0"/>
                </a:rPr>
                <a:t>throughout </a:t>
              </a:r>
              <a:r>
                <a:rPr lang="en-US" sz="1000" dirty="0" smtClean="0">
                  <a:latin typeface="Arial" charset="0"/>
                </a:rPr>
                <a:t>enterprise</a:t>
              </a:r>
            </a:p>
            <a:p>
              <a:pPr marL="171450" indent="-171450">
                <a:buFont typeface="Arial" pitchFamily="34" charset="0"/>
                <a:buChar char="•"/>
              </a:pPr>
              <a:r>
                <a:rPr lang="en-US" sz="1000" dirty="0" smtClean="0">
                  <a:latin typeface="Arial" charset="0"/>
                </a:rPr>
                <a:t>Infrastructure security budget insufficient compared to growth</a:t>
              </a:r>
            </a:p>
            <a:p>
              <a:pPr marL="171450" indent="-171450">
                <a:buFont typeface="Arial" pitchFamily="34" charset="0"/>
                <a:buChar char="•"/>
              </a:pPr>
              <a:r>
                <a:rPr lang="en-US" sz="1000" dirty="0">
                  <a:latin typeface="Arial" charset="0"/>
                </a:rPr>
                <a:t>Expanding use of insecure mobile devices</a:t>
              </a:r>
              <a:endParaRPr lang="en-US" sz="1000" dirty="0" smtClean="0">
                <a:latin typeface="Arial" charset="0"/>
              </a:endParaRPr>
            </a:p>
          </p:txBody>
        </p:sp>
        <p:sp>
          <p:nvSpPr>
            <p:cNvPr id="10" name="AutoShape 2"/>
            <p:cNvSpPr>
              <a:spLocks noChangeArrowheads="1"/>
            </p:cNvSpPr>
            <p:nvPr>
              <p:custDataLst>
                <p:tags r:id="rId7"/>
              </p:custDataLst>
            </p:nvPr>
          </p:nvSpPr>
          <p:spPr bwMode="gray">
            <a:xfrm>
              <a:off x="754872" y="2378430"/>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smtClean="0">
                  <a:solidFill>
                    <a:srgbClr val="FFFFFF"/>
                  </a:solidFill>
                </a:rPr>
                <a:t>Infrastructure Security</a:t>
              </a:r>
              <a:endParaRPr lang="en-US" sz="1400" b="1" dirty="0">
                <a:solidFill>
                  <a:schemeClr val="bg2"/>
                </a:solidFill>
              </a:endParaRPr>
            </a:p>
          </p:txBody>
        </p:sp>
        <p:sp>
          <p:nvSpPr>
            <p:cNvPr id="34" name="Oval 33"/>
            <p:cNvSpPr/>
            <p:nvPr/>
          </p:nvSpPr>
          <p:spPr bwMode="auto">
            <a:xfrm>
              <a:off x="732197" y="2346734"/>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lang="en-US" sz="1000" b="1" dirty="0">
                  <a:latin typeface="Arial" charset="0"/>
                </a:rPr>
                <a:t>3</a:t>
              </a:r>
              <a:endParaRPr kumimoji="0" lang="en-US" sz="1200" b="1" i="0" u="none" strike="noStrike" cap="none" normalizeH="0" baseline="0" dirty="0" smtClean="0">
                <a:ln>
                  <a:noFill/>
                </a:ln>
                <a:solidFill>
                  <a:schemeClr val="tx1"/>
                </a:solidFill>
                <a:effectLst/>
                <a:latin typeface="Arial" charset="0"/>
              </a:endParaRPr>
            </a:p>
          </p:txBody>
        </p:sp>
      </p:grpSp>
      <p:grpSp>
        <p:nvGrpSpPr>
          <p:cNvPr id="8" name="Group 7"/>
          <p:cNvGrpSpPr/>
          <p:nvPr/>
        </p:nvGrpSpPr>
        <p:grpSpPr>
          <a:xfrm>
            <a:off x="675873" y="2914424"/>
            <a:ext cx="8303721" cy="712541"/>
            <a:chOff x="732197" y="2914423"/>
            <a:chExt cx="8526596" cy="549245"/>
          </a:xfrm>
        </p:grpSpPr>
        <p:sp>
          <p:nvSpPr>
            <p:cNvPr id="14" name="Rounded Rectangle 13"/>
            <p:cNvSpPr/>
            <p:nvPr/>
          </p:nvSpPr>
          <p:spPr bwMode="auto">
            <a:xfrm>
              <a:off x="754873" y="2933723"/>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vert="horz" wrap="square" lIns="2194560" tIns="46800" rIns="0" bIns="46800" numCol="1" rtlCol="0" anchor="ctr" anchorCtr="0" compatLnSpc="1">
              <a:prstTxWarp prst="textNoShape">
                <a:avLst/>
              </a:prstTxWarp>
            </a:bodyPr>
            <a:lstStyle/>
            <a:p>
              <a:pPr marL="171450" indent="-171450">
                <a:buFont typeface="Arial" pitchFamily="34" charset="0"/>
                <a:buChar char="•"/>
              </a:pPr>
              <a:r>
                <a:rPr lang="en-US" sz="1000" dirty="0" smtClean="0">
                  <a:latin typeface="Arial" charset="0"/>
                </a:rPr>
                <a:t>Massive global penetration of </a:t>
              </a:r>
              <a:r>
                <a:rPr lang="en-US" sz="1000" dirty="0">
                  <a:latin typeface="Arial" charset="0"/>
                </a:rPr>
                <a:t>programmable logic </a:t>
              </a:r>
              <a:r>
                <a:rPr lang="en-US" sz="1000" dirty="0" smtClean="0">
                  <a:latin typeface="Arial" charset="0"/>
                </a:rPr>
                <a:t>controllers (PLCs) and other software-controlled  products</a:t>
              </a:r>
            </a:p>
            <a:p>
              <a:pPr marL="171450" indent="-171450">
                <a:buFont typeface="Arial" pitchFamily="34" charset="0"/>
                <a:buChar char="•"/>
              </a:pPr>
              <a:r>
                <a:rPr lang="en-US" sz="1000" dirty="0" smtClean="0">
                  <a:latin typeface="Arial" charset="0"/>
                </a:rPr>
                <a:t>Secure software/products soon to be competitive differentiator </a:t>
              </a:r>
              <a:endParaRPr lang="en-US" sz="1000" dirty="0">
                <a:latin typeface="Arial" charset="0"/>
              </a:endParaRPr>
            </a:p>
          </p:txBody>
        </p:sp>
        <p:sp>
          <p:nvSpPr>
            <p:cNvPr id="4" name="AutoShape 2"/>
            <p:cNvSpPr>
              <a:spLocks noChangeArrowheads="1"/>
            </p:cNvSpPr>
            <p:nvPr>
              <p:custDataLst>
                <p:tags r:id="rId6"/>
              </p:custDataLst>
            </p:nvPr>
          </p:nvSpPr>
          <p:spPr bwMode="gray">
            <a:xfrm>
              <a:off x="754872" y="2950763"/>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smtClean="0">
                  <a:solidFill>
                    <a:schemeClr val="bg1"/>
                  </a:solidFill>
                </a:rPr>
                <a:t>Application Security</a:t>
              </a:r>
              <a:endParaRPr lang="en-US" sz="1400" b="1" dirty="0">
                <a:solidFill>
                  <a:schemeClr val="bg1"/>
                </a:solidFill>
              </a:endParaRPr>
            </a:p>
          </p:txBody>
        </p:sp>
        <p:sp>
          <p:nvSpPr>
            <p:cNvPr id="35" name="Oval 34"/>
            <p:cNvSpPr/>
            <p:nvPr/>
          </p:nvSpPr>
          <p:spPr bwMode="auto">
            <a:xfrm>
              <a:off x="732197" y="2914423"/>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kumimoji="0" lang="en-US" sz="1200" b="1" i="0" u="none" strike="noStrike" cap="none" normalizeH="0" baseline="0" dirty="0" smtClean="0">
                  <a:ln>
                    <a:noFill/>
                  </a:ln>
                  <a:solidFill>
                    <a:schemeClr val="tx1"/>
                  </a:solidFill>
                  <a:effectLst/>
                  <a:latin typeface="Arial" charset="0"/>
                </a:rPr>
                <a:t>4</a:t>
              </a:r>
            </a:p>
          </p:txBody>
        </p:sp>
      </p:grpSp>
      <p:grpSp>
        <p:nvGrpSpPr>
          <p:cNvPr id="9" name="Group 8"/>
          <p:cNvGrpSpPr/>
          <p:nvPr/>
        </p:nvGrpSpPr>
        <p:grpSpPr>
          <a:xfrm>
            <a:off x="675875" y="3482980"/>
            <a:ext cx="8301163" cy="710769"/>
            <a:chOff x="732197" y="3482979"/>
            <a:chExt cx="8523969" cy="547879"/>
          </a:xfrm>
        </p:grpSpPr>
        <p:sp>
          <p:nvSpPr>
            <p:cNvPr id="25" name="Rounded Rectangle 24"/>
            <p:cNvSpPr/>
            <p:nvPr/>
          </p:nvSpPr>
          <p:spPr bwMode="auto">
            <a:xfrm>
              <a:off x="752246" y="3500913"/>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a:latin typeface="Arial" charset="0"/>
                </a:rPr>
                <a:t>Large concentrations of </a:t>
              </a:r>
              <a:r>
                <a:rPr lang="en-US" sz="1000" dirty="0" smtClean="0">
                  <a:latin typeface="Arial" charset="0"/>
                </a:rPr>
                <a:t>sensitive </a:t>
              </a:r>
              <a:r>
                <a:rPr lang="en-US" sz="1000" dirty="0">
                  <a:latin typeface="Arial" charset="0"/>
                </a:rPr>
                <a:t>data exist outside of well-protected </a:t>
              </a:r>
              <a:r>
                <a:rPr lang="en-US" sz="1000" dirty="0" smtClean="0">
                  <a:latin typeface="Arial" charset="0"/>
                </a:rPr>
                <a:t>environments</a:t>
              </a:r>
            </a:p>
            <a:p>
              <a:pPr marL="171450" indent="-171450">
                <a:buFont typeface="Arial" pitchFamily="34" charset="0"/>
                <a:buChar char="•"/>
              </a:pPr>
              <a:r>
                <a:rPr lang="en-US" sz="1000" dirty="0" smtClean="0">
                  <a:latin typeface="Arial" charset="0"/>
                </a:rPr>
                <a:t>Sensitive </a:t>
              </a:r>
              <a:r>
                <a:rPr lang="en-US" sz="1000" dirty="0">
                  <a:latin typeface="Arial" charset="0"/>
                </a:rPr>
                <a:t>information often flows across inadequately protected channels </a:t>
              </a:r>
              <a:endParaRPr lang="en-US" sz="1000" dirty="0" smtClean="0">
                <a:latin typeface="Arial" charset="0"/>
              </a:endParaRPr>
            </a:p>
            <a:p>
              <a:pPr marL="171450" indent="-171450">
                <a:buFont typeface="Arial" pitchFamily="34" charset="0"/>
                <a:buChar char="•"/>
              </a:pPr>
              <a:r>
                <a:rPr lang="en-US" sz="1000" dirty="0" smtClean="0">
                  <a:latin typeface="Arial" charset="0"/>
                </a:rPr>
                <a:t>Unsophisticated mechanisms are employed to assist </a:t>
              </a:r>
              <a:r>
                <a:rPr lang="en-US" sz="1000" dirty="0">
                  <a:latin typeface="Arial" charset="0"/>
                </a:rPr>
                <a:t>and </a:t>
              </a:r>
              <a:r>
                <a:rPr lang="en-US" sz="1000" dirty="0" smtClean="0">
                  <a:latin typeface="Arial" charset="0"/>
                </a:rPr>
                <a:t>enforce </a:t>
              </a:r>
              <a:r>
                <a:rPr lang="en-US" sz="1000" dirty="0">
                  <a:latin typeface="Arial" charset="0"/>
                </a:rPr>
                <a:t>end-user document labeling </a:t>
              </a:r>
            </a:p>
          </p:txBody>
        </p:sp>
        <p:sp>
          <p:nvSpPr>
            <p:cNvPr id="32" name="AutoShape 2"/>
            <p:cNvSpPr>
              <a:spLocks noChangeArrowheads="1"/>
            </p:cNvSpPr>
            <p:nvPr>
              <p:custDataLst>
                <p:tags r:id="rId5"/>
              </p:custDataLst>
            </p:nvPr>
          </p:nvSpPr>
          <p:spPr bwMode="gray">
            <a:xfrm>
              <a:off x="752245" y="3521598"/>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smtClean="0">
                  <a:solidFill>
                    <a:srgbClr val="FFFFFF"/>
                  </a:solidFill>
                </a:rPr>
                <a:t>Information Protection</a:t>
              </a:r>
              <a:endParaRPr lang="en-US" sz="1400" b="1" dirty="0">
                <a:solidFill>
                  <a:schemeClr val="bg2"/>
                </a:solidFill>
              </a:endParaRPr>
            </a:p>
          </p:txBody>
        </p:sp>
        <p:sp>
          <p:nvSpPr>
            <p:cNvPr id="36" name="Oval 35"/>
            <p:cNvSpPr/>
            <p:nvPr/>
          </p:nvSpPr>
          <p:spPr bwMode="auto">
            <a:xfrm>
              <a:off x="732197" y="3482979"/>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lang="en-US" sz="1000" b="1" dirty="0">
                  <a:latin typeface="Arial" charset="0"/>
                </a:rPr>
                <a:t>5</a:t>
              </a:r>
              <a:endParaRPr kumimoji="0" lang="en-US" sz="1200" b="1" i="0" u="none" strike="noStrike" cap="none" normalizeH="0" baseline="0" dirty="0" smtClean="0">
                <a:ln>
                  <a:noFill/>
                </a:ln>
                <a:solidFill>
                  <a:schemeClr val="tx1"/>
                </a:solidFill>
                <a:effectLst/>
                <a:latin typeface="Arial" charset="0"/>
              </a:endParaRPr>
            </a:p>
          </p:txBody>
        </p:sp>
      </p:grpSp>
      <p:grpSp>
        <p:nvGrpSpPr>
          <p:cNvPr id="17" name="Group 16"/>
          <p:cNvGrpSpPr/>
          <p:nvPr/>
        </p:nvGrpSpPr>
        <p:grpSpPr>
          <a:xfrm>
            <a:off x="675873" y="4050667"/>
            <a:ext cx="8303721" cy="697437"/>
            <a:chOff x="732197" y="4050668"/>
            <a:chExt cx="8526596" cy="537602"/>
          </a:xfrm>
        </p:grpSpPr>
        <p:sp>
          <p:nvSpPr>
            <p:cNvPr id="20" name="Rounded Rectangle 19"/>
            <p:cNvSpPr/>
            <p:nvPr/>
          </p:nvSpPr>
          <p:spPr bwMode="auto">
            <a:xfrm>
              <a:off x="754873" y="4058325"/>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smtClean="0">
                  <a:latin typeface="Arial" charset="0"/>
                </a:rPr>
                <a:t>A more </a:t>
              </a:r>
              <a:r>
                <a:rPr lang="en-US" sz="1000" dirty="0">
                  <a:latin typeface="Arial" charset="0"/>
                </a:rPr>
                <a:t>dedicated </a:t>
              </a:r>
              <a:r>
                <a:rPr lang="en-US" sz="1000" dirty="0" smtClean="0">
                  <a:latin typeface="Arial" charset="0"/>
                </a:rPr>
                <a:t>and robust cybersecurity awareness, training, and education program needed</a:t>
              </a:r>
            </a:p>
            <a:p>
              <a:pPr marL="171450" indent="-171450">
                <a:buFont typeface="Arial" pitchFamily="34" charset="0"/>
                <a:buChar char="•"/>
              </a:pPr>
              <a:r>
                <a:rPr lang="en-US" sz="1000" dirty="0" smtClean="0">
                  <a:latin typeface="Arial" charset="0"/>
                </a:rPr>
                <a:t>Internal users are not prepared for the modern threat environment</a:t>
              </a:r>
            </a:p>
            <a:p>
              <a:pPr marL="171450" indent="-171450">
                <a:buFont typeface="Arial" pitchFamily="34" charset="0"/>
                <a:buChar char="•"/>
              </a:pPr>
              <a:r>
                <a:rPr lang="en-US" sz="1000" dirty="0" smtClean="0">
                  <a:latin typeface="Arial" charset="0"/>
                </a:rPr>
                <a:t>Third parties (e.g., contractors) require more engagement</a:t>
              </a:r>
              <a:endParaRPr lang="en-US" sz="1000" dirty="0">
                <a:latin typeface="Arial" charset="0"/>
              </a:endParaRPr>
            </a:p>
          </p:txBody>
        </p:sp>
        <p:sp>
          <p:nvSpPr>
            <p:cNvPr id="11" name="AutoShape 2"/>
            <p:cNvSpPr>
              <a:spLocks noChangeArrowheads="1"/>
            </p:cNvSpPr>
            <p:nvPr>
              <p:custDataLst>
                <p:tags r:id="rId4"/>
              </p:custDataLst>
            </p:nvPr>
          </p:nvSpPr>
          <p:spPr bwMode="gray">
            <a:xfrm>
              <a:off x="754872" y="4072381"/>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smtClean="0">
                  <a:solidFill>
                    <a:schemeClr val="bg1"/>
                  </a:solidFill>
                </a:rPr>
                <a:t>Awareness, Training, &amp; Education</a:t>
              </a:r>
              <a:endParaRPr lang="en-US" sz="1400" b="1" dirty="0">
                <a:solidFill>
                  <a:schemeClr val="bg1"/>
                </a:solidFill>
              </a:endParaRPr>
            </a:p>
          </p:txBody>
        </p:sp>
        <p:sp>
          <p:nvSpPr>
            <p:cNvPr id="37" name="Oval 36"/>
            <p:cNvSpPr/>
            <p:nvPr/>
          </p:nvSpPr>
          <p:spPr bwMode="auto">
            <a:xfrm>
              <a:off x="732197" y="4050668"/>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lang="en-US" sz="1000" b="1" dirty="0" smtClean="0">
                  <a:latin typeface="Arial" charset="0"/>
                </a:rPr>
                <a:t>6</a:t>
              </a:r>
              <a:endParaRPr kumimoji="0" lang="en-US" sz="1200" b="1" i="0" u="none" strike="noStrike" cap="none" normalizeH="0" baseline="0" dirty="0" smtClean="0">
                <a:ln>
                  <a:noFill/>
                </a:ln>
                <a:solidFill>
                  <a:schemeClr val="tx1"/>
                </a:solidFill>
                <a:effectLst/>
                <a:latin typeface="Arial" charset="0"/>
              </a:endParaRPr>
            </a:p>
          </p:txBody>
        </p:sp>
      </p:grpSp>
      <p:grpSp>
        <p:nvGrpSpPr>
          <p:cNvPr id="22" name="Group 21"/>
          <p:cNvGrpSpPr/>
          <p:nvPr/>
        </p:nvGrpSpPr>
        <p:grpSpPr>
          <a:xfrm>
            <a:off x="675875" y="4607245"/>
            <a:ext cx="8301163" cy="710124"/>
            <a:chOff x="732197" y="4607245"/>
            <a:chExt cx="8523969" cy="547382"/>
          </a:xfrm>
        </p:grpSpPr>
        <p:sp>
          <p:nvSpPr>
            <p:cNvPr id="28" name="Rounded Rectangle 27"/>
            <p:cNvSpPr/>
            <p:nvPr/>
          </p:nvSpPr>
          <p:spPr bwMode="auto">
            <a:xfrm>
              <a:off x="752246" y="4624682"/>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smtClean="0">
                  <a:latin typeface="Arial" charset="0"/>
                </a:rPr>
                <a:t>Internal change management and security consulting entities are insufficient for engaging business units</a:t>
              </a:r>
            </a:p>
            <a:p>
              <a:pPr marL="171450" indent="-171450">
                <a:buFont typeface="Arial" pitchFamily="34" charset="0"/>
                <a:buChar char="•"/>
              </a:pPr>
              <a:r>
                <a:rPr lang="en-US" sz="1000" dirty="0" smtClean="0">
                  <a:latin typeface="Arial" charset="0"/>
                </a:rPr>
                <a:t>Need </a:t>
              </a:r>
              <a:r>
                <a:rPr lang="en-US" sz="1000" dirty="0">
                  <a:latin typeface="Arial" charset="0"/>
                </a:rPr>
                <a:t>for prioritization and phasing of interaction with stakeholders to address cybersecurity </a:t>
              </a:r>
              <a:r>
                <a:rPr lang="en-US" sz="1000" dirty="0" smtClean="0">
                  <a:latin typeface="Arial" charset="0"/>
                </a:rPr>
                <a:t>risks</a:t>
              </a:r>
            </a:p>
            <a:p>
              <a:pPr marL="171450" indent="-171450">
                <a:buFont typeface="Arial" pitchFamily="34" charset="0"/>
                <a:buChar char="•"/>
              </a:pPr>
              <a:r>
                <a:rPr lang="en-US" sz="1000" dirty="0" smtClean="0">
                  <a:latin typeface="Arial" charset="0"/>
                </a:rPr>
                <a:t>Customers </a:t>
              </a:r>
              <a:r>
                <a:rPr lang="en-US" sz="1000" dirty="0">
                  <a:latin typeface="Arial" charset="0"/>
                </a:rPr>
                <a:t>and third parties (e.g., vendors, contractors, partners) require more </a:t>
              </a:r>
              <a:r>
                <a:rPr lang="en-US" sz="1000" dirty="0" smtClean="0">
                  <a:latin typeface="Arial" charset="0"/>
                </a:rPr>
                <a:t>enhanced engagement</a:t>
              </a:r>
              <a:endParaRPr lang="en-US" sz="1000" dirty="0">
                <a:latin typeface="Arial" charset="0"/>
              </a:endParaRPr>
            </a:p>
          </p:txBody>
        </p:sp>
        <p:sp>
          <p:nvSpPr>
            <p:cNvPr id="31" name="AutoShape 2"/>
            <p:cNvSpPr>
              <a:spLocks noChangeArrowheads="1"/>
            </p:cNvSpPr>
            <p:nvPr>
              <p:custDataLst>
                <p:tags r:id="rId3"/>
              </p:custDataLst>
            </p:nvPr>
          </p:nvSpPr>
          <p:spPr bwMode="gray">
            <a:xfrm>
              <a:off x="752245" y="4646350"/>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smtClean="0">
                  <a:solidFill>
                    <a:srgbClr val="FFFFFF"/>
                  </a:solidFill>
                </a:rPr>
                <a:t>Communications &amp; Engagement</a:t>
              </a:r>
              <a:endParaRPr lang="en-US" sz="1400" b="1" dirty="0">
                <a:solidFill>
                  <a:schemeClr val="bg2"/>
                </a:solidFill>
              </a:endParaRPr>
            </a:p>
          </p:txBody>
        </p:sp>
        <p:sp>
          <p:nvSpPr>
            <p:cNvPr id="38" name="Oval 37"/>
            <p:cNvSpPr/>
            <p:nvPr/>
          </p:nvSpPr>
          <p:spPr bwMode="auto">
            <a:xfrm>
              <a:off x="732197" y="4607245"/>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lang="en-US" sz="1000" b="1" dirty="0" smtClean="0">
                  <a:latin typeface="Arial" charset="0"/>
                </a:rPr>
                <a:t>7</a:t>
              </a:r>
              <a:endParaRPr kumimoji="0" lang="en-US" sz="1200" b="1" i="0" u="none" strike="noStrike" cap="none" normalizeH="0" baseline="0" dirty="0" smtClean="0">
                <a:ln>
                  <a:noFill/>
                </a:ln>
                <a:solidFill>
                  <a:schemeClr val="tx1"/>
                </a:solidFill>
                <a:effectLst/>
                <a:latin typeface="Arial" charset="0"/>
              </a:endParaRPr>
            </a:p>
          </p:txBody>
        </p:sp>
      </p:grpSp>
      <p:grpSp>
        <p:nvGrpSpPr>
          <p:cNvPr id="23" name="Group 22"/>
          <p:cNvGrpSpPr/>
          <p:nvPr/>
        </p:nvGrpSpPr>
        <p:grpSpPr>
          <a:xfrm>
            <a:off x="675875" y="5174933"/>
            <a:ext cx="8301163" cy="702631"/>
            <a:chOff x="732197" y="5174934"/>
            <a:chExt cx="8523969" cy="541606"/>
          </a:xfrm>
        </p:grpSpPr>
        <p:sp>
          <p:nvSpPr>
            <p:cNvPr id="29" name="Rounded Rectangle 28"/>
            <p:cNvSpPr/>
            <p:nvPr/>
          </p:nvSpPr>
          <p:spPr bwMode="auto">
            <a:xfrm>
              <a:off x="752246" y="5186595"/>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a:latin typeface="Arial" charset="0"/>
                </a:rPr>
                <a:t>Inconsistent monitoring and reporting of events or </a:t>
              </a:r>
              <a:r>
                <a:rPr lang="en-US" sz="1000" dirty="0" smtClean="0">
                  <a:latin typeface="Arial" charset="0"/>
                </a:rPr>
                <a:t>a lack of dedicated </a:t>
              </a:r>
              <a:r>
                <a:rPr lang="en-US" sz="1000" dirty="0">
                  <a:latin typeface="Arial" charset="0"/>
                </a:rPr>
                <a:t>continuous monitoring </a:t>
              </a:r>
              <a:r>
                <a:rPr lang="en-US" sz="1000" dirty="0" smtClean="0">
                  <a:latin typeface="Arial" charset="0"/>
                </a:rPr>
                <a:t>capabilities</a:t>
              </a:r>
              <a:endParaRPr lang="en-US" sz="1000" dirty="0">
                <a:latin typeface="Arial" charset="0"/>
              </a:endParaRPr>
            </a:p>
            <a:p>
              <a:pPr marL="171450" indent="-171450">
                <a:buFont typeface="Arial" pitchFamily="34" charset="0"/>
                <a:buChar char="•"/>
              </a:pPr>
              <a:r>
                <a:rPr lang="en-US" sz="1000" dirty="0">
                  <a:latin typeface="Arial" charset="0"/>
                </a:rPr>
                <a:t>Reporting of real-time </a:t>
              </a:r>
              <a:r>
                <a:rPr lang="en-US" sz="1000" dirty="0" smtClean="0">
                  <a:latin typeface="Arial" charset="0"/>
                </a:rPr>
                <a:t>situational views are not </a:t>
              </a:r>
              <a:r>
                <a:rPr lang="en-US" sz="1000" dirty="0">
                  <a:latin typeface="Arial" charset="0"/>
                </a:rPr>
                <a:t>tailored for stakeholders across the enterprise</a:t>
              </a:r>
            </a:p>
            <a:p>
              <a:pPr marL="171450" indent="-171450">
                <a:buFont typeface="Arial" pitchFamily="34" charset="0"/>
                <a:buChar char="•"/>
              </a:pPr>
              <a:r>
                <a:rPr lang="en-US" sz="1000" dirty="0">
                  <a:latin typeface="Arial" charset="0"/>
                </a:rPr>
                <a:t>Guidelines on internal and external escalation processes are not clear nor promulgated</a:t>
              </a:r>
            </a:p>
          </p:txBody>
        </p:sp>
        <p:sp>
          <p:nvSpPr>
            <p:cNvPr id="30" name="AutoShape 2"/>
            <p:cNvSpPr>
              <a:spLocks noChangeArrowheads="1"/>
            </p:cNvSpPr>
            <p:nvPr>
              <p:custDataLst>
                <p:tags r:id="rId2"/>
              </p:custDataLst>
            </p:nvPr>
          </p:nvSpPr>
          <p:spPr bwMode="gray">
            <a:xfrm>
              <a:off x="752245" y="5200651"/>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smtClean="0">
                  <a:solidFill>
                    <a:schemeClr val="bg1"/>
                  </a:solidFill>
                </a:rPr>
                <a:t>Event Management</a:t>
              </a:r>
              <a:endParaRPr lang="en-US" sz="1400" b="1" dirty="0">
                <a:solidFill>
                  <a:schemeClr val="bg1"/>
                </a:solidFill>
              </a:endParaRPr>
            </a:p>
          </p:txBody>
        </p:sp>
        <p:sp>
          <p:nvSpPr>
            <p:cNvPr id="39" name="Oval 38"/>
            <p:cNvSpPr/>
            <p:nvPr/>
          </p:nvSpPr>
          <p:spPr bwMode="auto">
            <a:xfrm>
              <a:off x="732197" y="5174934"/>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kumimoji="0" lang="en-US" sz="1200" b="1" i="0" u="none" strike="noStrike" cap="none" normalizeH="0" baseline="0" dirty="0" smtClean="0">
                  <a:ln>
                    <a:noFill/>
                  </a:ln>
                  <a:solidFill>
                    <a:schemeClr val="tx1"/>
                  </a:solidFill>
                  <a:effectLst/>
                  <a:latin typeface="Arial" charset="0"/>
                </a:rPr>
                <a:t>8</a:t>
              </a:r>
            </a:p>
          </p:txBody>
        </p:sp>
      </p:grpSp>
      <p:grpSp>
        <p:nvGrpSpPr>
          <p:cNvPr id="24" name="Group 23"/>
          <p:cNvGrpSpPr/>
          <p:nvPr/>
        </p:nvGrpSpPr>
        <p:grpSpPr>
          <a:xfrm>
            <a:off x="675873" y="5723576"/>
            <a:ext cx="8303721" cy="715324"/>
            <a:chOff x="732197" y="5723576"/>
            <a:chExt cx="8526596" cy="551390"/>
          </a:xfrm>
        </p:grpSpPr>
        <p:sp>
          <p:nvSpPr>
            <p:cNvPr id="18" name="Rounded Rectangle 17"/>
            <p:cNvSpPr/>
            <p:nvPr/>
          </p:nvSpPr>
          <p:spPr bwMode="auto">
            <a:xfrm>
              <a:off x="754873" y="5745021"/>
              <a:ext cx="8503920" cy="529945"/>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rot="0" spcFirstLastPara="0" vertOverflow="overflow" horzOverflow="overflow" vert="horz" wrap="square" lIns="2194560" tIns="46800" rIns="0" bIns="46800" numCol="1" spcCol="0" rtlCol="0" fromWordArt="0" anchor="ctr" anchorCtr="0" forceAA="0" compatLnSpc="1">
              <a:prstTxWarp prst="textNoShape">
                <a:avLst/>
              </a:prstTxWarp>
              <a:noAutofit/>
            </a:bodyPr>
            <a:lstStyle/>
            <a:p>
              <a:pPr marL="171450" indent="-171450">
                <a:buFont typeface="Arial" pitchFamily="34" charset="0"/>
                <a:buChar char="•"/>
              </a:pPr>
              <a:r>
                <a:rPr lang="en-US" sz="1000" dirty="0">
                  <a:latin typeface="Arial" charset="0"/>
                </a:rPr>
                <a:t>Governance is not addressed as a senior executive issue</a:t>
              </a:r>
            </a:p>
            <a:p>
              <a:pPr marL="171450" indent="-171450">
                <a:buFont typeface="Arial" pitchFamily="34" charset="0"/>
                <a:buChar char="•"/>
              </a:pPr>
              <a:r>
                <a:rPr lang="en-US" sz="1000" dirty="0" smtClean="0">
                  <a:latin typeface="Arial" charset="0"/>
                </a:rPr>
                <a:t>Inconsistent </a:t>
              </a:r>
              <a:r>
                <a:rPr lang="en-US" sz="1000" dirty="0">
                  <a:latin typeface="Arial" charset="0"/>
                </a:rPr>
                <a:t>and infrequent interaction </a:t>
              </a:r>
              <a:r>
                <a:rPr lang="en-US" sz="1000" dirty="0" smtClean="0">
                  <a:latin typeface="Arial" charset="0"/>
                </a:rPr>
                <a:t>with divisions to understand </a:t>
              </a:r>
              <a:r>
                <a:rPr lang="en-US" sz="1000" dirty="0">
                  <a:latin typeface="Arial" charset="0"/>
                </a:rPr>
                <a:t>business risks and </a:t>
              </a:r>
              <a:r>
                <a:rPr lang="en-US" sz="1000" dirty="0" smtClean="0">
                  <a:latin typeface="Arial" charset="0"/>
                </a:rPr>
                <a:t>requirements</a:t>
              </a:r>
            </a:p>
            <a:p>
              <a:pPr marL="171450" indent="-171450">
                <a:buFont typeface="Arial" pitchFamily="34" charset="0"/>
                <a:buChar char="•"/>
              </a:pPr>
              <a:r>
                <a:rPr lang="en-US" sz="1000" dirty="0" smtClean="0">
                  <a:latin typeface="Arial" charset="0"/>
                </a:rPr>
                <a:t>Organizational </a:t>
              </a:r>
              <a:r>
                <a:rPr lang="en-US" sz="1000" dirty="0">
                  <a:latin typeface="Arial" charset="0"/>
                </a:rPr>
                <a:t>silos lead to </a:t>
              </a:r>
              <a:r>
                <a:rPr lang="en-US" sz="1000" dirty="0" smtClean="0">
                  <a:latin typeface="Arial" charset="0"/>
                </a:rPr>
                <a:t>ineffective processes / solutions</a:t>
              </a:r>
            </a:p>
          </p:txBody>
        </p:sp>
        <p:sp>
          <p:nvSpPr>
            <p:cNvPr id="13" name="AutoShape 2"/>
            <p:cNvSpPr>
              <a:spLocks noChangeArrowheads="1"/>
            </p:cNvSpPr>
            <p:nvPr>
              <p:custDataLst>
                <p:tags r:id="rId1"/>
              </p:custDataLst>
            </p:nvPr>
          </p:nvSpPr>
          <p:spPr bwMode="gray">
            <a:xfrm>
              <a:off x="754872" y="5765706"/>
              <a:ext cx="2079797" cy="466450"/>
            </a:xfrm>
            <a:prstGeom prst="homePlate">
              <a:avLst>
                <a:gd name="adj" fmla="val 45954"/>
              </a:avLst>
            </a:prstGeom>
            <a:solidFill>
              <a:schemeClr val="accent6">
                <a:lumMod val="50000"/>
              </a:schemeClr>
            </a:solidFill>
            <a:ln w="28575" algn="ctr">
              <a:solidFill>
                <a:schemeClr val="bg1"/>
              </a:solidFill>
              <a:miter lim="800000"/>
              <a:headEnd/>
              <a:tailEnd/>
            </a:ln>
            <a:effectLst>
              <a:outerShdw blurRad="50800" dist="38100" dir="2700000" algn="tl" rotWithShape="0">
                <a:prstClr val="black">
                  <a:alpha val="40000"/>
                </a:prstClr>
              </a:outerShdw>
            </a:effectLst>
            <a:extLst/>
          </p:spPr>
          <p:txBody>
            <a:bodyPr lIns="126000" tIns="0" rIns="18000" bIns="0" anchor="ctr"/>
            <a:lstStyle/>
            <a:p>
              <a:pPr algn="ctr"/>
              <a:r>
                <a:rPr lang="en-US" sz="1400" b="1" dirty="0">
                  <a:solidFill>
                    <a:srgbClr val="FFFFFF"/>
                  </a:solidFill>
                </a:rPr>
                <a:t>Governance</a:t>
              </a:r>
              <a:endParaRPr lang="en-US" sz="1400" b="1" dirty="0">
                <a:solidFill>
                  <a:schemeClr val="bg2"/>
                </a:solidFill>
              </a:endParaRPr>
            </a:p>
          </p:txBody>
        </p:sp>
        <p:sp>
          <p:nvSpPr>
            <p:cNvPr id="40" name="Oval 39"/>
            <p:cNvSpPr/>
            <p:nvPr/>
          </p:nvSpPr>
          <p:spPr bwMode="auto">
            <a:xfrm>
              <a:off x="732197" y="5723576"/>
              <a:ext cx="182880" cy="182880"/>
            </a:xfrm>
            <a:prstGeom prst="ellipse">
              <a:avLst/>
            </a:prstGeom>
            <a:solidFill>
              <a:schemeClr val="bg1">
                <a:lumMod val="8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r>
                <a:rPr lang="en-US" b="1" dirty="0">
                  <a:latin typeface="Arial" charset="0"/>
                </a:rPr>
                <a:t>9</a:t>
              </a:r>
              <a:endParaRPr kumimoji="0" lang="en-US" sz="1400" b="1" i="0" u="none" strike="noStrike" cap="none" normalizeH="0" baseline="0" dirty="0" smtClean="0">
                <a:ln>
                  <a:noFill/>
                </a:ln>
                <a:solidFill>
                  <a:schemeClr val="tx1"/>
                </a:solidFill>
                <a:effectLst/>
                <a:latin typeface="Arial" charset="0"/>
              </a:endParaRPr>
            </a:p>
          </p:txBody>
        </p:sp>
      </p:grpSp>
    </p:spTree>
    <p:extLst>
      <p:ext uri="{BB962C8B-B14F-4D97-AF65-F5344CB8AC3E}">
        <p14:creationId xmlns:p14="http://schemas.microsoft.com/office/powerpoint/2010/main" val="32630096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10837" y="266626"/>
            <a:ext cx="8013207" cy="528136"/>
          </a:xfrm>
          <a:prstGeom prst="rect">
            <a:avLst/>
          </a:prstGeom>
        </p:spPr>
        <p:txBody>
          <a:bodyPr lIns="0" rIns="0" bIns="0" rtlCol="0">
            <a:noAutofit/>
          </a:bodyPr>
          <a:lstStyle>
            <a:lvl1pPr algn="l" defTabSz="914400" rtl="0" eaLnBrk="1" latinLnBrk="0" hangingPunct="1">
              <a:spcBef>
                <a:spcPct val="0"/>
              </a:spcBef>
              <a:buNone/>
              <a:defRPr sz="2700" kern="1200" baseline="0">
                <a:solidFill>
                  <a:srgbClr val="0C044F"/>
                </a:solidFill>
                <a:latin typeface="Arial"/>
                <a:ea typeface="+mj-ea"/>
                <a:cs typeface="Arial"/>
              </a:defRPr>
            </a:lvl1pPr>
          </a:lstStyle>
          <a:p>
            <a:r>
              <a:rPr lang="en-US" sz="1800" b="1" dirty="0"/>
              <a:t>R</a:t>
            </a:r>
            <a:r>
              <a:rPr lang="en-US" sz="1800" b="1" dirty="0" smtClean="0"/>
              <a:t>esiliency must be integrated beyond purely technological  areas, to include policies, human capital, management, and operations</a:t>
            </a:r>
            <a:endParaRPr lang="en-US" sz="1800" b="1" dirty="0"/>
          </a:p>
        </p:txBody>
      </p:sp>
      <p:pic>
        <p:nvPicPr>
          <p:cNvPr id="93" name="Content Placeholder 4" descr="Mission Integration v06_3.jpg"/>
          <p:cNvPicPr>
            <a:picLocks noChangeAspect="1"/>
          </p:cNvPicPr>
          <p:nvPr/>
        </p:nvPicPr>
        <p:blipFill>
          <a:blip r:embed="rId5"/>
          <a:srcRect/>
          <a:stretch>
            <a:fillRect/>
          </a:stretch>
        </p:blipFill>
        <p:spPr bwMode="auto">
          <a:xfrm>
            <a:off x="783498" y="1748188"/>
            <a:ext cx="4529236" cy="3864893"/>
          </a:xfrm>
          <a:prstGeom prst="rect">
            <a:avLst/>
          </a:prstGeom>
          <a:noFill/>
          <a:ln w="9525">
            <a:noFill/>
            <a:miter lim="800000"/>
            <a:headEnd/>
            <a:tailEnd/>
          </a:ln>
        </p:spPr>
      </p:pic>
      <p:sp>
        <p:nvSpPr>
          <p:cNvPr id="94" name="Rectangle 18"/>
          <p:cNvSpPr>
            <a:spLocks noChangeArrowheads="1"/>
          </p:cNvSpPr>
          <p:nvPr>
            <p:custDataLst>
              <p:tags r:id="rId1"/>
            </p:custDataLst>
          </p:nvPr>
        </p:nvSpPr>
        <p:spPr bwMode="gray">
          <a:xfrm>
            <a:off x="5847921" y="1366416"/>
            <a:ext cx="2650521" cy="279452"/>
          </a:xfrm>
          <a:prstGeom prst="rect">
            <a:avLst/>
          </a:prstGeom>
          <a:solidFill>
            <a:schemeClr val="tx2">
              <a:lumMod val="50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100" b="1" dirty="0" smtClean="0">
                <a:solidFill>
                  <a:schemeClr val="bg1"/>
                </a:solidFill>
                <a:latin typeface="Arial" pitchFamily="34" charset="0"/>
              </a:rPr>
              <a:t>Highlights</a:t>
            </a:r>
            <a:endParaRPr lang="en-US" sz="1100" b="1" dirty="0">
              <a:solidFill>
                <a:schemeClr val="bg1"/>
              </a:solidFill>
              <a:latin typeface="Arial" pitchFamily="34" charset="0"/>
            </a:endParaRPr>
          </a:p>
        </p:txBody>
      </p:sp>
      <p:sp>
        <p:nvSpPr>
          <p:cNvPr id="95" name="Rectangle 19"/>
          <p:cNvSpPr>
            <a:spLocks noChangeArrowheads="1"/>
          </p:cNvSpPr>
          <p:nvPr>
            <p:custDataLst>
              <p:tags r:id="rId2"/>
            </p:custDataLst>
          </p:nvPr>
        </p:nvSpPr>
        <p:spPr bwMode="gray">
          <a:xfrm>
            <a:off x="5847923" y="1639021"/>
            <a:ext cx="2650522" cy="3709138"/>
          </a:xfrm>
          <a:prstGeom prst="rect">
            <a:avLst/>
          </a:prstGeom>
          <a:solidFill>
            <a:schemeClr val="bg1"/>
          </a:solidFill>
          <a:ln>
            <a:solidFill>
              <a:schemeClr val="tx1"/>
            </a:solid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108000" tIns="45720" rIns="72000" bIns="36000"/>
          <a:lstStyle/>
          <a:p>
            <a:pPr marL="179388" indent="-179388">
              <a:spcBef>
                <a:spcPts val="600"/>
              </a:spcBef>
              <a:buClr>
                <a:schemeClr val="tx1"/>
              </a:buClr>
              <a:buFont typeface="Wingdings" pitchFamily="2" charset="2"/>
              <a:buChar char="§"/>
            </a:pPr>
            <a:r>
              <a:rPr lang="en-US" sz="1400" dirty="0" smtClean="0">
                <a:solidFill>
                  <a:schemeClr val="tx1"/>
                </a:solidFill>
              </a:rPr>
              <a:t>Manage risk from a multidimensional perspective: Policy, People, Operations, and Management, in addition to Technology</a:t>
            </a:r>
          </a:p>
          <a:p>
            <a:pPr marL="179388" indent="-179388">
              <a:spcBef>
                <a:spcPts val="600"/>
              </a:spcBef>
              <a:buClr>
                <a:schemeClr val="tx1"/>
              </a:buClr>
              <a:buFont typeface="Wingdings" pitchFamily="2" charset="2"/>
              <a:buChar char="§"/>
            </a:pPr>
            <a:r>
              <a:rPr lang="en-US" sz="1400" dirty="0" smtClean="0">
                <a:solidFill>
                  <a:schemeClr val="tx1"/>
                </a:solidFill>
              </a:rPr>
              <a:t>Lower risk and become more cost efficient</a:t>
            </a:r>
          </a:p>
          <a:p>
            <a:pPr marL="179388" indent="-179388">
              <a:spcBef>
                <a:spcPts val="600"/>
              </a:spcBef>
              <a:buClr>
                <a:schemeClr val="tx1"/>
              </a:buClr>
              <a:buFont typeface="Wingdings" pitchFamily="2" charset="2"/>
              <a:buChar char="§"/>
            </a:pPr>
            <a:r>
              <a:rPr lang="en-US" sz="1400" dirty="0" smtClean="0">
                <a:solidFill>
                  <a:schemeClr val="tx1"/>
                </a:solidFill>
              </a:rPr>
              <a:t>Align cybersecurity needs to business mission</a:t>
            </a:r>
          </a:p>
          <a:p>
            <a:pPr marL="179388" indent="-179388">
              <a:spcBef>
                <a:spcPts val="600"/>
              </a:spcBef>
              <a:buClr>
                <a:schemeClr val="tx1"/>
              </a:buClr>
              <a:buFont typeface="Wingdings" pitchFamily="2" charset="2"/>
              <a:buChar char="§"/>
            </a:pPr>
            <a:r>
              <a:rPr lang="en-US" sz="1400" dirty="0" smtClean="0">
                <a:solidFill>
                  <a:schemeClr val="tx1"/>
                </a:solidFill>
              </a:rPr>
              <a:t>Craft effective solutions that are not stove-piped to a single area</a:t>
            </a:r>
          </a:p>
          <a:p>
            <a:pPr marL="179388" indent="-179388">
              <a:spcBef>
                <a:spcPts val="600"/>
              </a:spcBef>
              <a:buClr>
                <a:schemeClr val="tx1"/>
              </a:buClr>
              <a:buFont typeface="Wingdings" pitchFamily="2" charset="2"/>
              <a:buChar char="§"/>
            </a:pPr>
            <a:r>
              <a:rPr lang="en-US" sz="1400" dirty="0" smtClean="0">
                <a:solidFill>
                  <a:schemeClr val="tx1"/>
                </a:solidFill>
              </a:rPr>
              <a:t>Protect assets to enable business competitiveness and business reputation</a:t>
            </a:r>
            <a:endParaRPr lang="en-US" sz="1400" dirty="0">
              <a:solidFill>
                <a:schemeClr val="tx1"/>
              </a:solidFill>
            </a:endParaRPr>
          </a:p>
          <a:p>
            <a:pPr marL="179388" indent="-179388">
              <a:spcBef>
                <a:spcPts val="600"/>
              </a:spcBef>
              <a:buClr>
                <a:schemeClr val="tx1"/>
              </a:buClr>
              <a:buFont typeface="Wingdings" pitchFamily="2" charset="2"/>
              <a:buChar char="§"/>
            </a:pPr>
            <a:endParaRPr lang="en-US" sz="1200" dirty="0" smtClean="0">
              <a:solidFill>
                <a:schemeClr val="tx1"/>
              </a:solidFill>
            </a:endParaRPr>
          </a:p>
        </p:txBody>
      </p:sp>
      <p:sp>
        <p:nvSpPr>
          <p:cNvPr id="96" name="TextBox 95"/>
          <p:cNvSpPr txBox="1"/>
          <p:nvPr/>
        </p:nvSpPr>
        <p:spPr>
          <a:xfrm>
            <a:off x="1012263" y="1119881"/>
            <a:ext cx="4071708" cy="584775"/>
          </a:xfrm>
          <a:prstGeom prst="rect">
            <a:avLst/>
          </a:prstGeom>
          <a:noFill/>
        </p:spPr>
        <p:txBody>
          <a:bodyPr wrap="square" rtlCol="0">
            <a:spAutoFit/>
          </a:bodyPr>
          <a:lstStyle/>
          <a:p>
            <a:pPr algn="ctr"/>
            <a:r>
              <a:rPr lang="en-US" sz="1600" b="1" dirty="0" smtClean="0"/>
              <a:t>Evolving Cybersecurity Capabilities </a:t>
            </a:r>
          </a:p>
          <a:p>
            <a:pPr algn="ctr"/>
            <a:r>
              <a:rPr lang="en-US" sz="1600" b="1" dirty="0" smtClean="0"/>
              <a:t>Using an Integrated Mindset</a:t>
            </a:r>
            <a:endParaRPr lang="en-US" sz="1600" b="1" dirty="0"/>
          </a:p>
        </p:txBody>
      </p:sp>
    </p:spTree>
    <p:extLst>
      <p:ext uri="{BB962C8B-B14F-4D97-AF65-F5344CB8AC3E}">
        <p14:creationId xmlns:p14="http://schemas.microsoft.com/office/powerpoint/2010/main" val="40577107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04800" y="76201"/>
            <a:ext cx="8506670" cy="71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1">
                <a:solidFill>
                  <a:schemeClr val="tx1"/>
                </a:solidFill>
                <a:latin typeface="+mj-lt"/>
                <a:ea typeface="ＭＳ Ｐゴシック" charset="-128"/>
                <a:cs typeface="ＭＳ Ｐゴシック" charset="-128"/>
              </a:defRPr>
            </a:lvl1pPr>
            <a:lvl2pPr algn="l" rtl="0" eaLnBrk="0" fontAlgn="base" hangingPunct="0">
              <a:spcBef>
                <a:spcPct val="0"/>
              </a:spcBef>
              <a:spcAft>
                <a:spcPct val="0"/>
              </a:spcAft>
              <a:defRPr sz="2000" b="1">
                <a:solidFill>
                  <a:schemeClr val="tx1"/>
                </a:solidFill>
                <a:latin typeface="Arial" charset="0"/>
                <a:ea typeface="ＭＳ Ｐゴシック" charset="-128"/>
                <a:cs typeface="ＭＳ Ｐゴシック" charset="-128"/>
              </a:defRPr>
            </a:lvl2pPr>
            <a:lvl3pPr algn="l" rtl="0" eaLnBrk="0" fontAlgn="base" hangingPunct="0">
              <a:spcBef>
                <a:spcPct val="0"/>
              </a:spcBef>
              <a:spcAft>
                <a:spcPct val="0"/>
              </a:spcAft>
              <a:defRPr sz="2000" b="1">
                <a:solidFill>
                  <a:schemeClr val="tx1"/>
                </a:solidFill>
                <a:latin typeface="Arial" charset="0"/>
                <a:ea typeface="ＭＳ Ｐゴシック" charset="-128"/>
                <a:cs typeface="ＭＳ Ｐゴシック" charset="-128"/>
              </a:defRPr>
            </a:lvl3pPr>
            <a:lvl4pPr algn="l" rtl="0" eaLnBrk="0" fontAlgn="base" hangingPunct="0">
              <a:spcBef>
                <a:spcPct val="0"/>
              </a:spcBef>
              <a:spcAft>
                <a:spcPct val="0"/>
              </a:spcAft>
              <a:defRPr sz="2000" b="1">
                <a:solidFill>
                  <a:schemeClr val="tx1"/>
                </a:solidFill>
                <a:latin typeface="Arial" charset="0"/>
                <a:ea typeface="ＭＳ Ｐゴシック" charset="-128"/>
                <a:cs typeface="ＭＳ Ｐゴシック" charset="-128"/>
              </a:defRPr>
            </a:lvl4pPr>
            <a:lvl5pPr algn="l" rtl="0" eaLnBrk="0" fontAlgn="base" hangingPunct="0">
              <a:spcBef>
                <a:spcPct val="0"/>
              </a:spcBef>
              <a:spcAft>
                <a:spcPct val="0"/>
              </a:spcAft>
              <a:defRPr sz="2000" b="1">
                <a:solidFill>
                  <a:schemeClr val="tx1"/>
                </a:solidFill>
                <a:latin typeface="Arial" charset="0"/>
                <a:ea typeface="ＭＳ Ｐゴシック" charset="-128"/>
                <a:cs typeface="ＭＳ Ｐゴシック" charset="-128"/>
              </a:defRPr>
            </a:lvl5pPr>
            <a:lvl6pPr marL="457200" algn="l" rtl="0" fontAlgn="base">
              <a:spcBef>
                <a:spcPct val="0"/>
              </a:spcBef>
              <a:spcAft>
                <a:spcPct val="0"/>
              </a:spcAft>
              <a:defRPr sz="2000" b="1">
                <a:solidFill>
                  <a:schemeClr val="tx1"/>
                </a:solidFill>
                <a:latin typeface="Arial" charset="0"/>
              </a:defRPr>
            </a:lvl6pPr>
            <a:lvl7pPr marL="914400" algn="l" rtl="0" fontAlgn="base">
              <a:spcBef>
                <a:spcPct val="0"/>
              </a:spcBef>
              <a:spcAft>
                <a:spcPct val="0"/>
              </a:spcAft>
              <a:defRPr sz="2000" b="1">
                <a:solidFill>
                  <a:schemeClr val="tx1"/>
                </a:solidFill>
                <a:latin typeface="Arial" charset="0"/>
              </a:defRPr>
            </a:lvl7pPr>
            <a:lvl8pPr marL="1371600" algn="l" rtl="0" fontAlgn="base">
              <a:spcBef>
                <a:spcPct val="0"/>
              </a:spcBef>
              <a:spcAft>
                <a:spcPct val="0"/>
              </a:spcAft>
              <a:defRPr sz="2000" b="1">
                <a:solidFill>
                  <a:schemeClr val="tx1"/>
                </a:solidFill>
                <a:latin typeface="Arial" charset="0"/>
              </a:defRPr>
            </a:lvl8pPr>
            <a:lvl9pPr marL="1828800" algn="l" rtl="0" fontAlgn="base">
              <a:spcBef>
                <a:spcPct val="0"/>
              </a:spcBef>
              <a:spcAft>
                <a:spcPct val="0"/>
              </a:spcAft>
              <a:defRPr sz="2000" b="1">
                <a:solidFill>
                  <a:schemeClr val="tx1"/>
                </a:solidFill>
                <a:latin typeface="Arial" charset="0"/>
              </a:defRPr>
            </a:lvl9pPr>
          </a:lstStyle>
          <a:p>
            <a:pPr algn="ctr"/>
            <a:r>
              <a:rPr lang="en-US" sz="2800" dirty="0" smtClean="0"/>
              <a:t>Organizations need to develop </a:t>
            </a:r>
            <a:r>
              <a:rPr lang="en-US" sz="2800" dirty="0"/>
              <a:t>all aspects of a </a:t>
            </a:r>
            <a:r>
              <a:rPr lang="en-US" sz="2800" dirty="0" smtClean="0"/>
              <a:t>cyber security workforce, including:</a:t>
            </a:r>
            <a:endParaRPr lang="en-US" sz="2800" dirty="0"/>
          </a:p>
          <a:p>
            <a:endParaRPr lang="en-US" dirty="0"/>
          </a:p>
        </p:txBody>
      </p:sp>
      <p:graphicFrame>
        <p:nvGraphicFramePr>
          <p:cNvPr id="9" name="Diagram 8"/>
          <p:cNvGraphicFramePr/>
          <p:nvPr>
            <p:extLst>
              <p:ext uri="{D42A27DB-BD31-4B8C-83A1-F6EECF244321}">
                <p14:modId xmlns:p14="http://schemas.microsoft.com/office/powerpoint/2010/main" val="2028364258"/>
              </p:ext>
            </p:extLst>
          </p:nvPr>
        </p:nvGraphicFramePr>
        <p:xfrm>
          <a:off x="983588" y="1257960"/>
          <a:ext cx="7247184"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0161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1"/>
            <a:ext cx="8506670" cy="715963"/>
          </a:xfrm>
        </p:spPr>
        <p:txBody>
          <a:bodyPr>
            <a:noAutofit/>
          </a:bodyPr>
          <a:lstStyle/>
          <a:p>
            <a:r>
              <a:rPr lang="en-US" sz="2400" dirty="0" smtClean="0"/>
              <a:t>There are defined </a:t>
            </a:r>
            <a:r>
              <a:rPr lang="en-US" sz="2400" dirty="0"/>
              <a:t>11 cyber </a:t>
            </a:r>
            <a:r>
              <a:rPr lang="en-US" sz="2400" dirty="0" smtClean="0"/>
              <a:t>roles that </a:t>
            </a:r>
            <a:r>
              <a:rPr lang="en-US" sz="2400" dirty="0"/>
              <a:t>outline the skills and training requirements needed for a successful cyber workforce</a:t>
            </a:r>
          </a:p>
        </p:txBody>
      </p:sp>
      <p:grpSp>
        <p:nvGrpSpPr>
          <p:cNvPr id="5" name="Group 4"/>
          <p:cNvGrpSpPr/>
          <p:nvPr/>
        </p:nvGrpSpPr>
        <p:grpSpPr>
          <a:xfrm>
            <a:off x="631044" y="1129100"/>
            <a:ext cx="2252292" cy="4433500"/>
            <a:chOff x="683411" y="976700"/>
            <a:chExt cx="2439201" cy="4433500"/>
          </a:xfrm>
        </p:grpSpPr>
        <p:grpSp>
          <p:nvGrpSpPr>
            <p:cNvPr id="26" name="Group 25"/>
            <p:cNvGrpSpPr/>
            <p:nvPr/>
          </p:nvGrpSpPr>
          <p:grpSpPr>
            <a:xfrm>
              <a:off x="683411" y="976700"/>
              <a:ext cx="2438400" cy="304800"/>
              <a:chOff x="4037012" y="2895600"/>
              <a:chExt cx="2103120" cy="304800"/>
            </a:xfrm>
          </p:grpSpPr>
          <p:sp>
            <p:nvSpPr>
              <p:cNvPr id="27" name="Rectangle 26"/>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28" name="TextBox 27"/>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Cyber Intel Analyst</a:t>
                </a:r>
                <a:endParaRPr lang="en-US" sz="1200" b="1" dirty="0">
                  <a:solidFill>
                    <a:schemeClr val="bg1"/>
                  </a:solidFill>
                </a:endParaRPr>
              </a:p>
            </p:txBody>
          </p:sp>
        </p:grpSp>
        <p:grpSp>
          <p:nvGrpSpPr>
            <p:cNvPr id="29" name="Group 28"/>
            <p:cNvGrpSpPr/>
            <p:nvPr/>
          </p:nvGrpSpPr>
          <p:grpSpPr>
            <a:xfrm>
              <a:off x="683411" y="1802440"/>
              <a:ext cx="2438400" cy="304800"/>
              <a:chOff x="4037012" y="2895600"/>
              <a:chExt cx="2103120" cy="304800"/>
            </a:xfrm>
          </p:grpSpPr>
          <p:sp>
            <p:nvSpPr>
              <p:cNvPr id="30" name="Rectangle 29"/>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1" name="TextBox 30"/>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Cyber Policy Analyst</a:t>
                </a:r>
                <a:endParaRPr lang="en-US" sz="1200" b="1" dirty="0">
                  <a:solidFill>
                    <a:schemeClr val="bg1"/>
                  </a:solidFill>
                </a:endParaRPr>
              </a:p>
            </p:txBody>
          </p:sp>
        </p:grpSp>
        <p:grpSp>
          <p:nvGrpSpPr>
            <p:cNvPr id="32" name="Group 31"/>
            <p:cNvGrpSpPr/>
            <p:nvPr/>
          </p:nvGrpSpPr>
          <p:grpSpPr>
            <a:xfrm>
              <a:off x="683412" y="2215310"/>
              <a:ext cx="2438400" cy="304800"/>
              <a:chOff x="4037012" y="2895600"/>
              <a:chExt cx="2103120" cy="304800"/>
            </a:xfrm>
          </p:grpSpPr>
          <p:sp>
            <p:nvSpPr>
              <p:cNvPr id="33" name="Rectangle 32"/>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4" name="TextBox 33"/>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Cybersecurity Analyst</a:t>
                </a:r>
                <a:endParaRPr lang="en-US" sz="1200" b="1" dirty="0">
                  <a:solidFill>
                    <a:schemeClr val="bg1"/>
                  </a:solidFill>
                </a:endParaRPr>
              </a:p>
            </p:txBody>
          </p:sp>
        </p:grpSp>
        <p:grpSp>
          <p:nvGrpSpPr>
            <p:cNvPr id="35" name="Group 34"/>
            <p:cNvGrpSpPr/>
            <p:nvPr/>
          </p:nvGrpSpPr>
          <p:grpSpPr>
            <a:xfrm>
              <a:off x="683412" y="2628180"/>
              <a:ext cx="2438400" cy="304800"/>
              <a:chOff x="4037012" y="2895600"/>
              <a:chExt cx="2103120" cy="304800"/>
            </a:xfrm>
          </p:grpSpPr>
          <p:sp>
            <p:nvSpPr>
              <p:cNvPr id="36" name="Rectangle 35"/>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Cyber Offense Analyst</a:t>
                </a:r>
                <a:endParaRPr lang="en-US" sz="1200" b="1" dirty="0">
                  <a:solidFill>
                    <a:schemeClr val="bg1"/>
                  </a:solidFill>
                </a:endParaRPr>
              </a:p>
            </p:txBody>
          </p:sp>
        </p:grpSp>
        <p:grpSp>
          <p:nvGrpSpPr>
            <p:cNvPr id="38" name="Group 37"/>
            <p:cNvGrpSpPr/>
            <p:nvPr/>
          </p:nvGrpSpPr>
          <p:grpSpPr>
            <a:xfrm>
              <a:off x="683412" y="3041050"/>
              <a:ext cx="2438400" cy="304800"/>
              <a:chOff x="4037012" y="2895600"/>
              <a:chExt cx="2103120" cy="304800"/>
            </a:xfrm>
          </p:grpSpPr>
          <p:sp>
            <p:nvSpPr>
              <p:cNvPr id="39" name="Rectangle 38"/>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0" name="TextBox 39"/>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Cyber Operations Planner</a:t>
                </a:r>
                <a:endParaRPr lang="en-US" sz="1200" b="1" dirty="0">
                  <a:solidFill>
                    <a:schemeClr val="bg1"/>
                  </a:solidFill>
                </a:endParaRPr>
              </a:p>
            </p:txBody>
          </p:sp>
        </p:grpSp>
        <p:grpSp>
          <p:nvGrpSpPr>
            <p:cNvPr id="41" name="Group 40"/>
            <p:cNvGrpSpPr/>
            <p:nvPr/>
          </p:nvGrpSpPr>
          <p:grpSpPr>
            <a:xfrm>
              <a:off x="683411" y="1389570"/>
              <a:ext cx="2438401" cy="304800"/>
              <a:chOff x="4037012" y="2895600"/>
              <a:chExt cx="2103121" cy="304800"/>
            </a:xfrm>
          </p:grpSpPr>
          <p:sp>
            <p:nvSpPr>
              <p:cNvPr id="42" name="Rectangle 41"/>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3" name="TextBox 42"/>
              <p:cNvSpPr txBox="1"/>
              <p:nvPr/>
            </p:nvSpPr>
            <p:spPr>
              <a:xfrm>
                <a:off x="4037013" y="2909500"/>
                <a:ext cx="2103120" cy="276999"/>
              </a:xfrm>
              <a:prstGeom prst="rect">
                <a:avLst/>
              </a:prstGeom>
              <a:noFill/>
            </p:spPr>
            <p:txBody>
              <a:bodyPr wrap="square" rtlCol="0">
                <a:spAutoFit/>
              </a:bodyPr>
              <a:lstStyle/>
              <a:p>
                <a:r>
                  <a:rPr lang="en-US" sz="1200" b="1" dirty="0" smtClean="0">
                    <a:solidFill>
                      <a:schemeClr val="bg1"/>
                    </a:solidFill>
                  </a:rPr>
                  <a:t>Cyber Business Professional</a:t>
                </a:r>
                <a:endParaRPr lang="en-US" sz="1200" b="1" dirty="0">
                  <a:solidFill>
                    <a:schemeClr val="bg1"/>
                  </a:solidFill>
                </a:endParaRPr>
              </a:p>
            </p:txBody>
          </p:sp>
        </p:grpSp>
        <p:grpSp>
          <p:nvGrpSpPr>
            <p:cNvPr id="44" name="Group 43"/>
            <p:cNvGrpSpPr/>
            <p:nvPr/>
          </p:nvGrpSpPr>
          <p:grpSpPr>
            <a:xfrm>
              <a:off x="684212" y="3453920"/>
              <a:ext cx="2438400" cy="304800"/>
              <a:chOff x="4037012" y="2895600"/>
              <a:chExt cx="2103120" cy="304800"/>
            </a:xfrm>
          </p:grpSpPr>
          <p:sp>
            <p:nvSpPr>
              <p:cNvPr id="45" name="Rectangle 44"/>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6" name="TextBox 45"/>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Cyber Compliance Analyst</a:t>
                </a:r>
                <a:endParaRPr lang="en-US" sz="1200" b="1" dirty="0">
                  <a:solidFill>
                    <a:schemeClr val="bg1"/>
                  </a:solidFill>
                </a:endParaRPr>
              </a:p>
            </p:txBody>
          </p:sp>
        </p:grpSp>
        <p:grpSp>
          <p:nvGrpSpPr>
            <p:cNvPr id="47" name="Group 46"/>
            <p:cNvGrpSpPr/>
            <p:nvPr/>
          </p:nvGrpSpPr>
          <p:grpSpPr>
            <a:xfrm>
              <a:off x="684212" y="3866790"/>
              <a:ext cx="2438400" cy="304800"/>
              <a:chOff x="4037012" y="2895600"/>
              <a:chExt cx="2103120" cy="304800"/>
            </a:xfrm>
          </p:grpSpPr>
          <p:sp>
            <p:nvSpPr>
              <p:cNvPr id="48" name="Rectangle 47"/>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49" name="TextBox 48"/>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Secure Software Engineer</a:t>
                </a:r>
                <a:endParaRPr lang="en-US" sz="1200" b="1" dirty="0">
                  <a:solidFill>
                    <a:schemeClr val="bg1"/>
                  </a:solidFill>
                </a:endParaRPr>
              </a:p>
            </p:txBody>
          </p:sp>
        </p:grpSp>
        <p:grpSp>
          <p:nvGrpSpPr>
            <p:cNvPr id="50" name="Group 49"/>
            <p:cNvGrpSpPr/>
            <p:nvPr/>
          </p:nvGrpSpPr>
          <p:grpSpPr>
            <a:xfrm>
              <a:off x="684212" y="4279660"/>
              <a:ext cx="2438400" cy="304800"/>
              <a:chOff x="4037012" y="2895600"/>
              <a:chExt cx="2103120" cy="304800"/>
            </a:xfrm>
          </p:grpSpPr>
          <p:sp>
            <p:nvSpPr>
              <p:cNvPr id="51" name="Rectangle 50"/>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2" name="TextBox 51"/>
              <p:cNvSpPr txBox="1"/>
              <p:nvPr/>
            </p:nvSpPr>
            <p:spPr>
              <a:xfrm>
                <a:off x="4136072" y="2909500"/>
                <a:ext cx="1905000" cy="276999"/>
              </a:xfrm>
              <a:prstGeom prst="rect">
                <a:avLst/>
              </a:prstGeom>
              <a:noFill/>
            </p:spPr>
            <p:txBody>
              <a:bodyPr wrap="square" rtlCol="0">
                <a:spAutoFit/>
              </a:bodyPr>
              <a:lstStyle/>
              <a:p>
                <a:r>
                  <a:rPr lang="en-US" sz="1200" b="1" dirty="0" smtClean="0">
                    <a:solidFill>
                      <a:schemeClr val="bg1"/>
                    </a:solidFill>
                  </a:rPr>
                  <a:t>Cybersecurity Engineer</a:t>
                </a:r>
                <a:endParaRPr lang="en-US" sz="1200" b="1" dirty="0">
                  <a:solidFill>
                    <a:schemeClr val="bg1"/>
                  </a:solidFill>
                </a:endParaRPr>
              </a:p>
            </p:txBody>
          </p:sp>
        </p:grpSp>
        <p:grpSp>
          <p:nvGrpSpPr>
            <p:cNvPr id="53" name="Group 52"/>
            <p:cNvGrpSpPr/>
            <p:nvPr/>
          </p:nvGrpSpPr>
          <p:grpSpPr>
            <a:xfrm>
              <a:off x="683411" y="5105400"/>
              <a:ext cx="2438400" cy="304800"/>
              <a:chOff x="4037012" y="2895600"/>
              <a:chExt cx="2103120" cy="304800"/>
            </a:xfrm>
          </p:grpSpPr>
          <p:sp>
            <p:nvSpPr>
              <p:cNvPr id="54" name="Rectangle 53"/>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5" name="TextBox 54"/>
              <p:cNvSpPr txBox="1"/>
              <p:nvPr/>
            </p:nvSpPr>
            <p:spPr>
              <a:xfrm>
                <a:off x="4037012" y="2909500"/>
                <a:ext cx="2103120" cy="276999"/>
              </a:xfrm>
              <a:prstGeom prst="rect">
                <a:avLst/>
              </a:prstGeom>
              <a:noFill/>
            </p:spPr>
            <p:txBody>
              <a:bodyPr wrap="square" rtlCol="0">
                <a:spAutoFit/>
              </a:bodyPr>
              <a:lstStyle/>
              <a:p>
                <a:r>
                  <a:rPr lang="en-US" sz="1200" b="1" dirty="0" smtClean="0">
                    <a:solidFill>
                      <a:schemeClr val="bg1"/>
                    </a:solidFill>
                  </a:rPr>
                  <a:t>Cyber Operations Professional</a:t>
                </a:r>
                <a:endParaRPr lang="en-US" sz="1200" b="1" dirty="0">
                  <a:solidFill>
                    <a:schemeClr val="bg1"/>
                  </a:solidFill>
                </a:endParaRPr>
              </a:p>
            </p:txBody>
          </p:sp>
        </p:grpSp>
        <p:grpSp>
          <p:nvGrpSpPr>
            <p:cNvPr id="56" name="Group 55"/>
            <p:cNvGrpSpPr/>
            <p:nvPr/>
          </p:nvGrpSpPr>
          <p:grpSpPr>
            <a:xfrm>
              <a:off x="683411" y="4692530"/>
              <a:ext cx="2438400" cy="304800"/>
              <a:chOff x="4037012" y="2895600"/>
              <a:chExt cx="2103120" cy="304800"/>
            </a:xfrm>
          </p:grpSpPr>
          <p:sp>
            <p:nvSpPr>
              <p:cNvPr id="57" name="Rectangle 56"/>
              <p:cNvSpPr/>
              <p:nvPr/>
            </p:nvSpPr>
            <p:spPr bwMode="auto">
              <a:xfrm>
                <a:off x="4037012" y="2895600"/>
                <a:ext cx="2103120" cy="304800"/>
              </a:xfrm>
              <a:prstGeom prst="rect">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p:txBody>
          </p:sp>
          <p:sp>
            <p:nvSpPr>
              <p:cNvPr id="58" name="TextBox 57"/>
              <p:cNvSpPr txBox="1"/>
              <p:nvPr/>
            </p:nvSpPr>
            <p:spPr>
              <a:xfrm>
                <a:off x="4037012" y="2909500"/>
                <a:ext cx="2103120" cy="276999"/>
              </a:xfrm>
              <a:prstGeom prst="rect">
                <a:avLst/>
              </a:prstGeom>
              <a:noFill/>
            </p:spPr>
            <p:txBody>
              <a:bodyPr wrap="square" rtlCol="0">
                <a:spAutoFit/>
              </a:bodyPr>
              <a:lstStyle/>
              <a:p>
                <a:r>
                  <a:rPr lang="en-US" sz="1200" b="1" dirty="0" smtClean="0">
                    <a:solidFill>
                      <a:schemeClr val="bg1"/>
                    </a:solidFill>
                  </a:rPr>
                  <a:t>Cyber Strategist</a:t>
                </a:r>
                <a:endParaRPr lang="en-US" sz="1200" b="1" dirty="0">
                  <a:solidFill>
                    <a:schemeClr val="bg1"/>
                  </a:solidFill>
                </a:endParaRPr>
              </a:p>
            </p:txBody>
          </p:sp>
        </p:grpSp>
      </p:grpSp>
      <p:sp>
        <p:nvSpPr>
          <p:cNvPr id="3" name="TextBox 2"/>
          <p:cNvSpPr txBox="1"/>
          <p:nvPr/>
        </p:nvSpPr>
        <p:spPr>
          <a:xfrm rot="16200000">
            <a:off x="-419968" y="3161184"/>
            <a:ext cx="1600200" cy="369332"/>
          </a:xfrm>
          <a:prstGeom prst="rect">
            <a:avLst/>
          </a:prstGeom>
          <a:noFill/>
        </p:spPr>
        <p:txBody>
          <a:bodyPr wrap="square" rtlCol="0">
            <a:spAutoFit/>
          </a:bodyPr>
          <a:lstStyle/>
          <a:p>
            <a:r>
              <a:rPr lang="en-US" sz="1800" b="1" i="1" dirty="0" smtClean="0"/>
              <a:t>Cyber Roles</a:t>
            </a:r>
            <a:endParaRPr lang="en-US" sz="1800" b="1" i="1" dirty="0"/>
          </a:p>
        </p:txBody>
      </p:sp>
      <p:cxnSp>
        <p:nvCxnSpPr>
          <p:cNvPr id="59" name="Straight Connector 58"/>
          <p:cNvCxnSpPr>
            <a:stCxn id="3" idx="3"/>
          </p:cNvCxnSpPr>
          <p:nvPr/>
        </p:nvCxnSpPr>
        <p:spPr bwMode="auto">
          <a:xfrm flipV="1">
            <a:off x="380132" y="1129102"/>
            <a:ext cx="0" cy="141664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1" name="Straight Connector 60"/>
          <p:cNvCxnSpPr>
            <a:stCxn id="3" idx="1"/>
          </p:cNvCxnSpPr>
          <p:nvPr/>
        </p:nvCxnSpPr>
        <p:spPr bwMode="auto">
          <a:xfrm>
            <a:off x="380132" y="4145950"/>
            <a:ext cx="0" cy="1416651"/>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62" name="TextBox 61"/>
          <p:cNvSpPr txBox="1"/>
          <p:nvPr/>
        </p:nvSpPr>
        <p:spPr>
          <a:xfrm>
            <a:off x="3446223" y="1032650"/>
            <a:ext cx="1993627" cy="523220"/>
          </a:xfrm>
          <a:prstGeom prst="rect">
            <a:avLst/>
          </a:prstGeom>
          <a:noFill/>
        </p:spPr>
        <p:txBody>
          <a:bodyPr wrap="square" rtlCol="0">
            <a:spAutoFit/>
          </a:bodyPr>
          <a:lstStyle/>
          <a:p>
            <a:r>
              <a:rPr lang="en-US" sz="1400" b="1" i="1" dirty="0" smtClean="0"/>
              <a:t>Skills Needed/Training Requirements</a:t>
            </a:r>
            <a:endParaRPr lang="en-US" sz="1400" b="1" i="1" dirty="0"/>
          </a:p>
        </p:txBody>
      </p:sp>
      <p:sp>
        <p:nvSpPr>
          <p:cNvPr id="63" name="TextBox 62"/>
          <p:cNvSpPr txBox="1"/>
          <p:nvPr/>
        </p:nvSpPr>
        <p:spPr>
          <a:xfrm>
            <a:off x="6471747" y="1127611"/>
            <a:ext cx="1376470" cy="307777"/>
          </a:xfrm>
          <a:prstGeom prst="rect">
            <a:avLst/>
          </a:prstGeom>
          <a:noFill/>
        </p:spPr>
        <p:txBody>
          <a:bodyPr wrap="square" rtlCol="0">
            <a:spAutoFit/>
          </a:bodyPr>
          <a:lstStyle/>
          <a:p>
            <a:r>
              <a:rPr lang="en-US" sz="1400" b="1" i="1" dirty="0" smtClean="0"/>
              <a:t>Benefits</a:t>
            </a:r>
            <a:endParaRPr lang="en-US" sz="1400" b="1" i="1" dirty="0"/>
          </a:p>
        </p:txBody>
      </p:sp>
      <p:sp>
        <p:nvSpPr>
          <p:cNvPr id="64" name="Trapezoid 12"/>
          <p:cNvSpPr/>
          <p:nvPr/>
        </p:nvSpPr>
        <p:spPr bwMode="auto">
          <a:xfrm rot="16200000">
            <a:off x="2375838" y="2332478"/>
            <a:ext cx="1602046" cy="598924"/>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3800104"/>
              <a:gd name="connsiteY0" fmla="*/ 1216152 h 1631788"/>
              <a:gd name="connsiteX1" fmla="*/ 228600 w 3800104"/>
              <a:gd name="connsiteY1" fmla="*/ 0 h 1631788"/>
              <a:gd name="connsiteX2" fmla="*/ 685800 w 3800104"/>
              <a:gd name="connsiteY2" fmla="*/ 0 h 1631788"/>
              <a:gd name="connsiteX3" fmla="*/ 3800104 w 3800104"/>
              <a:gd name="connsiteY3" fmla="*/ 1631788 h 1631788"/>
              <a:gd name="connsiteX4" fmla="*/ 0 w 3800104"/>
              <a:gd name="connsiteY4" fmla="*/ 1216152 h 1631788"/>
              <a:gd name="connsiteX0" fmla="*/ 388917 w 3571504"/>
              <a:gd name="connsiteY0" fmla="*/ 1608038 h 1631788"/>
              <a:gd name="connsiteX1" fmla="*/ 0 w 3571504"/>
              <a:gd name="connsiteY1" fmla="*/ 0 h 1631788"/>
              <a:gd name="connsiteX2" fmla="*/ 457200 w 3571504"/>
              <a:gd name="connsiteY2" fmla="*/ 0 h 1631788"/>
              <a:gd name="connsiteX3" fmla="*/ 3571504 w 3571504"/>
              <a:gd name="connsiteY3" fmla="*/ 1631788 h 1631788"/>
              <a:gd name="connsiteX4" fmla="*/ 388917 w 3571504"/>
              <a:gd name="connsiteY4" fmla="*/ 1608038 h 1631788"/>
              <a:gd name="connsiteX0" fmla="*/ 388917 w 3576790"/>
              <a:gd name="connsiteY0" fmla="*/ 1608038 h 1615932"/>
              <a:gd name="connsiteX1" fmla="*/ 0 w 3576790"/>
              <a:gd name="connsiteY1" fmla="*/ 0 h 1615932"/>
              <a:gd name="connsiteX2" fmla="*/ 457200 w 3576790"/>
              <a:gd name="connsiteY2" fmla="*/ 0 h 1615932"/>
              <a:gd name="connsiteX3" fmla="*/ 3576790 w 3576790"/>
              <a:gd name="connsiteY3" fmla="*/ 1615932 h 1615932"/>
              <a:gd name="connsiteX4" fmla="*/ 388917 w 3576790"/>
              <a:gd name="connsiteY4" fmla="*/ 1608038 h 1615932"/>
              <a:gd name="connsiteX0" fmla="*/ 410059 w 3576790"/>
              <a:gd name="connsiteY0" fmla="*/ 1613324 h 1615932"/>
              <a:gd name="connsiteX1" fmla="*/ 0 w 3576790"/>
              <a:gd name="connsiteY1" fmla="*/ 0 h 1615932"/>
              <a:gd name="connsiteX2" fmla="*/ 457200 w 3576790"/>
              <a:gd name="connsiteY2" fmla="*/ 0 h 1615932"/>
              <a:gd name="connsiteX3" fmla="*/ 3576790 w 3576790"/>
              <a:gd name="connsiteY3" fmla="*/ 1615932 h 1615932"/>
              <a:gd name="connsiteX4" fmla="*/ 410059 w 3576790"/>
              <a:gd name="connsiteY4" fmla="*/ 1613324 h 1615932"/>
              <a:gd name="connsiteX0" fmla="*/ 410059 w 3982306"/>
              <a:gd name="connsiteY0" fmla="*/ 1613324 h 1623883"/>
              <a:gd name="connsiteX1" fmla="*/ 0 w 3982306"/>
              <a:gd name="connsiteY1" fmla="*/ 0 h 1623883"/>
              <a:gd name="connsiteX2" fmla="*/ 457200 w 3982306"/>
              <a:gd name="connsiteY2" fmla="*/ 0 h 1623883"/>
              <a:gd name="connsiteX3" fmla="*/ 3982306 w 3982306"/>
              <a:gd name="connsiteY3" fmla="*/ 1623883 h 1623883"/>
              <a:gd name="connsiteX4" fmla="*/ 410059 w 3982306"/>
              <a:gd name="connsiteY4" fmla="*/ 1613324 h 1623883"/>
              <a:gd name="connsiteX0" fmla="*/ 465718 w 4037965"/>
              <a:gd name="connsiteY0" fmla="*/ 1613324 h 1623883"/>
              <a:gd name="connsiteX1" fmla="*/ 0 w 4037965"/>
              <a:gd name="connsiteY1" fmla="*/ 0 h 1623883"/>
              <a:gd name="connsiteX2" fmla="*/ 512859 w 4037965"/>
              <a:gd name="connsiteY2" fmla="*/ 0 h 1623883"/>
              <a:gd name="connsiteX3" fmla="*/ 4037965 w 4037965"/>
              <a:gd name="connsiteY3" fmla="*/ 1623883 h 1623883"/>
              <a:gd name="connsiteX4" fmla="*/ 465718 w 4037965"/>
              <a:gd name="connsiteY4" fmla="*/ 1613324 h 1623883"/>
              <a:gd name="connsiteX0" fmla="*/ 863283 w 4037965"/>
              <a:gd name="connsiteY0" fmla="*/ 5954736 h 5954736"/>
              <a:gd name="connsiteX1" fmla="*/ 0 w 4037965"/>
              <a:gd name="connsiteY1" fmla="*/ 0 h 5954736"/>
              <a:gd name="connsiteX2" fmla="*/ 512859 w 4037965"/>
              <a:gd name="connsiteY2" fmla="*/ 0 h 5954736"/>
              <a:gd name="connsiteX3" fmla="*/ 4037965 w 4037965"/>
              <a:gd name="connsiteY3" fmla="*/ 1623883 h 5954736"/>
              <a:gd name="connsiteX4" fmla="*/ 863283 w 4037965"/>
              <a:gd name="connsiteY4" fmla="*/ 5954736 h 5954736"/>
              <a:gd name="connsiteX0" fmla="*/ 873915 w 4048597"/>
              <a:gd name="connsiteY0" fmla="*/ 5954736 h 5954736"/>
              <a:gd name="connsiteX1" fmla="*/ 0 w 4048597"/>
              <a:gd name="connsiteY1" fmla="*/ 0 h 5954736"/>
              <a:gd name="connsiteX2" fmla="*/ 523491 w 4048597"/>
              <a:gd name="connsiteY2" fmla="*/ 0 h 5954736"/>
              <a:gd name="connsiteX3" fmla="*/ 4048597 w 4048597"/>
              <a:gd name="connsiteY3" fmla="*/ 1623883 h 5954736"/>
              <a:gd name="connsiteX4" fmla="*/ 873915 w 4048597"/>
              <a:gd name="connsiteY4" fmla="*/ 5954736 h 5954736"/>
              <a:gd name="connsiteX0" fmla="*/ 852651 w 4048597"/>
              <a:gd name="connsiteY0" fmla="*/ 1606019 h 1623883"/>
              <a:gd name="connsiteX1" fmla="*/ 0 w 4048597"/>
              <a:gd name="connsiteY1" fmla="*/ 0 h 1623883"/>
              <a:gd name="connsiteX2" fmla="*/ 523491 w 4048597"/>
              <a:gd name="connsiteY2" fmla="*/ 0 h 1623883"/>
              <a:gd name="connsiteX3" fmla="*/ 4048597 w 4048597"/>
              <a:gd name="connsiteY3" fmla="*/ 1623883 h 1623883"/>
              <a:gd name="connsiteX4" fmla="*/ 852651 w 4048597"/>
              <a:gd name="connsiteY4" fmla="*/ 1606019 h 1623883"/>
              <a:gd name="connsiteX0" fmla="*/ 852651 w 4048597"/>
              <a:gd name="connsiteY0" fmla="*/ 1606019 h 1623883"/>
              <a:gd name="connsiteX1" fmla="*/ 0 w 4048597"/>
              <a:gd name="connsiteY1" fmla="*/ 0 h 1623883"/>
              <a:gd name="connsiteX2" fmla="*/ 540319 w 4048597"/>
              <a:gd name="connsiteY2" fmla="*/ 2 h 1623883"/>
              <a:gd name="connsiteX3" fmla="*/ 4048597 w 4048597"/>
              <a:gd name="connsiteY3" fmla="*/ 1623883 h 1623883"/>
              <a:gd name="connsiteX4" fmla="*/ 852651 w 4048597"/>
              <a:gd name="connsiteY4" fmla="*/ 1606019 h 1623883"/>
              <a:gd name="connsiteX0" fmla="*/ 852651 w 1776621"/>
              <a:gd name="connsiteY0" fmla="*/ 1606019 h 1606019"/>
              <a:gd name="connsiteX1" fmla="*/ 0 w 1776621"/>
              <a:gd name="connsiteY1" fmla="*/ 0 h 1606019"/>
              <a:gd name="connsiteX2" fmla="*/ 540319 w 1776621"/>
              <a:gd name="connsiteY2" fmla="*/ 2 h 1606019"/>
              <a:gd name="connsiteX3" fmla="*/ 1776621 w 1776621"/>
              <a:gd name="connsiteY3" fmla="*/ 590639 h 1606019"/>
              <a:gd name="connsiteX4" fmla="*/ 852651 w 1776621"/>
              <a:gd name="connsiteY4" fmla="*/ 1606019 h 1606019"/>
              <a:gd name="connsiteX0" fmla="*/ 0 w 2870577"/>
              <a:gd name="connsiteY0" fmla="*/ 609033 h 609034"/>
              <a:gd name="connsiteX1" fmla="*/ 1093956 w 2870577"/>
              <a:gd name="connsiteY1" fmla="*/ 0 h 609034"/>
              <a:gd name="connsiteX2" fmla="*/ 1634275 w 2870577"/>
              <a:gd name="connsiteY2" fmla="*/ 2 h 609034"/>
              <a:gd name="connsiteX3" fmla="*/ 2870577 w 2870577"/>
              <a:gd name="connsiteY3" fmla="*/ 590639 h 609034"/>
              <a:gd name="connsiteX4" fmla="*/ 0 w 2870577"/>
              <a:gd name="connsiteY4" fmla="*/ 609033 h 609034"/>
              <a:gd name="connsiteX0" fmla="*/ 0 w 2870577"/>
              <a:gd name="connsiteY0" fmla="*/ 756068 h 756067"/>
              <a:gd name="connsiteX1" fmla="*/ 1093956 w 2870577"/>
              <a:gd name="connsiteY1" fmla="*/ 147035 h 756067"/>
              <a:gd name="connsiteX2" fmla="*/ 1538935 w 2870577"/>
              <a:gd name="connsiteY2" fmla="*/ 0 h 756067"/>
              <a:gd name="connsiteX3" fmla="*/ 2870577 w 2870577"/>
              <a:gd name="connsiteY3" fmla="*/ 737674 h 756067"/>
              <a:gd name="connsiteX4" fmla="*/ 0 w 2870577"/>
              <a:gd name="connsiteY4" fmla="*/ 756068 h 756067"/>
              <a:gd name="connsiteX0" fmla="*/ 0 w 2870577"/>
              <a:gd name="connsiteY0" fmla="*/ 756068 h 756069"/>
              <a:gd name="connsiteX1" fmla="*/ 1236967 w 2870577"/>
              <a:gd name="connsiteY1" fmla="*/ 7001 h 756069"/>
              <a:gd name="connsiteX2" fmla="*/ 1538935 w 2870577"/>
              <a:gd name="connsiteY2" fmla="*/ 0 h 756069"/>
              <a:gd name="connsiteX3" fmla="*/ 2870577 w 2870577"/>
              <a:gd name="connsiteY3" fmla="*/ 737674 h 756069"/>
              <a:gd name="connsiteX4" fmla="*/ 0 w 2870577"/>
              <a:gd name="connsiteY4" fmla="*/ 756068 h 756069"/>
              <a:gd name="connsiteX0" fmla="*/ 0 w 2870577"/>
              <a:gd name="connsiteY0" fmla="*/ 749067 h 749067"/>
              <a:gd name="connsiteX1" fmla="*/ 1236967 w 2870577"/>
              <a:gd name="connsiteY1" fmla="*/ 0 h 749067"/>
              <a:gd name="connsiteX2" fmla="*/ 1945923 w 2870577"/>
              <a:gd name="connsiteY2" fmla="*/ 10080 h 749067"/>
              <a:gd name="connsiteX3" fmla="*/ 2870577 w 2870577"/>
              <a:gd name="connsiteY3" fmla="*/ 730673 h 749067"/>
              <a:gd name="connsiteX4" fmla="*/ 0 w 2870577"/>
              <a:gd name="connsiteY4" fmla="*/ 749067 h 749067"/>
              <a:gd name="connsiteX0" fmla="*/ 0 w 2870577"/>
              <a:gd name="connsiteY0" fmla="*/ 749067 h 749067"/>
              <a:gd name="connsiteX1" fmla="*/ 1638669 w 2870577"/>
              <a:gd name="connsiteY1" fmla="*/ 0 h 749067"/>
              <a:gd name="connsiteX2" fmla="*/ 1945923 w 2870577"/>
              <a:gd name="connsiteY2" fmla="*/ 10080 h 749067"/>
              <a:gd name="connsiteX3" fmla="*/ 2870577 w 2870577"/>
              <a:gd name="connsiteY3" fmla="*/ 730673 h 749067"/>
              <a:gd name="connsiteX4" fmla="*/ 0 w 2870577"/>
              <a:gd name="connsiteY4" fmla="*/ 749067 h 749067"/>
              <a:gd name="connsiteX0" fmla="*/ 0 w 2072459"/>
              <a:gd name="connsiteY0" fmla="*/ 749067 h 1029560"/>
              <a:gd name="connsiteX1" fmla="*/ 1638669 w 2072459"/>
              <a:gd name="connsiteY1" fmla="*/ 0 h 1029560"/>
              <a:gd name="connsiteX2" fmla="*/ 1945923 w 2072459"/>
              <a:gd name="connsiteY2" fmla="*/ 10080 h 1029560"/>
              <a:gd name="connsiteX3" fmla="*/ 2072459 w 2072459"/>
              <a:gd name="connsiteY3" fmla="*/ 1029560 h 1029560"/>
              <a:gd name="connsiteX4" fmla="*/ 0 w 2072459"/>
              <a:gd name="connsiteY4" fmla="*/ 749067 h 1029560"/>
              <a:gd name="connsiteX0" fmla="*/ 0 w 1602046"/>
              <a:gd name="connsiteY0" fmla="*/ 1047960 h 1047961"/>
              <a:gd name="connsiteX1" fmla="*/ 1168256 w 1602046"/>
              <a:gd name="connsiteY1" fmla="*/ 0 h 1047961"/>
              <a:gd name="connsiteX2" fmla="*/ 1475510 w 1602046"/>
              <a:gd name="connsiteY2" fmla="*/ 10080 h 1047961"/>
              <a:gd name="connsiteX3" fmla="*/ 1602046 w 1602046"/>
              <a:gd name="connsiteY3" fmla="*/ 1029560 h 1047961"/>
              <a:gd name="connsiteX4" fmla="*/ 0 w 1602046"/>
              <a:gd name="connsiteY4" fmla="*/ 1047960 h 1047961"/>
              <a:gd name="connsiteX0" fmla="*/ 0 w 1602046"/>
              <a:gd name="connsiteY0" fmla="*/ 1047960 h 1047959"/>
              <a:gd name="connsiteX1" fmla="*/ 1168256 w 1602046"/>
              <a:gd name="connsiteY1" fmla="*/ 0 h 1047959"/>
              <a:gd name="connsiteX2" fmla="*/ 1491366 w 1602046"/>
              <a:gd name="connsiteY2" fmla="*/ 10079 h 1047959"/>
              <a:gd name="connsiteX3" fmla="*/ 1602046 w 1602046"/>
              <a:gd name="connsiteY3" fmla="*/ 1029560 h 1047959"/>
              <a:gd name="connsiteX4" fmla="*/ 0 w 1602046"/>
              <a:gd name="connsiteY4" fmla="*/ 1047960 h 104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2046" h="1047959">
                <a:moveTo>
                  <a:pt x="0" y="1047960"/>
                </a:moveTo>
                <a:lnTo>
                  <a:pt x="1168256" y="0"/>
                </a:lnTo>
                <a:lnTo>
                  <a:pt x="1491366" y="10079"/>
                </a:lnTo>
                <a:lnTo>
                  <a:pt x="1602046" y="1029560"/>
                </a:lnTo>
                <a:lnTo>
                  <a:pt x="0" y="1047960"/>
                </a:lnTo>
                <a:close/>
              </a:path>
            </a:pathLst>
          </a:custGeom>
          <a:gradFill>
            <a:gsLst>
              <a:gs pos="32000">
                <a:srgbClr val="E2F4FE">
                  <a:alpha val="67000"/>
                  <a:lumMod val="68000"/>
                </a:srgbClr>
              </a:gs>
              <a:gs pos="100000">
                <a:schemeClr val="accent1">
                  <a:tint val="23500"/>
                  <a:satMod val="160000"/>
                  <a:lumMod val="7000"/>
                  <a:lumOff val="93000"/>
                </a:schemeClr>
              </a:gs>
            </a:gsLst>
            <a:lin ang="5400000" scaled="0"/>
          </a:gradFill>
          <a:ln w="9525" cap="flat" cmpd="sng" algn="ctr">
            <a:noFill/>
            <a:prstDash val="solid"/>
            <a:round/>
            <a:headEnd type="none" w="med" len="med"/>
            <a:tailEnd type="none" w="med" len="med"/>
          </a:ln>
          <a:effectLst>
            <a:softEdge rad="12700"/>
          </a:effectLst>
        </p:spPr>
        <p:txBody>
          <a:bodyPr vert="horz" wrap="none" lIns="45720" tIns="45720" rIns="45720" bIns="45720" numCol="1" rtlCol="0" anchor="ctr" anchorCtr="0" compatLnSpc="1">
            <a:prstTxWarp prst="textNoShape">
              <a:avLst/>
            </a:prstTxWarp>
          </a:bodyPr>
          <a:lstStyle/>
          <a:p>
            <a:endParaRPr lang="en-US" smtClean="0">
              <a:solidFill>
                <a:srgbClr val="000000"/>
              </a:solidFill>
            </a:endParaRPr>
          </a:p>
        </p:txBody>
      </p:sp>
      <p:sp>
        <p:nvSpPr>
          <p:cNvPr id="65" name="Content Placeholder 3"/>
          <p:cNvSpPr txBox="1">
            <a:spLocks/>
          </p:cNvSpPr>
          <p:nvPr/>
        </p:nvSpPr>
        <p:spPr bwMode="auto">
          <a:xfrm>
            <a:off x="3472055" y="3810002"/>
            <a:ext cx="1941964" cy="1828799"/>
          </a:xfrm>
          <a:prstGeom prst="rect">
            <a:avLst/>
          </a:prstGeom>
          <a:no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itchFamily="18" charset="2"/>
              <a:buChar char="4"/>
              <a:defRPr sz="1600" b="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n-lt"/>
              </a:defRPr>
            </a:lvl3pPr>
            <a:lvl4pPr marL="2403475" algn="l" rtl="0" eaLnBrk="0" fontAlgn="base" hangingPunct="0">
              <a:lnSpc>
                <a:spcPct val="90000"/>
              </a:lnSpc>
              <a:spcBef>
                <a:spcPct val="40000"/>
              </a:spcBef>
              <a:spcAft>
                <a:spcPct val="0"/>
              </a:spcAft>
              <a:buClr>
                <a:srgbClr val="0B1F65"/>
              </a:buClr>
              <a:defRPr sz="1600">
                <a:solidFill>
                  <a:schemeClr val="tx1"/>
                </a:solidFill>
                <a:latin typeface="+mn-lt"/>
              </a:defRPr>
            </a:lvl4pPr>
            <a:lvl5pPr marL="25177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5pPr>
            <a:lvl6pPr marL="2974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pPr marL="111125" lvl="0" indent="-111125">
              <a:spcBef>
                <a:spcPts val="300"/>
              </a:spcBef>
              <a:defRPr/>
            </a:pPr>
            <a:r>
              <a:rPr lang="en-US" sz="1100" dirty="0"/>
              <a:t>Systems Requirements Analysis</a:t>
            </a:r>
          </a:p>
          <a:p>
            <a:pPr marL="111125" lvl="0" indent="-111125">
              <a:spcBef>
                <a:spcPts val="300"/>
              </a:spcBef>
              <a:defRPr/>
            </a:pPr>
            <a:r>
              <a:rPr lang="en-US" sz="1100" dirty="0"/>
              <a:t>Secure Network Design</a:t>
            </a:r>
          </a:p>
          <a:p>
            <a:pPr marL="111125" lvl="0" indent="-111125">
              <a:spcBef>
                <a:spcPts val="300"/>
              </a:spcBef>
            </a:pPr>
            <a:r>
              <a:rPr lang="en-US" sz="1100" dirty="0"/>
              <a:t>Secure Application Design</a:t>
            </a:r>
          </a:p>
          <a:p>
            <a:pPr marL="111125" lvl="0" indent="-111125">
              <a:spcBef>
                <a:spcPts val="300"/>
              </a:spcBef>
            </a:pPr>
            <a:r>
              <a:rPr lang="en-US" sz="1100" dirty="0"/>
              <a:t>Testing</a:t>
            </a:r>
          </a:p>
          <a:p>
            <a:pPr marL="111125" lvl="0" indent="-111125">
              <a:spcBef>
                <a:spcPts val="300"/>
              </a:spcBef>
            </a:pPr>
            <a:r>
              <a:rPr lang="en-US" sz="1100" dirty="0"/>
              <a:t>Systems Implementation</a:t>
            </a:r>
          </a:p>
          <a:p>
            <a:pPr marL="111125" lvl="0" indent="-111125">
              <a:spcBef>
                <a:spcPts val="300"/>
              </a:spcBef>
            </a:pPr>
            <a:r>
              <a:rPr lang="en-US" sz="1100" dirty="0"/>
              <a:t>Secure Configuration Management</a:t>
            </a:r>
          </a:p>
          <a:p>
            <a:pPr marL="111125" lvl="0" indent="-111125">
              <a:spcBef>
                <a:spcPts val="300"/>
              </a:spcBef>
              <a:defRPr/>
            </a:pPr>
            <a:r>
              <a:rPr lang="en-US" sz="1100" dirty="0"/>
              <a:t>Vulnerability Assessment</a:t>
            </a:r>
          </a:p>
        </p:txBody>
      </p:sp>
      <p:sp>
        <p:nvSpPr>
          <p:cNvPr id="66" name="Content Placeholder 3"/>
          <p:cNvSpPr txBox="1">
            <a:spLocks/>
          </p:cNvSpPr>
          <p:nvPr/>
        </p:nvSpPr>
        <p:spPr bwMode="auto">
          <a:xfrm>
            <a:off x="3472055" y="1828802"/>
            <a:ext cx="1941964" cy="1600199"/>
          </a:xfrm>
          <a:prstGeom prst="rect">
            <a:avLst/>
          </a:prstGeom>
          <a:noFill/>
          <a:ln w="9525">
            <a:solidFill>
              <a:schemeClr val="tx1"/>
            </a:solidFill>
            <a:miter lim="800000"/>
            <a:headEnd/>
            <a:tailEnd/>
          </a:ln>
          <a:effec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itchFamily="18" charset="2"/>
              <a:buChar char="4"/>
              <a:defRPr sz="1600" b="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n-lt"/>
              </a:defRPr>
            </a:lvl3pPr>
            <a:lvl4pPr marL="2403475" algn="l" rtl="0" eaLnBrk="0" fontAlgn="base" hangingPunct="0">
              <a:lnSpc>
                <a:spcPct val="90000"/>
              </a:lnSpc>
              <a:spcBef>
                <a:spcPct val="40000"/>
              </a:spcBef>
              <a:spcAft>
                <a:spcPct val="0"/>
              </a:spcAft>
              <a:buClr>
                <a:srgbClr val="0B1F65"/>
              </a:buClr>
              <a:defRPr sz="1600">
                <a:solidFill>
                  <a:schemeClr val="tx1"/>
                </a:solidFill>
                <a:latin typeface="+mn-lt"/>
              </a:defRPr>
            </a:lvl4pPr>
            <a:lvl5pPr marL="25177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5pPr>
            <a:lvl6pPr marL="2974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pPr marL="111125" lvl="0" indent="-111125">
              <a:spcBef>
                <a:spcPts val="300"/>
              </a:spcBef>
              <a:defRPr/>
            </a:pPr>
            <a:r>
              <a:rPr lang="en-US" sz="1100" dirty="0">
                <a:latin typeface="Arial" charset="0"/>
              </a:rPr>
              <a:t>Cyber Policies, Plans, &amp; Procedures</a:t>
            </a:r>
          </a:p>
          <a:p>
            <a:pPr marL="111125" lvl="0" indent="-111125">
              <a:spcBef>
                <a:spcPts val="300"/>
              </a:spcBef>
              <a:defRPr/>
            </a:pPr>
            <a:r>
              <a:rPr lang="en-US" sz="1100" dirty="0">
                <a:latin typeface="Arial" charset="0"/>
              </a:rPr>
              <a:t>Cyber Program Design</a:t>
            </a:r>
          </a:p>
          <a:p>
            <a:pPr marL="111125" lvl="0" indent="-111125">
              <a:spcBef>
                <a:spcPts val="300"/>
              </a:spcBef>
              <a:defRPr/>
            </a:pPr>
            <a:r>
              <a:rPr lang="en-US" sz="1100" dirty="0">
                <a:latin typeface="Arial" charset="0"/>
              </a:rPr>
              <a:t>Threat Assessment</a:t>
            </a:r>
          </a:p>
          <a:p>
            <a:pPr marL="111125" lvl="0" indent="-111125">
              <a:spcBef>
                <a:spcPts val="300"/>
              </a:spcBef>
              <a:defRPr/>
            </a:pPr>
            <a:r>
              <a:rPr lang="en-US" sz="1100" dirty="0">
                <a:latin typeface="Arial" charset="0"/>
              </a:rPr>
              <a:t>Continuity of Operations</a:t>
            </a:r>
          </a:p>
          <a:p>
            <a:pPr marL="111125" lvl="0" indent="-111125">
              <a:spcBef>
                <a:spcPts val="300"/>
              </a:spcBef>
              <a:defRPr/>
            </a:pPr>
            <a:r>
              <a:rPr lang="en-US" sz="1100" dirty="0">
                <a:latin typeface="Arial" charset="0"/>
              </a:rPr>
              <a:t>Incident Response</a:t>
            </a:r>
          </a:p>
          <a:p>
            <a:pPr marL="111125" lvl="0" indent="-111125">
              <a:spcBef>
                <a:spcPts val="300"/>
              </a:spcBef>
              <a:defRPr/>
            </a:pPr>
            <a:r>
              <a:rPr lang="en-US" sz="1100" dirty="0">
                <a:latin typeface="Arial" charset="0"/>
              </a:rPr>
              <a:t>Certification &amp; Accreditation</a:t>
            </a:r>
          </a:p>
          <a:p>
            <a:pPr marL="111125" lvl="0" indent="-111125">
              <a:spcBef>
                <a:spcPts val="300"/>
              </a:spcBef>
              <a:defRPr/>
            </a:pPr>
            <a:r>
              <a:rPr lang="en-US" sz="1100" dirty="0">
                <a:latin typeface="Arial" charset="0"/>
              </a:rPr>
              <a:t>Vulnerability Assessment</a:t>
            </a:r>
          </a:p>
        </p:txBody>
      </p:sp>
      <p:sp>
        <p:nvSpPr>
          <p:cNvPr id="68" name="Content Placeholder 3"/>
          <p:cNvSpPr txBox="1">
            <a:spLocks/>
          </p:cNvSpPr>
          <p:nvPr/>
        </p:nvSpPr>
        <p:spPr bwMode="auto">
          <a:xfrm>
            <a:off x="5627415" y="1981202"/>
            <a:ext cx="3375862" cy="160019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marL="234950" indent="-234950" algn="l" rtl="0" eaLnBrk="0" fontAlgn="base" hangingPunct="0">
              <a:spcBef>
                <a:spcPct val="100000"/>
              </a:spcBef>
              <a:spcAft>
                <a:spcPct val="0"/>
              </a:spcAft>
              <a:buClr>
                <a:srgbClr val="0B1F65"/>
              </a:buClr>
              <a:buFont typeface="Webdings" pitchFamily="18" charset="2"/>
              <a:buChar char="4"/>
              <a:defRPr sz="1600" b="0">
                <a:solidFill>
                  <a:schemeClr val="tx1"/>
                </a:solidFill>
                <a:latin typeface="+mn-lt"/>
                <a:ea typeface="+mn-ea"/>
                <a:cs typeface="+mn-cs"/>
              </a:defRPr>
            </a:lvl1pPr>
            <a:lvl2pPr marL="457200" indent="-220663" algn="l" rtl="0" eaLnBrk="0" fontAlgn="base" hangingPunct="0">
              <a:lnSpc>
                <a:spcPct val="90000"/>
              </a:lnSpc>
              <a:spcBef>
                <a:spcPct val="40000"/>
              </a:spcBef>
              <a:spcAft>
                <a:spcPct val="0"/>
              </a:spcAft>
              <a:buClr>
                <a:srgbClr val="0B1F65"/>
              </a:buClr>
              <a:buChar char="–"/>
              <a:defRPr sz="1600">
                <a:solidFill>
                  <a:schemeClr val="tx1"/>
                </a:solidFill>
                <a:latin typeface="+mn-lt"/>
              </a:defRPr>
            </a:lvl2pPr>
            <a:lvl3pPr marL="2278063" indent="11113" algn="l" rtl="0" eaLnBrk="0" fontAlgn="base" hangingPunct="0">
              <a:lnSpc>
                <a:spcPct val="90000"/>
              </a:lnSpc>
              <a:spcBef>
                <a:spcPct val="40000"/>
              </a:spcBef>
              <a:spcAft>
                <a:spcPct val="0"/>
              </a:spcAft>
              <a:buClr>
                <a:srgbClr val="0B1F65"/>
              </a:buClr>
              <a:buFont typeface="Webdings" pitchFamily="18" charset="2"/>
              <a:defRPr sz="1600">
                <a:solidFill>
                  <a:schemeClr val="tx1"/>
                </a:solidFill>
                <a:latin typeface="+mn-lt"/>
              </a:defRPr>
            </a:lvl3pPr>
            <a:lvl4pPr marL="2403475" algn="l" rtl="0" eaLnBrk="0" fontAlgn="base" hangingPunct="0">
              <a:lnSpc>
                <a:spcPct val="90000"/>
              </a:lnSpc>
              <a:spcBef>
                <a:spcPct val="40000"/>
              </a:spcBef>
              <a:spcAft>
                <a:spcPct val="0"/>
              </a:spcAft>
              <a:buClr>
                <a:srgbClr val="0B1F65"/>
              </a:buClr>
              <a:defRPr sz="1600">
                <a:solidFill>
                  <a:schemeClr val="tx1"/>
                </a:solidFill>
                <a:latin typeface="+mn-lt"/>
              </a:defRPr>
            </a:lvl4pPr>
            <a:lvl5pPr marL="25177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5pPr>
            <a:lvl6pPr marL="29749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6pPr>
            <a:lvl7pPr marL="34321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7pPr>
            <a:lvl8pPr marL="38893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8pPr>
            <a:lvl9pPr marL="4346575" algn="l" rtl="0" eaLnBrk="0" fontAlgn="base" hangingPunct="0">
              <a:lnSpc>
                <a:spcPct val="90000"/>
              </a:lnSpc>
              <a:spcBef>
                <a:spcPct val="0"/>
              </a:spcBef>
              <a:spcAft>
                <a:spcPct val="40000"/>
              </a:spcAft>
              <a:buClr>
                <a:schemeClr val="tx1"/>
              </a:buClr>
              <a:buSzPct val="40000"/>
              <a:buFont typeface="Arial" charset="0"/>
              <a:defRPr sz="1600">
                <a:solidFill>
                  <a:schemeClr val="tx1"/>
                </a:solidFill>
                <a:latin typeface="+mn-lt"/>
              </a:defRPr>
            </a:lvl9pPr>
          </a:lstStyle>
          <a:p>
            <a:pPr marL="227013" indent="-227013"/>
            <a:r>
              <a:rPr lang="en-US" dirty="0"/>
              <a:t>Establishes a common lexicon and point of reference across all human capital management activities</a:t>
            </a:r>
          </a:p>
          <a:p>
            <a:pPr marL="227013" indent="-227013"/>
            <a:r>
              <a:rPr lang="en-US" dirty="0"/>
              <a:t>Allows stakeholders to immediately identify roles, skill sets and training needs, consistently across functional areas</a:t>
            </a:r>
          </a:p>
          <a:p>
            <a:pPr marL="227013" indent="-227013"/>
            <a:r>
              <a:rPr lang="en-US" dirty="0"/>
              <a:t>Allows existing staff to easily identify with each other to facilitate the formation of communities of interest and practice</a:t>
            </a:r>
          </a:p>
        </p:txBody>
      </p:sp>
      <p:sp>
        <p:nvSpPr>
          <p:cNvPr id="69" name="Trapezoid 12"/>
          <p:cNvSpPr/>
          <p:nvPr/>
        </p:nvSpPr>
        <p:spPr bwMode="auto">
          <a:xfrm rot="16200000">
            <a:off x="2259785" y="4419519"/>
            <a:ext cx="1832908" cy="591008"/>
          </a:xfrm>
          <a:custGeom>
            <a:avLst/>
            <a:gdLst>
              <a:gd name="connsiteX0" fmla="*/ 0 w 914400"/>
              <a:gd name="connsiteY0" fmla="*/ 1216152 h 1216152"/>
              <a:gd name="connsiteX1" fmla="*/ 228600 w 914400"/>
              <a:gd name="connsiteY1" fmla="*/ 0 h 1216152"/>
              <a:gd name="connsiteX2" fmla="*/ 685800 w 914400"/>
              <a:gd name="connsiteY2" fmla="*/ 0 h 1216152"/>
              <a:gd name="connsiteX3" fmla="*/ 914400 w 914400"/>
              <a:gd name="connsiteY3" fmla="*/ 1216152 h 1216152"/>
              <a:gd name="connsiteX4" fmla="*/ 0 w 914400"/>
              <a:gd name="connsiteY4" fmla="*/ 1216152 h 1216152"/>
              <a:gd name="connsiteX0" fmla="*/ 0 w 3800104"/>
              <a:gd name="connsiteY0" fmla="*/ 1216152 h 1631788"/>
              <a:gd name="connsiteX1" fmla="*/ 228600 w 3800104"/>
              <a:gd name="connsiteY1" fmla="*/ 0 h 1631788"/>
              <a:gd name="connsiteX2" fmla="*/ 685800 w 3800104"/>
              <a:gd name="connsiteY2" fmla="*/ 0 h 1631788"/>
              <a:gd name="connsiteX3" fmla="*/ 3800104 w 3800104"/>
              <a:gd name="connsiteY3" fmla="*/ 1631788 h 1631788"/>
              <a:gd name="connsiteX4" fmla="*/ 0 w 3800104"/>
              <a:gd name="connsiteY4" fmla="*/ 1216152 h 1631788"/>
              <a:gd name="connsiteX0" fmla="*/ 388917 w 3571504"/>
              <a:gd name="connsiteY0" fmla="*/ 1608038 h 1631788"/>
              <a:gd name="connsiteX1" fmla="*/ 0 w 3571504"/>
              <a:gd name="connsiteY1" fmla="*/ 0 h 1631788"/>
              <a:gd name="connsiteX2" fmla="*/ 457200 w 3571504"/>
              <a:gd name="connsiteY2" fmla="*/ 0 h 1631788"/>
              <a:gd name="connsiteX3" fmla="*/ 3571504 w 3571504"/>
              <a:gd name="connsiteY3" fmla="*/ 1631788 h 1631788"/>
              <a:gd name="connsiteX4" fmla="*/ 388917 w 3571504"/>
              <a:gd name="connsiteY4" fmla="*/ 1608038 h 1631788"/>
              <a:gd name="connsiteX0" fmla="*/ 388917 w 3576790"/>
              <a:gd name="connsiteY0" fmla="*/ 1608038 h 1615932"/>
              <a:gd name="connsiteX1" fmla="*/ 0 w 3576790"/>
              <a:gd name="connsiteY1" fmla="*/ 0 h 1615932"/>
              <a:gd name="connsiteX2" fmla="*/ 457200 w 3576790"/>
              <a:gd name="connsiteY2" fmla="*/ 0 h 1615932"/>
              <a:gd name="connsiteX3" fmla="*/ 3576790 w 3576790"/>
              <a:gd name="connsiteY3" fmla="*/ 1615932 h 1615932"/>
              <a:gd name="connsiteX4" fmla="*/ 388917 w 3576790"/>
              <a:gd name="connsiteY4" fmla="*/ 1608038 h 1615932"/>
              <a:gd name="connsiteX0" fmla="*/ 410059 w 3576790"/>
              <a:gd name="connsiteY0" fmla="*/ 1613324 h 1615932"/>
              <a:gd name="connsiteX1" fmla="*/ 0 w 3576790"/>
              <a:gd name="connsiteY1" fmla="*/ 0 h 1615932"/>
              <a:gd name="connsiteX2" fmla="*/ 457200 w 3576790"/>
              <a:gd name="connsiteY2" fmla="*/ 0 h 1615932"/>
              <a:gd name="connsiteX3" fmla="*/ 3576790 w 3576790"/>
              <a:gd name="connsiteY3" fmla="*/ 1615932 h 1615932"/>
              <a:gd name="connsiteX4" fmla="*/ 410059 w 3576790"/>
              <a:gd name="connsiteY4" fmla="*/ 1613324 h 1615932"/>
              <a:gd name="connsiteX0" fmla="*/ 410059 w 3982306"/>
              <a:gd name="connsiteY0" fmla="*/ 1613324 h 1623883"/>
              <a:gd name="connsiteX1" fmla="*/ 0 w 3982306"/>
              <a:gd name="connsiteY1" fmla="*/ 0 h 1623883"/>
              <a:gd name="connsiteX2" fmla="*/ 457200 w 3982306"/>
              <a:gd name="connsiteY2" fmla="*/ 0 h 1623883"/>
              <a:gd name="connsiteX3" fmla="*/ 3982306 w 3982306"/>
              <a:gd name="connsiteY3" fmla="*/ 1623883 h 1623883"/>
              <a:gd name="connsiteX4" fmla="*/ 410059 w 3982306"/>
              <a:gd name="connsiteY4" fmla="*/ 1613324 h 1623883"/>
              <a:gd name="connsiteX0" fmla="*/ 465718 w 4037965"/>
              <a:gd name="connsiteY0" fmla="*/ 1613324 h 1623883"/>
              <a:gd name="connsiteX1" fmla="*/ 0 w 4037965"/>
              <a:gd name="connsiteY1" fmla="*/ 0 h 1623883"/>
              <a:gd name="connsiteX2" fmla="*/ 512859 w 4037965"/>
              <a:gd name="connsiteY2" fmla="*/ 0 h 1623883"/>
              <a:gd name="connsiteX3" fmla="*/ 4037965 w 4037965"/>
              <a:gd name="connsiteY3" fmla="*/ 1623883 h 1623883"/>
              <a:gd name="connsiteX4" fmla="*/ 465718 w 4037965"/>
              <a:gd name="connsiteY4" fmla="*/ 1613324 h 1623883"/>
              <a:gd name="connsiteX0" fmla="*/ 863283 w 4037965"/>
              <a:gd name="connsiteY0" fmla="*/ 5954736 h 5954736"/>
              <a:gd name="connsiteX1" fmla="*/ 0 w 4037965"/>
              <a:gd name="connsiteY1" fmla="*/ 0 h 5954736"/>
              <a:gd name="connsiteX2" fmla="*/ 512859 w 4037965"/>
              <a:gd name="connsiteY2" fmla="*/ 0 h 5954736"/>
              <a:gd name="connsiteX3" fmla="*/ 4037965 w 4037965"/>
              <a:gd name="connsiteY3" fmla="*/ 1623883 h 5954736"/>
              <a:gd name="connsiteX4" fmla="*/ 863283 w 4037965"/>
              <a:gd name="connsiteY4" fmla="*/ 5954736 h 5954736"/>
              <a:gd name="connsiteX0" fmla="*/ 873915 w 4048597"/>
              <a:gd name="connsiteY0" fmla="*/ 5954736 h 5954736"/>
              <a:gd name="connsiteX1" fmla="*/ 0 w 4048597"/>
              <a:gd name="connsiteY1" fmla="*/ 0 h 5954736"/>
              <a:gd name="connsiteX2" fmla="*/ 523491 w 4048597"/>
              <a:gd name="connsiteY2" fmla="*/ 0 h 5954736"/>
              <a:gd name="connsiteX3" fmla="*/ 4048597 w 4048597"/>
              <a:gd name="connsiteY3" fmla="*/ 1623883 h 5954736"/>
              <a:gd name="connsiteX4" fmla="*/ 873915 w 4048597"/>
              <a:gd name="connsiteY4" fmla="*/ 5954736 h 5954736"/>
              <a:gd name="connsiteX0" fmla="*/ 852651 w 4048597"/>
              <a:gd name="connsiteY0" fmla="*/ 1606019 h 1623883"/>
              <a:gd name="connsiteX1" fmla="*/ 0 w 4048597"/>
              <a:gd name="connsiteY1" fmla="*/ 0 h 1623883"/>
              <a:gd name="connsiteX2" fmla="*/ 523491 w 4048597"/>
              <a:gd name="connsiteY2" fmla="*/ 0 h 1623883"/>
              <a:gd name="connsiteX3" fmla="*/ 4048597 w 4048597"/>
              <a:gd name="connsiteY3" fmla="*/ 1623883 h 1623883"/>
              <a:gd name="connsiteX4" fmla="*/ 852651 w 4048597"/>
              <a:gd name="connsiteY4" fmla="*/ 1606019 h 1623883"/>
              <a:gd name="connsiteX0" fmla="*/ 852651 w 4048597"/>
              <a:gd name="connsiteY0" fmla="*/ 1606019 h 1623883"/>
              <a:gd name="connsiteX1" fmla="*/ 0 w 4048597"/>
              <a:gd name="connsiteY1" fmla="*/ 0 h 1623883"/>
              <a:gd name="connsiteX2" fmla="*/ 540319 w 4048597"/>
              <a:gd name="connsiteY2" fmla="*/ 2 h 1623883"/>
              <a:gd name="connsiteX3" fmla="*/ 4048597 w 4048597"/>
              <a:gd name="connsiteY3" fmla="*/ 1623883 h 1623883"/>
              <a:gd name="connsiteX4" fmla="*/ 852651 w 4048597"/>
              <a:gd name="connsiteY4" fmla="*/ 1606019 h 1623883"/>
              <a:gd name="connsiteX0" fmla="*/ 852651 w 1776621"/>
              <a:gd name="connsiteY0" fmla="*/ 1606019 h 1606019"/>
              <a:gd name="connsiteX1" fmla="*/ 0 w 1776621"/>
              <a:gd name="connsiteY1" fmla="*/ 0 h 1606019"/>
              <a:gd name="connsiteX2" fmla="*/ 540319 w 1776621"/>
              <a:gd name="connsiteY2" fmla="*/ 2 h 1606019"/>
              <a:gd name="connsiteX3" fmla="*/ 1776621 w 1776621"/>
              <a:gd name="connsiteY3" fmla="*/ 590639 h 1606019"/>
              <a:gd name="connsiteX4" fmla="*/ 852651 w 1776621"/>
              <a:gd name="connsiteY4" fmla="*/ 1606019 h 1606019"/>
              <a:gd name="connsiteX0" fmla="*/ 0 w 2870577"/>
              <a:gd name="connsiteY0" fmla="*/ 609033 h 609034"/>
              <a:gd name="connsiteX1" fmla="*/ 1093956 w 2870577"/>
              <a:gd name="connsiteY1" fmla="*/ 0 h 609034"/>
              <a:gd name="connsiteX2" fmla="*/ 1634275 w 2870577"/>
              <a:gd name="connsiteY2" fmla="*/ 2 h 609034"/>
              <a:gd name="connsiteX3" fmla="*/ 2870577 w 2870577"/>
              <a:gd name="connsiteY3" fmla="*/ 590639 h 609034"/>
              <a:gd name="connsiteX4" fmla="*/ 0 w 2870577"/>
              <a:gd name="connsiteY4" fmla="*/ 609033 h 609034"/>
              <a:gd name="connsiteX0" fmla="*/ 0 w 2870577"/>
              <a:gd name="connsiteY0" fmla="*/ 756068 h 756067"/>
              <a:gd name="connsiteX1" fmla="*/ 1093956 w 2870577"/>
              <a:gd name="connsiteY1" fmla="*/ 147035 h 756067"/>
              <a:gd name="connsiteX2" fmla="*/ 1538935 w 2870577"/>
              <a:gd name="connsiteY2" fmla="*/ 0 h 756067"/>
              <a:gd name="connsiteX3" fmla="*/ 2870577 w 2870577"/>
              <a:gd name="connsiteY3" fmla="*/ 737674 h 756067"/>
              <a:gd name="connsiteX4" fmla="*/ 0 w 2870577"/>
              <a:gd name="connsiteY4" fmla="*/ 756068 h 756067"/>
              <a:gd name="connsiteX0" fmla="*/ 0 w 2870577"/>
              <a:gd name="connsiteY0" fmla="*/ 756068 h 756069"/>
              <a:gd name="connsiteX1" fmla="*/ 1236967 w 2870577"/>
              <a:gd name="connsiteY1" fmla="*/ 7001 h 756069"/>
              <a:gd name="connsiteX2" fmla="*/ 1538935 w 2870577"/>
              <a:gd name="connsiteY2" fmla="*/ 0 h 756069"/>
              <a:gd name="connsiteX3" fmla="*/ 2870577 w 2870577"/>
              <a:gd name="connsiteY3" fmla="*/ 737674 h 756069"/>
              <a:gd name="connsiteX4" fmla="*/ 0 w 2870577"/>
              <a:gd name="connsiteY4" fmla="*/ 756068 h 756069"/>
              <a:gd name="connsiteX0" fmla="*/ 0 w 2870577"/>
              <a:gd name="connsiteY0" fmla="*/ 749067 h 749067"/>
              <a:gd name="connsiteX1" fmla="*/ 1236967 w 2870577"/>
              <a:gd name="connsiteY1" fmla="*/ 0 h 749067"/>
              <a:gd name="connsiteX2" fmla="*/ 1945923 w 2870577"/>
              <a:gd name="connsiteY2" fmla="*/ 10080 h 749067"/>
              <a:gd name="connsiteX3" fmla="*/ 2870577 w 2870577"/>
              <a:gd name="connsiteY3" fmla="*/ 730673 h 749067"/>
              <a:gd name="connsiteX4" fmla="*/ 0 w 2870577"/>
              <a:gd name="connsiteY4" fmla="*/ 749067 h 749067"/>
              <a:gd name="connsiteX0" fmla="*/ 0 w 2870577"/>
              <a:gd name="connsiteY0" fmla="*/ 749067 h 749067"/>
              <a:gd name="connsiteX1" fmla="*/ 1638669 w 2870577"/>
              <a:gd name="connsiteY1" fmla="*/ 0 h 749067"/>
              <a:gd name="connsiteX2" fmla="*/ 1945923 w 2870577"/>
              <a:gd name="connsiteY2" fmla="*/ 10080 h 749067"/>
              <a:gd name="connsiteX3" fmla="*/ 2870577 w 2870577"/>
              <a:gd name="connsiteY3" fmla="*/ 730673 h 749067"/>
              <a:gd name="connsiteX4" fmla="*/ 0 w 2870577"/>
              <a:gd name="connsiteY4" fmla="*/ 749067 h 749067"/>
              <a:gd name="connsiteX0" fmla="*/ 0 w 2072459"/>
              <a:gd name="connsiteY0" fmla="*/ 749067 h 1029560"/>
              <a:gd name="connsiteX1" fmla="*/ 1638669 w 2072459"/>
              <a:gd name="connsiteY1" fmla="*/ 0 h 1029560"/>
              <a:gd name="connsiteX2" fmla="*/ 1945923 w 2072459"/>
              <a:gd name="connsiteY2" fmla="*/ 10080 h 1029560"/>
              <a:gd name="connsiteX3" fmla="*/ 2072459 w 2072459"/>
              <a:gd name="connsiteY3" fmla="*/ 1029560 h 1029560"/>
              <a:gd name="connsiteX4" fmla="*/ 0 w 2072459"/>
              <a:gd name="connsiteY4" fmla="*/ 749067 h 1029560"/>
              <a:gd name="connsiteX0" fmla="*/ 0 w 1602046"/>
              <a:gd name="connsiteY0" fmla="*/ 1047960 h 1047961"/>
              <a:gd name="connsiteX1" fmla="*/ 1168256 w 1602046"/>
              <a:gd name="connsiteY1" fmla="*/ 0 h 1047961"/>
              <a:gd name="connsiteX2" fmla="*/ 1475510 w 1602046"/>
              <a:gd name="connsiteY2" fmla="*/ 10080 h 1047961"/>
              <a:gd name="connsiteX3" fmla="*/ 1602046 w 1602046"/>
              <a:gd name="connsiteY3" fmla="*/ 1029560 h 1047961"/>
              <a:gd name="connsiteX4" fmla="*/ 0 w 1602046"/>
              <a:gd name="connsiteY4" fmla="*/ 1047960 h 1047961"/>
              <a:gd name="connsiteX0" fmla="*/ 0 w 1602046"/>
              <a:gd name="connsiteY0" fmla="*/ 1047960 h 1047959"/>
              <a:gd name="connsiteX1" fmla="*/ 1168256 w 1602046"/>
              <a:gd name="connsiteY1" fmla="*/ 0 h 1047959"/>
              <a:gd name="connsiteX2" fmla="*/ 1491366 w 1602046"/>
              <a:gd name="connsiteY2" fmla="*/ 10079 h 1047959"/>
              <a:gd name="connsiteX3" fmla="*/ 1602046 w 1602046"/>
              <a:gd name="connsiteY3" fmla="*/ 1029560 h 1047959"/>
              <a:gd name="connsiteX4" fmla="*/ 0 w 1602046"/>
              <a:gd name="connsiteY4" fmla="*/ 1047960 h 1047959"/>
              <a:gd name="connsiteX0" fmla="*/ 0 w 1602046"/>
              <a:gd name="connsiteY0" fmla="*/ 1052508 h 1052509"/>
              <a:gd name="connsiteX1" fmla="*/ 1168256 w 1602046"/>
              <a:gd name="connsiteY1" fmla="*/ 4548 h 1052509"/>
              <a:gd name="connsiteX2" fmla="*/ 1491366 w 1602046"/>
              <a:gd name="connsiteY2" fmla="*/ 0 h 1052509"/>
              <a:gd name="connsiteX3" fmla="*/ 1602046 w 1602046"/>
              <a:gd name="connsiteY3" fmla="*/ 1034108 h 1052509"/>
              <a:gd name="connsiteX4" fmla="*/ 0 w 1602046"/>
              <a:gd name="connsiteY4" fmla="*/ 1052508 h 1052509"/>
              <a:gd name="connsiteX0" fmla="*/ 0 w 2113566"/>
              <a:gd name="connsiteY0" fmla="*/ 1052508 h 1052507"/>
              <a:gd name="connsiteX1" fmla="*/ 1168256 w 2113566"/>
              <a:gd name="connsiteY1" fmla="*/ 4548 h 1052507"/>
              <a:gd name="connsiteX2" fmla="*/ 1491366 w 2113566"/>
              <a:gd name="connsiteY2" fmla="*/ 0 h 1052507"/>
              <a:gd name="connsiteX3" fmla="*/ 2113566 w 2113566"/>
              <a:gd name="connsiteY3" fmla="*/ 1034108 h 1052507"/>
              <a:gd name="connsiteX4" fmla="*/ 0 w 2113566"/>
              <a:gd name="connsiteY4" fmla="*/ 1052508 h 1052507"/>
              <a:gd name="connsiteX0" fmla="*/ 0 w 1470770"/>
              <a:gd name="connsiteY0" fmla="*/ 1030572 h 1034108"/>
              <a:gd name="connsiteX1" fmla="*/ 525460 w 1470770"/>
              <a:gd name="connsiteY1" fmla="*/ 4548 h 1034108"/>
              <a:gd name="connsiteX2" fmla="*/ 848570 w 1470770"/>
              <a:gd name="connsiteY2" fmla="*/ 0 h 1034108"/>
              <a:gd name="connsiteX3" fmla="*/ 1470770 w 1470770"/>
              <a:gd name="connsiteY3" fmla="*/ 1034108 h 1034108"/>
              <a:gd name="connsiteX4" fmla="*/ 0 w 1470770"/>
              <a:gd name="connsiteY4" fmla="*/ 1030572 h 1034108"/>
              <a:gd name="connsiteX0" fmla="*/ 0 w 1832908"/>
              <a:gd name="connsiteY0" fmla="*/ 1023261 h 1034108"/>
              <a:gd name="connsiteX1" fmla="*/ 887598 w 1832908"/>
              <a:gd name="connsiteY1" fmla="*/ 4548 h 1034108"/>
              <a:gd name="connsiteX2" fmla="*/ 1210708 w 1832908"/>
              <a:gd name="connsiteY2" fmla="*/ 0 h 1034108"/>
              <a:gd name="connsiteX3" fmla="*/ 1832908 w 1832908"/>
              <a:gd name="connsiteY3" fmla="*/ 1034108 h 1034108"/>
              <a:gd name="connsiteX4" fmla="*/ 0 w 1832908"/>
              <a:gd name="connsiteY4" fmla="*/ 1023261 h 1034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2908" h="1034108">
                <a:moveTo>
                  <a:pt x="0" y="1023261"/>
                </a:moveTo>
                <a:lnTo>
                  <a:pt x="887598" y="4548"/>
                </a:lnTo>
                <a:lnTo>
                  <a:pt x="1210708" y="0"/>
                </a:lnTo>
                <a:lnTo>
                  <a:pt x="1832908" y="1034108"/>
                </a:lnTo>
                <a:lnTo>
                  <a:pt x="0" y="1023261"/>
                </a:lnTo>
                <a:close/>
              </a:path>
            </a:pathLst>
          </a:custGeom>
          <a:gradFill>
            <a:gsLst>
              <a:gs pos="32000">
                <a:srgbClr val="E2F4FE">
                  <a:alpha val="67000"/>
                  <a:lumMod val="68000"/>
                </a:srgbClr>
              </a:gs>
              <a:gs pos="100000">
                <a:schemeClr val="accent1">
                  <a:tint val="23500"/>
                  <a:satMod val="160000"/>
                  <a:lumMod val="7000"/>
                  <a:lumOff val="93000"/>
                </a:schemeClr>
              </a:gs>
            </a:gsLst>
            <a:lin ang="5400000" scaled="0"/>
          </a:gradFill>
          <a:ln w="9525" cap="flat" cmpd="sng" algn="ctr">
            <a:noFill/>
            <a:prstDash val="solid"/>
            <a:round/>
            <a:headEnd type="none" w="med" len="med"/>
            <a:tailEnd type="none" w="med" len="med"/>
          </a:ln>
          <a:effectLst>
            <a:softEdge rad="12700"/>
          </a:effectLst>
        </p:spPr>
        <p:txBody>
          <a:bodyPr vert="horz" wrap="none" lIns="45720" tIns="45720" rIns="45720" bIns="45720" numCol="1" rtlCol="0" anchor="ctr"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268450246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a:off x="4715334" y="3571819"/>
            <a:ext cx="879651" cy="0"/>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Oval 9"/>
          <p:cNvSpPr/>
          <p:nvPr/>
        </p:nvSpPr>
        <p:spPr>
          <a:xfrm>
            <a:off x="4613677" y="2606851"/>
            <a:ext cx="417306" cy="776038"/>
          </a:xfrm>
          <a:prstGeom prst="ellipse">
            <a:avLst/>
          </a:prstGeom>
          <a:noFill/>
          <a:ln w="57150" cmpd="sng">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1" name="Oval 10"/>
          <p:cNvSpPr/>
          <p:nvPr/>
        </p:nvSpPr>
        <p:spPr>
          <a:xfrm>
            <a:off x="4613677" y="3758977"/>
            <a:ext cx="417306" cy="776038"/>
          </a:xfrm>
          <a:prstGeom prst="ellipse">
            <a:avLst/>
          </a:prstGeom>
          <a:noFill/>
          <a:ln w="57150" cmpd="sng">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2" name="Diamond 11"/>
          <p:cNvSpPr/>
          <p:nvPr/>
        </p:nvSpPr>
        <p:spPr>
          <a:xfrm>
            <a:off x="4461833" y="3218017"/>
            <a:ext cx="719258" cy="699428"/>
          </a:xfrm>
          <a:prstGeom prst="diamond">
            <a:avLst/>
          </a:prstGeom>
          <a:solidFill>
            <a:schemeClr val="bg1">
              <a:lumMod val="95000"/>
            </a:schemeClr>
          </a:solidFill>
          <a:ln w="12700" cmpd="sng">
            <a:solidFill>
              <a:srgbClr val="000000"/>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13" name="Straight Connector 12"/>
          <p:cNvCxnSpPr/>
          <p:nvPr/>
        </p:nvCxnSpPr>
        <p:spPr>
          <a:xfrm rot="5400000">
            <a:off x="3617376" y="2829162"/>
            <a:ext cx="0" cy="1484458"/>
          </a:xfrm>
          <a:prstGeom prst="line">
            <a:avLst/>
          </a:prstGeom>
          <a:ln w="5715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p:nvSpPr>
        <p:spPr>
          <a:xfrm>
            <a:off x="3019468" y="1866545"/>
            <a:ext cx="3506358" cy="3409692"/>
          </a:xfrm>
          <a:prstGeom prst="ellipse">
            <a:avLst/>
          </a:prstGeom>
          <a:noFill/>
          <a:ln w="76200"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15" name="Rectangle 14"/>
          <p:cNvSpPr/>
          <p:nvPr/>
        </p:nvSpPr>
        <p:spPr>
          <a:xfrm>
            <a:off x="3845857" y="1489427"/>
            <a:ext cx="1951212" cy="1202915"/>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16" name="Rectangle 15"/>
          <p:cNvSpPr/>
          <p:nvPr/>
        </p:nvSpPr>
        <p:spPr>
          <a:xfrm>
            <a:off x="3845164" y="1252126"/>
            <a:ext cx="1951212" cy="237309"/>
          </a:xfrm>
          <a:prstGeom prst="rect">
            <a:avLst/>
          </a:prstGeom>
          <a:solidFill>
            <a:schemeClr val="tx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100" b="1" dirty="0">
                <a:solidFill>
                  <a:srgbClr val="FFFFFF"/>
                </a:solidFill>
                <a:latin typeface="Arial" pitchFamily="34" charset="0"/>
                <a:cs typeface="Arial" pitchFamily="34" charset="0"/>
              </a:rPr>
              <a:t>Rapid Response</a:t>
            </a:r>
          </a:p>
        </p:txBody>
      </p:sp>
      <p:pic>
        <p:nvPicPr>
          <p:cNvPr id="17" name="Picture 16"/>
          <p:cNvPicPr>
            <a:picLocks noChangeAspect="1"/>
          </p:cNvPicPr>
          <p:nvPr/>
        </p:nvPicPr>
        <p:blipFill>
          <a:blip r:embed="rId3" cstate="print"/>
          <a:stretch>
            <a:fillRect/>
          </a:stretch>
        </p:blipFill>
        <p:spPr>
          <a:xfrm>
            <a:off x="4935233" y="1893555"/>
            <a:ext cx="841983" cy="748995"/>
          </a:xfrm>
          <a:prstGeom prst="rect">
            <a:avLst/>
          </a:prstGeom>
        </p:spPr>
      </p:pic>
      <p:sp>
        <p:nvSpPr>
          <p:cNvPr id="18" name="Rectangle 17"/>
          <p:cNvSpPr/>
          <p:nvPr/>
        </p:nvSpPr>
        <p:spPr>
          <a:xfrm>
            <a:off x="3987844" y="5088990"/>
            <a:ext cx="221115" cy="2538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19" name="Rectangle 18"/>
          <p:cNvSpPr/>
          <p:nvPr/>
        </p:nvSpPr>
        <p:spPr>
          <a:xfrm>
            <a:off x="6244695" y="2735763"/>
            <a:ext cx="221115" cy="2538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20" name="Rectangle 19"/>
          <p:cNvSpPr/>
          <p:nvPr/>
        </p:nvSpPr>
        <p:spPr>
          <a:xfrm>
            <a:off x="3845857" y="4685723"/>
            <a:ext cx="1951212" cy="1200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22" name="Rectangle 21"/>
          <p:cNvSpPr/>
          <p:nvPr/>
        </p:nvSpPr>
        <p:spPr>
          <a:xfrm>
            <a:off x="1994605" y="3090823"/>
            <a:ext cx="1951212" cy="1200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24" name="TextBox 23"/>
          <p:cNvSpPr txBox="1"/>
          <p:nvPr/>
        </p:nvSpPr>
        <p:spPr>
          <a:xfrm rot="18397195">
            <a:off x="2715642" y="2231694"/>
            <a:ext cx="1101386" cy="363176"/>
          </a:xfrm>
          <a:prstGeom prst="rect">
            <a:avLst/>
          </a:prstGeom>
          <a:noFill/>
        </p:spPr>
        <p:txBody>
          <a:bodyPr wrap="square" rtlCol="0">
            <a:spAutoFit/>
          </a:bodyPr>
          <a:lstStyle/>
          <a:p>
            <a:pPr algn="ctr">
              <a:lnSpc>
                <a:spcPct val="80000"/>
              </a:lnSpc>
            </a:pPr>
            <a:r>
              <a:rPr lang="en-US" sz="1100" b="1" dirty="0" smtClean="0">
                <a:latin typeface="Arial Narrow"/>
                <a:cs typeface="Arial Narrow"/>
              </a:rPr>
              <a:t>Situational</a:t>
            </a:r>
          </a:p>
          <a:p>
            <a:pPr algn="ctr">
              <a:lnSpc>
                <a:spcPct val="80000"/>
              </a:lnSpc>
            </a:pPr>
            <a:r>
              <a:rPr lang="en-US" sz="1100" b="1" dirty="0" smtClean="0">
                <a:latin typeface="Arial Narrow"/>
                <a:cs typeface="Arial Narrow"/>
              </a:rPr>
              <a:t>Awareness</a:t>
            </a:r>
            <a:endParaRPr lang="en-US" sz="1100" b="1" dirty="0">
              <a:latin typeface="Arial Narrow"/>
              <a:cs typeface="Arial Narrow"/>
            </a:endParaRPr>
          </a:p>
        </p:txBody>
      </p:sp>
      <p:sp>
        <p:nvSpPr>
          <p:cNvPr id="25" name="TextBox 24"/>
          <p:cNvSpPr txBox="1"/>
          <p:nvPr/>
        </p:nvSpPr>
        <p:spPr>
          <a:xfrm rot="3189262">
            <a:off x="2872865" y="4564064"/>
            <a:ext cx="774571" cy="363176"/>
          </a:xfrm>
          <a:prstGeom prst="rect">
            <a:avLst/>
          </a:prstGeom>
          <a:noFill/>
        </p:spPr>
        <p:txBody>
          <a:bodyPr wrap="none" rtlCol="0">
            <a:spAutoFit/>
          </a:bodyPr>
          <a:lstStyle/>
          <a:p>
            <a:pPr algn="ctr">
              <a:lnSpc>
                <a:spcPct val="80000"/>
              </a:lnSpc>
            </a:pPr>
            <a:r>
              <a:rPr lang="en-US" sz="1100" b="1" dirty="0" smtClean="0">
                <a:latin typeface="Arial Narrow"/>
                <a:cs typeface="Arial Narrow"/>
              </a:rPr>
              <a:t>Actionable</a:t>
            </a:r>
          </a:p>
          <a:p>
            <a:pPr algn="ctr">
              <a:lnSpc>
                <a:spcPct val="80000"/>
              </a:lnSpc>
            </a:pPr>
            <a:r>
              <a:rPr lang="en-US" sz="1100" b="1" dirty="0" smtClean="0">
                <a:latin typeface="Arial Narrow"/>
                <a:cs typeface="Arial Narrow"/>
              </a:rPr>
              <a:t> Insights</a:t>
            </a:r>
            <a:endParaRPr lang="en-US" sz="1100" b="1" dirty="0">
              <a:latin typeface="Arial Narrow"/>
              <a:cs typeface="Arial Narrow"/>
            </a:endParaRPr>
          </a:p>
        </p:txBody>
      </p:sp>
      <p:sp>
        <p:nvSpPr>
          <p:cNvPr id="26" name="TextBox 25"/>
          <p:cNvSpPr txBox="1"/>
          <p:nvPr/>
        </p:nvSpPr>
        <p:spPr>
          <a:xfrm rot="18794282">
            <a:off x="5799979" y="4720030"/>
            <a:ext cx="697627" cy="363176"/>
          </a:xfrm>
          <a:prstGeom prst="rect">
            <a:avLst/>
          </a:prstGeom>
          <a:noFill/>
        </p:spPr>
        <p:txBody>
          <a:bodyPr wrap="none" rtlCol="0">
            <a:spAutoFit/>
          </a:bodyPr>
          <a:lstStyle/>
          <a:p>
            <a:pPr algn="ctr">
              <a:lnSpc>
                <a:spcPct val="80000"/>
              </a:lnSpc>
            </a:pPr>
            <a:r>
              <a:rPr lang="en-US" sz="1100" b="1" dirty="0" smtClean="0">
                <a:latin typeface="Arial Narrow"/>
                <a:cs typeface="Arial Narrow"/>
              </a:rPr>
              <a:t>Best</a:t>
            </a:r>
          </a:p>
          <a:p>
            <a:pPr algn="ctr">
              <a:lnSpc>
                <a:spcPct val="80000"/>
              </a:lnSpc>
            </a:pPr>
            <a:r>
              <a:rPr lang="en-US" sz="1100" b="1" dirty="0" smtClean="0">
                <a:latin typeface="Arial Narrow"/>
                <a:cs typeface="Arial Narrow"/>
              </a:rPr>
              <a:t>Practices</a:t>
            </a:r>
            <a:endParaRPr lang="en-US" sz="1100" b="1" dirty="0">
              <a:latin typeface="Arial Narrow"/>
              <a:cs typeface="Arial Narrow"/>
            </a:endParaRPr>
          </a:p>
        </p:txBody>
      </p:sp>
      <p:sp>
        <p:nvSpPr>
          <p:cNvPr id="30" name="Rectangle 29"/>
          <p:cNvSpPr/>
          <p:nvPr/>
        </p:nvSpPr>
        <p:spPr>
          <a:xfrm>
            <a:off x="5711426" y="2853521"/>
            <a:ext cx="1951212" cy="237309"/>
          </a:xfrm>
          <a:prstGeom prst="rect">
            <a:avLst/>
          </a:prstGeom>
          <a:solidFill>
            <a:schemeClr val="tx2">
              <a:lumMod val="50000"/>
            </a:schemeClr>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100" b="1" dirty="0">
                <a:solidFill>
                  <a:srgbClr val="FFFFFF"/>
                </a:solidFill>
                <a:latin typeface="Arial" pitchFamily="34" charset="0"/>
                <a:cs typeface="Arial" pitchFamily="34" charset="0"/>
              </a:rPr>
              <a:t>Integrated Remediation</a:t>
            </a:r>
          </a:p>
        </p:txBody>
      </p:sp>
      <p:sp>
        <p:nvSpPr>
          <p:cNvPr id="27" name="TextBox 26"/>
          <p:cNvSpPr txBox="1"/>
          <p:nvPr/>
        </p:nvSpPr>
        <p:spPr>
          <a:xfrm rot="2703954">
            <a:off x="5855826" y="2128325"/>
            <a:ext cx="665567" cy="363176"/>
          </a:xfrm>
          <a:prstGeom prst="rect">
            <a:avLst/>
          </a:prstGeom>
          <a:noFill/>
        </p:spPr>
        <p:txBody>
          <a:bodyPr wrap="none" rtlCol="0">
            <a:spAutoFit/>
          </a:bodyPr>
          <a:lstStyle/>
          <a:p>
            <a:pPr algn="ctr">
              <a:lnSpc>
                <a:spcPct val="80000"/>
              </a:lnSpc>
            </a:pPr>
            <a:r>
              <a:rPr lang="en-US" sz="1100" b="1" dirty="0" smtClean="0">
                <a:latin typeface="Arial Narrow"/>
                <a:cs typeface="Arial Narrow"/>
              </a:rPr>
              <a:t>Lessons</a:t>
            </a:r>
          </a:p>
          <a:p>
            <a:pPr algn="ctr">
              <a:lnSpc>
                <a:spcPct val="80000"/>
              </a:lnSpc>
            </a:pPr>
            <a:r>
              <a:rPr lang="en-US" sz="1100" b="1" dirty="0" smtClean="0">
                <a:latin typeface="Arial Narrow"/>
                <a:cs typeface="Arial Narrow"/>
              </a:rPr>
              <a:t>Learned </a:t>
            </a:r>
            <a:endParaRPr lang="en-US" sz="1100" b="1" dirty="0">
              <a:latin typeface="Arial Narrow"/>
              <a:cs typeface="Arial Narrow"/>
            </a:endParaRPr>
          </a:p>
        </p:txBody>
      </p:sp>
      <p:pic>
        <p:nvPicPr>
          <p:cNvPr id="29" name="Picture 28"/>
          <p:cNvPicPr>
            <a:picLocks noChangeAspect="1"/>
          </p:cNvPicPr>
          <p:nvPr/>
        </p:nvPicPr>
        <p:blipFill>
          <a:blip r:embed="rId4" cstate="print"/>
          <a:stretch>
            <a:fillRect/>
          </a:stretch>
        </p:blipFill>
        <p:spPr>
          <a:xfrm>
            <a:off x="3324197" y="3814567"/>
            <a:ext cx="602913" cy="457200"/>
          </a:xfrm>
          <a:prstGeom prst="rect">
            <a:avLst/>
          </a:prstGeom>
        </p:spPr>
      </p:pic>
      <p:sp>
        <p:nvSpPr>
          <p:cNvPr id="31" name="Rectangle 30"/>
          <p:cNvSpPr/>
          <p:nvPr/>
        </p:nvSpPr>
        <p:spPr>
          <a:xfrm>
            <a:off x="3846552" y="4448414"/>
            <a:ext cx="1951212" cy="237309"/>
          </a:xfrm>
          <a:prstGeom prst="rect">
            <a:avLst/>
          </a:prstGeom>
          <a:solidFill>
            <a:schemeClr val="tx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latin typeface="Arial" pitchFamily="34" charset="0"/>
                <a:cs typeface="Arial" pitchFamily="34" charset="0"/>
              </a:rPr>
              <a:t>Evolutionary Response</a:t>
            </a:r>
            <a:endParaRPr lang="en-US" sz="1100" b="1" dirty="0">
              <a:latin typeface="Arial" pitchFamily="34" charset="0"/>
              <a:cs typeface="Arial" pitchFamily="34" charset="0"/>
            </a:endParaRPr>
          </a:p>
        </p:txBody>
      </p:sp>
      <p:sp>
        <p:nvSpPr>
          <p:cNvPr id="32" name="Rectangle 31"/>
          <p:cNvSpPr/>
          <p:nvPr/>
        </p:nvSpPr>
        <p:spPr>
          <a:xfrm>
            <a:off x="1989672" y="2853521"/>
            <a:ext cx="1951212" cy="237309"/>
          </a:xfrm>
          <a:prstGeom prst="rect">
            <a:avLst/>
          </a:prstGeom>
          <a:solidFill>
            <a:schemeClr val="tx2">
              <a:lumMod val="5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80000"/>
              </a:lnSpc>
            </a:pPr>
            <a:r>
              <a:rPr lang="en-US" sz="1100" b="1" dirty="0">
                <a:solidFill>
                  <a:srgbClr val="FFFFFF"/>
                </a:solidFill>
                <a:latin typeface="Arial" pitchFamily="34" charset="0"/>
                <a:cs typeface="Arial" pitchFamily="34" charset="0"/>
              </a:rPr>
              <a:t>Threat Vector Intelligence</a:t>
            </a:r>
          </a:p>
        </p:txBody>
      </p:sp>
      <p:sp>
        <p:nvSpPr>
          <p:cNvPr id="36" name="TextBox 35"/>
          <p:cNvSpPr txBox="1"/>
          <p:nvPr/>
        </p:nvSpPr>
        <p:spPr>
          <a:xfrm>
            <a:off x="4530761" y="2913803"/>
            <a:ext cx="588623" cy="230832"/>
          </a:xfrm>
          <a:prstGeom prst="rect">
            <a:avLst/>
          </a:prstGeom>
          <a:noFill/>
        </p:spPr>
        <p:txBody>
          <a:bodyPr wrap="none" rtlCol="0">
            <a:spAutoFit/>
          </a:bodyPr>
          <a:lstStyle/>
          <a:p>
            <a:pPr algn="ctr"/>
            <a:r>
              <a:rPr lang="en-US" sz="900" dirty="0">
                <a:solidFill>
                  <a:schemeClr val="bg1">
                    <a:lumMod val="50000"/>
                  </a:schemeClr>
                </a:solidFill>
                <a:latin typeface="Arial Narrow"/>
                <a:cs typeface="Arial Narrow"/>
              </a:rPr>
              <a:t>Mitigation</a:t>
            </a:r>
          </a:p>
        </p:txBody>
      </p:sp>
      <p:sp>
        <p:nvSpPr>
          <p:cNvPr id="37" name="TextBox 36"/>
          <p:cNvSpPr txBox="1"/>
          <p:nvPr/>
        </p:nvSpPr>
        <p:spPr>
          <a:xfrm>
            <a:off x="4530766" y="4036098"/>
            <a:ext cx="588623" cy="230832"/>
          </a:xfrm>
          <a:prstGeom prst="rect">
            <a:avLst/>
          </a:prstGeom>
          <a:noFill/>
        </p:spPr>
        <p:txBody>
          <a:bodyPr wrap="none" rtlCol="0">
            <a:spAutoFit/>
          </a:bodyPr>
          <a:lstStyle/>
          <a:p>
            <a:pPr algn="ctr"/>
            <a:r>
              <a:rPr lang="en-US" sz="900" b="0" dirty="0" smtClean="0">
                <a:solidFill>
                  <a:schemeClr val="bg1">
                    <a:lumMod val="50000"/>
                  </a:schemeClr>
                </a:solidFill>
                <a:latin typeface="Arial Narrow"/>
                <a:cs typeface="Arial Narrow"/>
              </a:rPr>
              <a:t>Mitigation</a:t>
            </a:r>
            <a:endParaRPr lang="en-US" sz="900" b="0" dirty="0">
              <a:solidFill>
                <a:schemeClr val="bg1">
                  <a:lumMod val="50000"/>
                </a:schemeClr>
              </a:solidFill>
              <a:latin typeface="Arial Narrow"/>
              <a:cs typeface="Arial Narrow"/>
            </a:endParaRPr>
          </a:p>
        </p:txBody>
      </p:sp>
      <p:sp>
        <p:nvSpPr>
          <p:cNvPr id="38" name="TextBox 37"/>
          <p:cNvSpPr txBox="1"/>
          <p:nvPr/>
        </p:nvSpPr>
        <p:spPr>
          <a:xfrm>
            <a:off x="3933589" y="3377687"/>
            <a:ext cx="370614" cy="230832"/>
          </a:xfrm>
          <a:prstGeom prst="rect">
            <a:avLst/>
          </a:prstGeom>
          <a:noFill/>
        </p:spPr>
        <p:txBody>
          <a:bodyPr wrap="none" rtlCol="0">
            <a:spAutoFit/>
          </a:bodyPr>
          <a:lstStyle/>
          <a:p>
            <a:pPr algn="ctr"/>
            <a:r>
              <a:rPr lang="en-US" sz="900" b="0" dirty="0" smtClean="0">
                <a:solidFill>
                  <a:schemeClr val="bg1">
                    <a:lumMod val="50000"/>
                  </a:schemeClr>
                </a:solidFill>
                <a:latin typeface="Arial Narrow"/>
                <a:cs typeface="Arial Narrow"/>
              </a:rPr>
              <a:t>Risk</a:t>
            </a:r>
            <a:endParaRPr lang="en-US" sz="900" b="0" dirty="0">
              <a:solidFill>
                <a:schemeClr val="bg1">
                  <a:lumMod val="50000"/>
                </a:schemeClr>
              </a:solidFill>
              <a:latin typeface="Arial Narrow"/>
              <a:cs typeface="Arial Narrow"/>
            </a:endParaRPr>
          </a:p>
        </p:txBody>
      </p:sp>
      <p:sp>
        <p:nvSpPr>
          <p:cNvPr id="41" name="Freeform 40"/>
          <p:cNvSpPr/>
          <p:nvPr/>
        </p:nvSpPr>
        <p:spPr>
          <a:xfrm rot="5400000">
            <a:off x="4293001" y="3506245"/>
            <a:ext cx="189077" cy="131066"/>
          </a:xfrm>
          <a:custGeom>
            <a:avLst/>
            <a:gdLst>
              <a:gd name="connsiteX0" fmla="*/ 0 w 428625"/>
              <a:gd name="connsiteY0" fmla="*/ 285750 h 288925"/>
              <a:gd name="connsiteX1" fmla="*/ 209550 w 428625"/>
              <a:gd name="connsiteY1" fmla="*/ 0 h 288925"/>
              <a:gd name="connsiteX2" fmla="*/ 428625 w 428625"/>
              <a:gd name="connsiteY2" fmla="*/ 288925 h 288925"/>
              <a:gd name="connsiteX3" fmla="*/ 209550 w 428625"/>
              <a:gd name="connsiteY3" fmla="*/ 244475 h 288925"/>
              <a:gd name="connsiteX4" fmla="*/ 0 w 428625"/>
              <a:gd name="connsiteY4" fmla="*/ 28575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288925">
                <a:moveTo>
                  <a:pt x="0" y="285750"/>
                </a:moveTo>
                <a:lnTo>
                  <a:pt x="209550" y="0"/>
                </a:lnTo>
                <a:lnTo>
                  <a:pt x="428625" y="288925"/>
                </a:lnTo>
                <a:lnTo>
                  <a:pt x="209550" y="244475"/>
                </a:lnTo>
                <a:lnTo>
                  <a:pt x="0" y="285750"/>
                </a:lnTo>
                <a:close/>
              </a:path>
            </a:pathLst>
          </a:cu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42" name="Freeform 41"/>
          <p:cNvSpPr/>
          <p:nvPr/>
        </p:nvSpPr>
        <p:spPr>
          <a:xfrm>
            <a:off x="6137605" y="2641835"/>
            <a:ext cx="251673" cy="227460"/>
          </a:xfrm>
          <a:custGeom>
            <a:avLst/>
            <a:gdLst>
              <a:gd name="connsiteX0" fmla="*/ 0 w 385536"/>
              <a:gd name="connsiteY0" fmla="*/ 204107 h 358321"/>
              <a:gd name="connsiteX1" fmla="*/ 331107 w 385536"/>
              <a:gd name="connsiteY1" fmla="*/ 358321 h 358321"/>
              <a:gd name="connsiteX2" fmla="*/ 385536 w 385536"/>
              <a:gd name="connsiteY2" fmla="*/ 0 h 358321"/>
              <a:gd name="connsiteX3" fmla="*/ 217715 w 385536"/>
              <a:gd name="connsiteY3" fmla="*/ 158750 h 358321"/>
              <a:gd name="connsiteX4" fmla="*/ 0 w 385536"/>
              <a:gd name="connsiteY4" fmla="*/ 204107 h 35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6" h="358321">
                <a:moveTo>
                  <a:pt x="0" y="204107"/>
                </a:moveTo>
                <a:lnTo>
                  <a:pt x="331107" y="358321"/>
                </a:lnTo>
                <a:lnTo>
                  <a:pt x="385536" y="0"/>
                </a:lnTo>
                <a:lnTo>
                  <a:pt x="217715" y="158750"/>
                </a:lnTo>
                <a:lnTo>
                  <a:pt x="0" y="204107"/>
                </a:lnTo>
                <a:close/>
              </a:path>
            </a:pathLst>
          </a:cu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44" name="Freeform 43"/>
          <p:cNvSpPr/>
          <p:nvPr/>
        </p:nvSpPr>
        <p:spPr>
          <a:xfrm rot="16200000">
            <a:off x="3645814" y="2073352"/>
            <a:ext cx="244735" cy="233909"/>
          </a:xfrm>
          <a:custGeom>
            <a:avLst/>
            <a:gdLst>
              <a:gd name="connsiteX0" fmla="*/ 0 w 385536"/>
              <a:gd name="connsiteY0" fmla="*/ 204107 h 358321"/>
              <a:gd name="connsiteX1" fmla="*/ 331107 w 385536"/>
              <a:gd name="connsiteY1" fmla="*/ 358321 h 358321"/>
              <a:gd name="connsiteX2" fmla="*/ 385536 w 385536"/>
              <a:gd name="connsiteY2" fmla="*/ 0 h 358321"/>
              <a:gd name="connsiteX3" fmla="*/ 217715 w 385536"/>
              <a:gd name="connsiteY3" fmla="*/ 158750 h 358321"/>
              <a:gd name="connsiteX4" fmla="*/ 0 w 385536"/>
              <a:gd name="connsiteY4" fmla="*/ 204107 h 35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6" h="358321">
                <a:moveTo>
                  <a:pt x="0" y="204107"/>
                </a:moveTo>
                <a:lnTo>
                  <a:pt x="331107" y="358321"/>
                </a:lnTo>
                <a:lnTo>
                  <a:pt x="385536" y="0"/>
                </a:lnTo>
                <a:lnTo>
                  <a:pt x="217715" y="158750"/>
                </a:lnTo>
                <a:lnTo>
                  <a:pt x="0" y="204107"/>
                </a:lnTo>
                <a:close/>
              </a:path>
            </a:pathLst>
          </a:cu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45" name="Freeform 44"/>
          <p:cNvSpPr/>
          <p:nvPr/>
        </p:nvSpPr>
        <p:spPr>
          <a:xfrm rot="16200000" flipH="1">
            <a:off x="3645814" y="4833399"/>
            <a:ext cx="244735" cy="233909"/>
          </a:xfrm>
          <a:custGeom>
            <a:avLst/>
            <a:gdLst>
              <a:gd name="connsiteX0" fmla="*/ 0 w 385536"/>
              <a:gd name="connsiteY0" fmla="*/ 204107 h 358321"/>
              <a:gd name="connsiteX1" fmla="*/ 331107 w 385536"/>
              <a:gd name="connsiteY1" fmla="*/ 358321 h 358321"/>
              <a:gd name="connsiteX2" fmla="*/ 385536 w 385536"/>
              <a:gd name="connsiteY2" fmla="*/ 0 h 358321"/>
              <a:gd name="connsiteX3" fmla="*/ 217715 w 385536"/>
              <a:gd name="connsiteY3" fmla="*/ 158750 h 358321"/>
              <a:gd name="connsiteX4" fmla="*/ 0 w 385536"/>
              <a:gd name="connsiteY4" fmla="*/ 204107 h 35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6" h="358321">
                <a:moveTo>
                  <a:pt x="0" y="204107"/>
                </a:moveTo>
                <a:lnTo>
                  <a:pt x="331107" y="358321"/>
                </a:lnTo>
                <a:lnTo>
                  <a:pt x="385536" y="0"/>
                </a:lnTo>
                <a:lnTo>
                  <a:pt x="217715" y="158750"/>
                </a:lnTo>
                <a:lnTo>
                  <a:pt x="0" y="204107"/>
                </a:lnTo>
                <a:close/>
              </a:path>
            </a:pathLst>
          </a:cu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46" name="Freeform 45"/>
          <p:cNvSpPr/>
          <p:nvPr/>
        </p:nvSpPr>
        <p:spPr>
          <a:xfrm rot="12253020">
            <a:off x="4857007" y="3217722"/>
            <a:ext cx="194437" cy="127453"/>
          </a:xfrm>
          <a:custGeom>
            <a:avLst/>
            <a:gdLst>
              <a:gd name="connsiteX0" fmla="*/ 0 w 428625"/>
              <a:gd name="connsiteY0" fmla="*/ 285750 h 288925"/>
              <a:gd name="connsiteX1" fmla="*/ 209550 w 428625"/>
              <a:gd name="connsiteY1" fmla="*/ 0 h 288925"/>
              <a:gd name="connsiteX2" fmla="*/ 428625 w 428625"/>
              <a:gd name="connsiteY2" fmla="*/ 288925 h 288925"/>
              <a:gd name="connsiteX3" fmla="*/ 209550 w 428625"/>
              <a:gd name="connsiteY3" fmla="*/ 244475 h 288925"/>
              <a:gd name="connsiteX4" fmla="*/ 0 w 428625"/>
              <a:gd name="connsiteY4" fmla="*/ 28575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288925">
                <a:moveTo>
                  <a:pt x="0" y="285750"/>
                </a:moveTo>
                <a:lnTo>
                  <a:pt x="209550" y="0"/>
                </a:lnTo>
                <a:lnTo>
                  <a:pt x="428625" y="288925"/>
                </a:lnTo>
                <a:lnTo>
                  <a:pt x="209550" y="244475"/>
                </a:lnTo>
                <a:lnTo>
                  <a:pt x="0" y="285750"/>
                </a:lnTo>
                <a:close/>
              </a:path>
            </a:pathLst>
          </a:cu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47" name="Freeform 46"/>
          <p:cNvSpPr/>
          <p:nvPr/>
        </p:nvSpPr>
        <p:spPr>
          <a:xfrm rot="1453020">
            <a:off x="4579255" y="2677754"/>
            <a:ext cx="194437" cy="127453"/>
          </a:xfrm>
          <a:custGeom>
            <a:avLst/>
            <a:gdLst>
              <a:gd name="connsiteX0" fmla="*/ 0 w 428625"/>
              <a:gd name="connsiteY0" fmla="*/ 285750 h 288925"/>
              <a:gd name="connsiteX1" fmla="*/ 209550 w 428625"/>
              <a:gd name="connsiteY1" fmla="*/ 0 h 288925"/>
              <a:gd name="connsiteX2" fmla="*/ 428625 w 428625"/>
              <a:gd name="connsiteY2" fmla="*/ 288925 h 288925"/>
              <a:gd name="connsiteX3" fmla="*/ 209550 w 428625"/>
              <a:gd name="connsiteY3" fmla="*/ 244475 h 288925"/>
              <a:gd name="connsiteX4" fmla="*/ 0 w 428625"/>
              <a:gd name="connsiteY4" fmla="*/ 28575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288925">
                <a:moveTo>
                  <a:pt x="0" y="285750"/>
                </a:moveTo>
                <a:lnTo>
                  <a:pt x="209550" y="0"/>
                </a:lnTo>
                <a:lnTo>
                  <a:pt x="428625" y="288925"/>
                </a:lnTo>
                <a:lnTo>
                  <a:pt x="209550" y="244475"/>
                </a:lnTo>
                <a:lnTo>
                  <a:pt x="0" y="285750"/>
                </a:lnTo>
                <a:close/>
              </a:path>
            </a:pathLst>
          </a:cu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48" name="Freeform 47"/>
          <p:cNvSpPr/>
          <p:nvPr/>
        </p:nvSpPr>
        <p:spPr>
          <a:xfrm rot="12253020">
            <a:off x="4876775" y="4326873"/>
            <a:ext cx="194437" cy="127453"/>
          </a:xfrm>
          <a:custGeom>
            <a:avLst/>
            <a:gdLst>
              <a:gd name="connsiteX0" fmla="*/ 0 w 428625"/>
              <a:gd name="connsiteY0" fmla="*/ 285750 h 288925"/>
              <a:gd name="connsiteX1" fmla="*/ 209550 w 428625"/>
              <a:gd name="connsiteY1" fmla="*/ 0 h 288925"/>
              <a:gd name="connsiteX2" fmla="*/ 428625 w 428625"/>
              <a:gd name="connsiteY2" fmla="*/ 288925 h 288925"/>
              <a:gd name="connsiteX3" fmla="*/ 209550 w 428625"/>
              <a:gd name="connsiteY3" fmla="*/ 244475 h 288925"/>
              <a:gd name="connsiteX4" fmla="*/ 0 w 428625"/>
              <a:gd name="connsiteY4" fmla="*/ 28575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288925">
                <a:moveTo>
                  <a:pt x="0" y="285750"/>
                </a:moveTo>
                <a:lnTo>
                  <a:pt x="209550" y="0"/>
                </a:lnTo>
                <a:lnTo>
                  <a:pt x="428625" y="288925"/>
                </a:lnTo>
                <a:lnTo>
                  <a:pt x="209550" y="244475"/>
                </a:lnTo>
                <a:lnTo>
                  <a:pt x="0" y="285750"/>
                </a:lnTo>
                <a:close/>
              </a:path>
            </a:pathLst>
          </a:cu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49" name="Freeform 48"/>
          <p:cNvSpPr/>
          <p:nvPr/>
        </p:nvSpPr>
        <p:spPr>
          <a:xfrm rot="1453020">
            <a:off x="4587847" y="3797778"/>
            <a:ext cx="194437" cy="127453"/>
          </a:xfrm>
          <a:custGeom>
            <a:avLst/>
            <a:gdLst>
              <a:gd name="connsiteX0" fmla="*/ 0 w 428625"/>
              <a:gd name="connsiteY0" fmla="*/ 285750 h 288925"/>
              <a:gd name="connsiteX1" fmla="*/ 209550 w 428625"/>
              <a:gd name="connsiteY1" fmla="*/ 0 h 288925"/>
              <a:gd name="connsiteX2" fmla="*/ 428625 w 428625"/>
              <a:gd name="connsiteY2" fmla="*/ 288925 h 288925"/>
              <a:gd name="connsiteX3" fmla="*/ 209550 w 428625"/>
              <a:gd name="connsiteY3" fmla="*/ 244475 h 288925"/>
              <a:gd name="connsiteX4" fmla="*/ 0 w 428625"/>
              <a:gd name="connsiteY4" fmla="*/ 28575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288925">
                <a:moveTo>
                  <a:pt x="0" y="285750"/>
                </a:moveTo>
                <a:lnTo>
                  <a:pt x="209550" y="0"/>
                </a:lnTo>
                <a:lnTo>
                  <a:pt x="428625" y="288925"/>
                </a:lnTo>
                <a:lnTo>
                  <a:pt x="209550" y="244475"/>
                </a:lnTo>
                <a:lnTo>
                  <a:pt x="0" y="285750"/>
                </a:lnTo>
                <a:close/>
              </a:path>
            </a:pathLst>
          </a:cu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51" name="TextBox 50"/>
          <p:cNvSpPr txBox="1"/>
          <p:nvPr/>
        </p:nvSpPr>
        <p:spPr>
          <a:xfrm>
            <a:off x="5053449" y="3378115"/>
            <a:ext cx="614272" cy="230832"/>
          </a:xfrm>
          <a:prstGeom prst="rect">
            <a:avLst/>
          </a:prstGeom>
          <a:noFill/>
        </p:spPr>
        <p:txBody>
          <a:bodyPr wrap="none" rtlCol="0">
            <a:spAutoFit/>
          </a:bodyPr>
          <a:lstStyle/>
          <a:p>
            <a:pPr algn="ctr"/>
            <a:r>
              <a:rPr lang="en-US" sz="900" b="0" dirty="0" smtClean="0">
                <a:solidFill>
                  <a:schemeClr val="bg1">
                    <a:lumMod val="50000"/>
                  </a:schemeClr>
                </a:solidFill>
                <a:latin typeface="Arial Narrow"/>
                <a:cs typeface="Arial Narrow"/>
              </a:rPr>
              <a:t>Response</a:t>
            </a:r>
            <a:endParaRPr lang="en-US" sz="900" b="0" dirty="0">
              <a:solidFill>
                <a:schemeClr val="bg1">
                  <a:lumMod val="50000"/>
                </a:schemeClr>
              </a:solidFill>
              <a:latin typeface="Arial Narrow"/>
              <a:cs typeface="Arial Narrow"/>
            </a:endParaRPr>
          </a:p>
        </p:txBody>
      </p:sp>
      <p:sp>
        <p:nvSpPr>
          <p:cNvPr id="52" name="TextBox 51"/>
          <p:cNvSpPr txBox="1"/>
          <p:nvPr/>
        </p:nvSpPr>
        <p:spPr>
          <a:xfrm>
            <a:off x="4300481" y="3372080"/>
            <a:ext cx="1028808" cy="400110"/>
          </a:xfrm>
          <a:prstGeom prst="rect">
            <a:avLst/>
          </a:prstGeom>
          <a:noFill/>
        </p:spPr>
        <p:txBody>
          <a:bodyPr wrap="square" rtlCol="0">
            <a:spAutoFit/>
          </a:bodyPr>
          <a:lstStyle/>
          <a:p>
            <a:pPr algn="ctr"/>
            <a:r>
              <a:rPr lang="en-US" sz="1000" b="1" dirty="0" smtClean="0">
                <a:solidFill>
                  <a:srgbClr val="000000"/>
                </a:solidFill>
                <a:latin typeface="Arial Narrow"/>
                <a:cs typeface="Arial Narrow"/>
              </a:rPr>
              <a:t>Informed Decisions</a:t>
            </a:r>
            <a:endParaRPr lang="en-US" sz="1000" b="1" dirty="0">
              <a:solidFill>
                <a:srgbClr val="000000"/>
              </a:solidFill>
              <a:latin typeface="Arial Narrow"/>
              <a:cs typeface="Arial Narrow"/>
            </a:endParaRPr>
          </a:p>
        </p:txBody>
      </p:sp>
      <p:sp>
        <p:nvSpPr>
          <p:cNvPr id="53" name="TextBox 52"/>
          <p:cNvSpPr txBox="1"/>
          <p:nvPr/>
        </p:nvSpPr>
        <p:spPr>
          <a:xfrm>
            <a:off x="3884645" y="1502572"/>
            <a:ext cx="1878903" cy="221599"/>
          </a:xfrm>
          <a:prstGeom prst="rect">
            <a:avLst/>
          </a:prstGeom>
          <a:noFill/>
        </p:spPr>
        <p:txBody>
          <a:bodyPr wrap="square" lIns="0" rIns="0" rtlCol="0">
            <a:spAutoFit/>
          </a:bodyPr>
          <a:lstStyle/>
          <a:p>
            <a:pPr algn="ctr" eaLnBrk="0" hangingPunct="0">
              <a:lnSpc>
                <a:spcPct val="80000"/>
              </a:lnSpc>
            </a:pPr>
            <a:r>
              <a:rPr lang="en-US" sz="1050" b="1" i="1" dirty="0" smtClean="0">
                <a:solidFill>
                  <a:srgbClr val="000000"/>
                </a:solidFill>
                <a:latin typeface="Arial Narrow"/>
                <a:cs typeface="Arial Narrow"/>
              </a:rPr>
              <a:t>Find and react to adversarial threats</a:t>
            </a:r>
            <a:endParaRPr lang="en-US" sz="1050" b="1" i="1" dirty="0">
              <a:solidFill>
                <a:srgbClr val="000000"/>
              </a:solidFill>
              <a:latin typeface="Arial Narrow"/>
              <a:cs typeface="Arial Narrow"/>
            </a:endParaRPr>
          </a:p>
        </p:txBody>
      </p:sp>
      <p:sp>
        <p:nvSpPr>
          <p:cNvPr id="54" name="TextBox 53"/>
          <p:cNvSpPr txBox="1"/>
          <p:nvPr/>
        </p:nvSpPr>
        <p:spPr>
          <a:xfrm>
            <a:off x="3857280" y="1825419"/>
            <a:ext cx="1229824" cy="784830"/>
          </a:xfrm>
          <a:prstGeom prst="rect">
            <a:avLst/>
          </a:prstGeom>
          <a:noFill/>
        </p:spPr>
        <p:txBody>
          <a:bodyPr wrap="none" rtlCol="0">
            <a:spAutoFit/>
          </a:bodyPr>
          <a:lstStyle/>
          <a:p>
            <a:pPr marL="171450" indent="-171450">
              <a:buFont typeface="Arial"/>
              <a:buChar char="•"/>
            </a:pPr>
            <a:r>
              <a:rPr lang="en-US" sz="900" dirty="0" smtClean="0">
                <a:latin typeface="Arial Narrow"/>
                <a:cs typeface="Arial Narrow"/>
              </a:rPr>
              <a:t>Recognize attack</a:t>
            </a:r>
          </a:p>
          <a:p>
            <a:pPr marL="171450" indent="-171450">
              <a:buFont typeface="Arial"/>
              <a:buChar char="•"/>
            </a:pPr>
            <a:r>
              <a:rPr lang="en-US" sz="900" dirty="0" smtClean="0">
                <a:latin typeface="Arial Narrow"/>
                <a:cs typeface="Arial Narrow"/>
              </a:rPr>
              <a:t>Conduct triage</a:t>
            </a:r>
          </a:p>
          <a:p>
            <a:pPr marL="171450" indent="-171450">
              <a:buFont typeface="Arial"/>
              <a:buChar char="•"/>
            </a:pPr>
            <a:r>
              <a:rPr lang="en-US" sz="900" dirty="0">
                <a:latin typeface="Arial Narrow"/>
                <a:cs typeface="Arial Narrow"/>
              </a:rPr>
              <a:t>Perform </a:t>
            </a:r>
            <a:r>
              <a:rPr lang="en-US" sz="900" dirty="0" smtClean="0">
                <a:latin typeface="Arial Narrow"/>
                <a:cs typeface="Arial Narrow"/>
              </a:rPr>
              <a:t>forensics</a:t>
            </a:r>
          </a:p>
          <a:p>
            <a:pPr marL="171450" indent="-171450">
              <a:buFont typeface="Arial"/>
              <a:buChar char="•"/>
            </a:pPr>
            <a:r>
              <a:rPr lang="en-US" sz="900" dirty="0" smtClean="0">
                <a:latin typeface="Arial Narrow"/>
                <a:cs typeface="Arial Narrow"/>
              </a:rPr>
              <a:t>Respond to attack</a:t>
            </a:r>
          </a:p>
          <a:p>
            <a:pPr marL="171450" indent="-171450">
              <a:buFont typeface="Arial"/>
              <a:buChar char="•"/>
            </a:pPr>
            <a:r>
              <a:rPr lang="en-US" sz="900" dirty="0" smtClean="0">
                <a:latin typeface="Arial Narrow"/>
                <a:cs typeface="Arial Narrow"/>
              </a:rPr>
              <a:t>Recover/reconstitute</a:t>
            </a:r>
          </a:p>
        </p:txBody>
      </p:sp>
      <p:sp>
        <p:nvSpPr>
          <p:cNvPr id="55" name="TextBox 54"/>
          <p:cNvSpPr txBox="1"/>
          <p:nvPr/>
        </p:nvSpPr>
        <p:spPr>
          <a:xfrm>
            <a:off x="3902805" y="4670521"/>
            <a:ext cx="1836714" cy="350865"/>
          </a:xfrm>
          <a:prstGeom prst="rect">
            <a:avLst/>
          </a:prstGeom>
          <a:noFill/>
        </p:spPr>
        <p:txBody>
          <a:bodyPr wrap="square" lIns="0" rIns="0" rtlCol="0">
            <a:spAutoFit/>
          </a:bodyPr>
          <a:lstStyle/>
          <a:p>
            <a:pPr algn="ctr" eaLnBrk="0" hangingPunct="0">
              <a:lnSpc>
                <a:spcPct val="80000"/>
              </a:lnSpc>
            </a:pPr>
            <a:r>
              <a:rPr lang="en-US" sz="1050" b="1" i="1" dirty="0" smtClean="0">
                <a:latin typeface="Arial Narrow"/>
                <a:cs typeface="Arial Narrow"/>
              </a:rPr>
              <a:t>Design capabilities to counter adversarial threats</a:t>
            </a:r>
            <a:endParaRPr lang="en-US" sz="1050" b="1" i="1" dirty="0">
              <a:latin typeface="Arial Narrow"/>
              <a:cs typeface="Arial Narrow"/>
            </a:endParaRPr>
          </a:p>
        </p:txBody>
      </p:sp>
      <p:sp>
        <p:nvSpPr>
          <p:cNvPr id="57" name="TextBox 56"/>
          <p:cNvSpPr txBox="1"/>
          <p:nvPr/>
        </p:nvSpPr>
        <p:spPr>
          <a:xfrm>
            <a:off x="1994605" y="3076324"/>
            <a:ext cx="1951212" cy="350865"/>
          </a:xfrm>
          <a:prstGeom prst="rect">
            <a:avLst/>
          </a:prstGeom>
          <a:noFill/>
        </p:spPr>
        <p:txBody>
          <a:bodyPr wrap="square" lIns="0" rIns="0" rtlCol="0">
            <a:spAutoFit/>
          </a:bodyPr>
          <a:lstStyle/>
          <a:p>
            <a:pPr algn="ctr" eaLnBrk="0" hangingPunct="0">
              <a:lnSpc>
                <a:spcPct val="80000"/>
              </a:lnSpc>
            </a:pPr>
            <a:r>
              <a:rPr lang="en-US" sz="1050" b="1" i="1" dirty="0" smtClean="0">
                <a:latin typeface="Arial Narrow"/>
                <a:cs typeface="Arial Narrow"/>
              </a:rPr>
              <a:t>Gather insights on adversary threats, intentions, and capabilities</a:t>
            </a:r>
            <a:endParaRPr lang="en-US" sz="1050" b="1" i="1" dirty="0">
              <a:latin typeface="Arial Narrow"/>
              <a:cs typeface="Arial Narrow"/>
            </a:endParaRPr>
          </a:p>
        </p:txBody>
      </p:sp>
      <p:sp>
        <p:nvSpPr>
          <p:cNvPr id="58" name="TextBox 57"/>
          <p:cNvSpPr txBox="1"/>
          <p:nvPr/>
        </p:nvSpPr>
        <p:spPr>
          <a:xfrm>
            <a:off x="1953282" y="3382297"/>
            <a:ext cx="1697943" cy="923330"/>
          </a:xfrm>
          <a:prstGeom prst="rect">
            <a:avLst/>
          </a:prstGeom>
          <a:noFill/>
        </p:spPr>
        <p:txBody>
          <a:bodyPr wrap="square" rtlCol="0">
            <a:spAutoFit/>
          </a:bodyPr>
          <a:lstStyle/>
          <a:p>
            <a:pPr marL="119063" indent="-119063">
              <a:buFont typeface="Arial"/>
              <a:buChar char="•"/>
            </a:pPr>
            <a:r>
              <a:rPr lang="en-US" sz="900" dirty="0" smtClean="0">
                <a:latin typeface="Arial Narrow"/>
                <a:cs typeface="Arial Narrow"/>
              </a:rPr>
              <a:t>All-source </a:t>
            </a:r>
            <a:r>
              <a:rPr lang="en-US" sz="900" dirty="0">
                <a:latin typeface="Arial Narrow"/>
                <a:cs typeface="Arial Narrow"/>
              </a:rPr>
              <a:t>a</a:t>
            </a:r>
            <a:r>
              <a:rPr lang="en-US" sz="900" dirty="0" smtClean="0">
                <a:latin typeface="Arial Narrow"/>
                <a:cs typeface="Arial Narrow"/>
              </a:rPr>
              <a:t>nalysis</a:t>
            </a:r>
          </a:p>
          <a:p>
            <a:pPr marL="119063" indent="-119063">
              <a:buFont typeface="Arial"/>
              <a:buChar char="•"/>
            </a:pPr>
            <a:r>
              <a:rPr lang="en-US" sz="900" dirty="0" smtClean="0">
                <a:latin typeface="Arial Narrow"/>
                <a:cs typeface="Arial Narrow"/>
              </a:rPr>
              <a:t>Indications of “early warning”</a:t>
            </a:r>
          </a:p>
          <a:p>
            <a:pPr marL="119063" indent="-119063">
              <a:buFont typeface="Arial"/>
              <a:buChar char="•"/>
            </a:pPr>
            <a:r>
              <a:rPr lang="en-US" sz="900" dirty="0" smtClean="0">
                <a:latin typeface="Arial Narrow"/>
                <a:cs typeface="Arial Narrow"/>
              </a:rPr>
              <a:t>Threat education</a:t>
            </a:r>
          </a:p>
          <a:p>
            <a:pPr marL="119063" indent="-119063">
              <a:buFont typeface="Arial"/>
              <a:buChar char="•"/>
            </a:pPr>
            <a:r>
              <a:rPr lang="en-US" sz="900" dirty="0" smtClean="0">
                <a:latin typeface="Arial Narrow"/>
                <a:cs typeface="Arial Narrow"/>
              </a:rPr>
              <a:t>Support to operations, </a:t>
            </a:r>
          </a:p>
          <a:p>
            <a:pPr marL="119063"/>
            <a:r>
              <a:rPr lang="en-US" sz="900" dirty="0" smtClean="0">
                <a:latin typeface="Arial Narrow"/>
                <a:cs typeface="Arial Narrow"/>
              </a:rPr>
              <a:t>planning and institutional</a:t>
            </a:r>
          </a:p>
          <a:p>
            <a:pPr marL="119063"/>
            <a:r>
              <a:rPr lang="en-US" sz="900" dirty="0" smtClean="0">
                <a:latin typeface="Arial Narrow"/>
                <a:cs typeface="Arial Narrow"/>
              </a:rPr>
              <a:t>cybersecurity programs </a:t>
            </a:r>
            <a:endParaRPr lang="en-US" sz="900" dirty="0">
              <a:latin typeface="Arial Narrow"/>
              <a:cs typeface="Arial Narrow"/>
            </a:endParaRPr>
          </a:p>
        </p:txBody>
      </p:sp>
      <p:sp>
        <p:nvSpPr>
          <p:cNvPr id="59" name="TextBox 58"/>
          <p:cNvSpPr txBox="1"/>
          <p:nvPr/>
        </p:nvSpPr>
        <p:spPr>
          <a:xfrm>
            <a:off x="3817886" y="4972056"/>
            <a:ext cx="1595309" cy="923330"/>
          </a:xfrm>
          <a:prstGeom prst="rect">
            <a:avLst/>
          </a:prstGeom>
          <a:noFill/>
        </p:spPr>
        <p:txBody>
          <a:bodyPr wrap="square" rtlCol="0">
            <a:spAutoFit/>
          </a:bodyPr>
          <a:lstStyle>
            <a:defPPr>
              <a:defRPr lang="en-US"/>
            </a:defPPr>
            <a:lvl1pPr marL="119063" indent="-119063">
              <a:buFont typeface="Arial"/>
              <a:buChar char="•"/>
              <a:defRPr sz="900">
                <a:latin typeface="Arial Narrow"/>
                <a:cs typeface="Arial Narrow"/>
              </a:defRPr>
            </a:lvl1pPr>
          </a:lstStyle>
          <a:p>
            <a:r>
              <a:rPr lang="en-US" dirty="0" smtClean="0"/>
              <a:t>Capability maturity evolution</a:t>
            </a:r>
          </a:p>
          <a:p>
            <a:r>
              <a:rPr lang="en-US" dirty="0" smtClean="0"/>
              <a:t>Vulnerability assessment</a:t>
            </a:r>
            <a:endParaRPr lang="en-US" dirty="0"/>
          </a:p>
          <a:p>
            <a:r>
              <a:rPr lang="en-US" dirty="0" smtClean="0"/>
              <a:t>Trade-off analysis</a:t>
            </a:r>
            <a:endParaRPr lang="en-US" dirty="0"/>
          </a:p>
          <a:p>
            <a:r>
              <a:rPr lang="en-US" dirty="0"/>
              <a:t>Operational </a:t>
            </a:r>
            <a:r>
              <a:rPr lang="en-US" dirty="0" smtClean="0"/>
              <a:t>planning </a:t>
            </a:r>
            <a:endParaRPr lang="en-US" dirty="0"/>
          </a:p>
          <a:p>
            <a:r>
              <a:rPr lang="en-US" dirty="0"/>
              <a:t>Exercises/M&amp;S</a:t>
            </a:r>
          </a:p>
          <a:p>
            <a:r>
              <a:rPr lang="en-US" dirty="0" smtClean="0"/>
              <a:t>Strategic road-mapping</a:t>
            </a:r>
            <a:endParaRPr lang="en-US" dirty="0"/>
          </a:p>
        </p:txBody>
      </p:sp>
      <p:sp>
        <p:nvSpPr>
          <p:cNvPr id="62" name="Oval 61"/>
          <p:cNvSpPr/>
          <p:nvPr/>
        </p:nvSpPr>
        <p:spPr bwMode="auto">
          <a:xfrm>
            <a:off x="3750940" y="4416499"/>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hangingPunct="0"/>
            <a:r>
              <a:rPr lang="en-US" sz="1200" b="1" dirty="0">
                <a:solidFill>
                  <a:schemeClr val="bg1"/>
                </a:solidFill>
                <a:latin typeface="Arial" charset="0"/>
              </a:rPr>
              <a:t>3</a:t>
            </a:r>
            <a:endParaRPr kumimoji="0" lang="en-US" sz="1200" b="1" i="0" u="none" strike="noStrike" cap="none" normalizeH="0" baseline="0" dirty="0" smtClean="0">
              <a:ln>
                <a:noFill/>
              </a:ln>
              <a:solidFill>
                <a:schemeClr val="bg1"/>
              </a:solidFill>
              <a:effectLst/>
              <a:latin typeface="Arial" charset="0"/>
            </a:endParaRPr>
          </a:p>
        </p:txBody>
      </p:sp>
      <p:sp>
        <p:nvSpPr>
          <p:cNvPr id="68" name="Title 1"/>
          <p:cNvSpPr txBox="1">
            <a:spLocks/>
          </p:cNvSpPr>
          <p:nvPr/>
        </p:nvSpPr>
        <p:spPr>
          <a:xfrm>
            <a:off x="710836" y="266626"/>
            <a:ext cx="8230926" cy="528136"/>
          </a:xfrm>
          <a:prstGeom prst="rect">
            <a:avLst/>
          </a:prstGeom>
        </p:spPr>
        <p:txBody>
          <a:bodyPr lIns="0" rIns="0" bIns="0" rtlCol="0">
            <a:noAutofit/>
          </a:bodyPr>
          <a:lstStyle>
            <a:lvl1pPr algn="l" defTabSz="914400" rtl="0" eaLnBrk="1" latinLnBrk="0" hangingPunct="1">
              <a:spcBef>
                <a:spcPct val="0"/>
              </a:spcBef>
              <a:buNone/>
              <a:defRPr sz="2700" kern="1200" baseline="0">
                <a:solidFill>
                  <a:srgbClr val="0C044F"/>
                </a:solidFill>
                <a:latin typeface="Arial"/>
                <a:ea typeface="+mj-ea"/>
                <a:cs typeface="Arial"/>
              </a:defRPr>
            </a:lvl1pPr>
          </a:lstStyle>
          <a:p>
            <a:r>
              <a:rPr lang="en-US" sz="1800" b="1" dirty="0"/>
              <a:t>A </a:t>
            </a:r>
            <a:r>
              <a:rPr lang="en-US" sz="1800" b="1" dirty="0" smtClean="0"/>
              <a:t>“Dynamic </a:t>
            </a:r>
            <a:r>
              <a:rPr lang="en-US" sz="1800" b="1" dirty="0"/>
              <a:t>D</a:t>
            </a:r>
            <a:r>
              <a:rPr lang="en-US" sz="1800" b="1" dirty="0" smtClean="0"/>
              <a:t>efense</a:t>
            </a:r>
            <a:r>
              <a:rPr lang="en-US" sz="1800" b="1" dirty="0"/>
              <a:t>” </a:t>
            </a:r>
            <a:r>
              <a:rPr lang="en-US" sz="1800" b="1" dirty="0" smtClean="0"/>
              <a:t>approach will </a:t>
            </a:r>
            <a:r>
              <a:rPr lang="en-US" sz="1800" b="1" dirty="0"/>
              <a:t>meet </a:t>
            </a:r>
            <a:r>
              <a:rPr lang="en-US" sz="1800" b="1" dirty="0" smtClean="0"/>
              <a:t>today’s need for resiliency </a:t>
            </a:r>
            <a:r>
              <a:rPr lang="en-US" sz="1800" b="1" dirty="0"/>
              <a:t>by establishing a network of integrated processes, technologies, and people </a:t>
            </a:r>
          </a:p>
        </p:txBody>
      </p:sp>
      <p:sp>
        <p:nvSpPr>
          <p:cNvPr id="21" name="Rectangle 20"/>
          <p:cNvSpPr/>
          <p:nvPr/>
        </p:nvSpPr>
        <p:spPr>
          <a:xfrm>
            <a:off x="5711426" y="3090823"/>
            <a:ext cx="1951212" cy="120099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85010" y="3410914"/>
            <a:ext cx="912151" cy="850803"/>
          </a:xfrm>
          <a:prstGeom prst="rect">
            <a:avLst/>
          </a:prstGeom>
        </p:spPr>
      </p:pic>
      <p:sp>
        <p:nvSpPr>
          <p:cNvPr id="43" name="Freeform 42"/>
          <p:cNvSpPr/>
          <p:nvPr/>
        </p:nvSpPr>
        <p:spPr>
          <a:xfrm rot="10800000" flipH="1">
            <a:off x="6150756" y="4252154"/>
            <a:ext cx="251673" cy="227460"/>
          </a:xfrm>
          <a:custGeom>
            <a:avLst/>
            <a:gdLst>
              <a:gd name="connsiteX0" fmla="*/ 0 w 385536"/>
              <a:gd name="connsiteY0" fmla="*/ 204107 h 358321"/>
              <a:gd name="connsiteX1" fmla="*/ 331107 w 385536"/>
              <a:gd name="connsiteY1" fmla="*/ 358321 h 358321"/>
              <a:gd name="connsiteX2" fmla="*/ 385536 w 385536"/>
              <a:gd name="connsiteY2" fmla="*/ 0 h 358321"/>
              <a:gd name="connsiteX3" fmla="*/ 217715 w 385536"/>
              <a:gd name="connsiteY3" fmla="*/ 158750 h 358321"/>
              <a:gd name="connsiteX4" fmla="*/ 0 w 385536"/>
              <a:gd name="connsiteY4" fmla="*/ 204107 h 358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6" h="358321">
                <a:moveTo>
                  <a:pt x="0" y="204107"/>
                </a:moveTo>
                <a:lnTo>
                  <a:pt x="331107" y="358321"/>
                </a:lnTo>
                <a:lnTo>
                  <a:pt x="385536" y="0"/>
                </a:lnTo>
                <a:lnTo>
                  <a:pt x="217715" y="158750"/>
                </a:lnTo>
                <a:lnTo>
                  <a:pt x="0" y="204107"/>
                </a:lnTo>
                <a:close/>
              </a:path>
            </a:pathLst>
          </a:custGeom>
          <a:solidFill>
            <a:srgbClr val="800000"/>
          </a:solidFill>
          <a:ln>
            <a:solidFill>
              <a:srgbClr val="8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50" name="Freeform 49"/>
          <p:cNvSpPr/>
          <p:nvPr/>
        </p:nvSpPr>
        <p:spPr>
          <a:xfrm rot="5400000">
            <a:off x="5549814" y="3506245"/>
            <a:ext cx="189077" cy="131066"/>
          </a:xfrm>
          <a:custGeom>
            <a:avLst/>
            <a:gdLst>
              <a:gd name="connsiteX0" fmla="*/ 0 w 428625"/>
              <a:gd name="connsiteY0" fmla="*/ 285750 h 288925"/>
              <a:gd name="connsiteX1" fmla="*/ 209550 w 428625"/>
              <a:gd name="connsiteY1" fmla="*/ 0 h 288925"/>
              <a:gd name="connsiteX2" fmla="*/ 428625 w 428625"/>
              <a:gd name="connsiteY2" fmla="*/ 288925 h 288925"/>
              <a:gd name="connsiteX3" fmla="*/ 209550 w 428625"/>
              <a:gd name="connsiteY3" fmla="*/ 244475 h 288925"/>
              <a:gd name="connsiteX4" fmla="*/ 0 w 428625"/>
              <a:gd name="connsiteY4" fmla="*/ 28575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625" h="288925">
                <a:moveTo>
                  <a:pt x="0" y="285750"/>
                </a:moveTo>
                <a:lnTo>
                  <a:pt x="209550" y="0"/>
                </a:lnTo>
                <a:lnTo>
                  <a:pt x="428625" y="288925"/>
                </a:lnTo>
                <a:lnTo>
                  <a:pt x="209550" y="244475"/>
                </a:lnTo>
                <a:lnTo>
                  <a:pt x="0" y="285750"/>
                </a:lnTo>
                <a:close/>
              </a:path>
            </a:pathLst>
          </a:custGeom>
          <a:solidFill>
            <a:schemeClr val="bg1">
              <a:lumMod val="50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Narrow"/>
              <a:cs typeface="Arial Narrow"/>
            </a:endParaRPr>
          </a:p>
        </p:txBody>
      </p:sp>
      <p:sp>
        <p:nvSpPr>
          <p:cNvPr id="56" name="TextBox 55"/>
          <p:cNvSpPr txBox="1"/>
          <p:nvPr/>
        </p:nvSpPr>
        <p:spPr>
          <a:xfrm>
            <a:off x="5732305" y="3076472"/>
            <a:ext cx="1899016" cy="350865"/>
          </a:xfrm>
          <a:prstGeom prst="rect">
            <a:avLst/>
          </a:prstGeom>
          <a:noFill/>
        </p:spPr>
        <p:txBody>
          <a:bodyPr wrap="square" lIns="0" rIns="0" rtlCol="0">
            <a:spAutoFit/>
          </a:bodyPr>
          <a:lstStyle/>
          <a:p>
            <a:pPr algn="ctr" eaLnBrk="0" hangingPunct="0">
              <a:lnSpc>
                <a:spcPct val="80000"/>
              </a:lnSpc>
            </a:pPr>
            <a:r>
              <a:rPr lang="en-US" sz="1050" b="1" i="1" dirty="0" smtClean="0">
                <a:latin typeface="Arial Narrow"/>
                <a:cs typeface="Arial Narrow"/>
              </a:rPr>
              <a:t>Build/implement better systems and constructs to keep adversaries out</a:t>
            </a:r>
          </a:p>
        </p:txBody>
      </p:sp>
      <p:sp>
        <p:nvSpPr>
          <p:cNvPr id="71" name="Oval 70"/>
          <p:cNvSpPr/>
          <p:nvPr/>
        </p:nvSpPr>
        <p:spPr bwMode="auto">
          <a:xfrm>
            <a:off x="1860751" y="2823568"/>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hangingPunct="0"/>
            <a:r>
              <a:rPr lang="en-US" sz="1200" b="1" dirty="0">
                <a:solidFill>
                  <a:schemeClr val="bg1"/>
                </a:solidFill>
                <a:latin typeface="Arial" charset="0"/>
              </a:rPr>
              <a:t>1</a:t>
            </a:r>
            <a:endParaRPr kumimoji="0" lang="en-US" sz="1200" b="1" i="0" u="none" strike="noStrike" cap="none" normalizeH="0" baseline="0" dirty="0" smtClean="0">
              <a:ln>
                <a:noFill/>
              </a:ln>
              <a:solidFill>
                <a:schemeClr val="bg1"/>
              </a:solidFill>
              <a:effectLst/>
              <a:latin typeface="Arial" charset="0"/>
            </a:endParaRPr>
          </a:p>
        </p:txBody>
      </p:sp>
      <p:sp>
        <p:nvSpPr>
          <p:cNvPr id="73" name="Oval 72"/>
          <p:cNvSpPr/>
          <p:nvPr/>
        </p:nvSpPr>
        <p:spPr bwMode="auto">
          <a:xfrm>
            <a:off x="3740570" y="1229260"/>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hangingPunct="0"/>
            <a:r>
              <a:rPr kumimoji="0" lang="en-US" sz="1200" b="1" i="0" u="none" strike="noStrike" cap="none" normalizeH="0" baseline="0" dirty="0" smtClean="0">
                <a:ln>
                  <a:noFill/>
                </a:ln>
                <a:solidFill>
                  <a:schemeClr val="bg1"/>
                </a:solidFill>
                <a:effectLst/>
                <a:latin typeface="Arial" charset="0"/>
              </a:rPr>
              <a:t>2</a:t>
            </a:r>
          </a:p>
        </p:txBody>
      </p:sp>
      <p:sp>
        <p:nvSpPr>
          <p:cNvPr id="74" name="Oval 73"/>
          <p:cNvSpPr/>
          <p:nvPr/>
        </p:nvSpPr>
        <p:spPr bwMode="auto">
          <a:xfrm>
            <a:off x="5618005" y="2829758"/>
            <a:ext cx="228600" cy="228600"/>
          </a:xfrm>
          <a:prstGeom prst="ellips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45720" tIns="45720" rIns="45720" bIns="45720" numCol="1" rtlCol="0" anchor="ctr" anchorCtr="0" compatLnSpc="1">
            <a:prstTxWarp prst="textNoShape">
              <a:avLst/>
            </a:prstTxWarp>
          </a:bodyPr>
          <a:lstStyle/>
          <a:p>
            <a:pPr algn="ctr" eaLnBrk="0" hangingPunct="0"/>
            <a:r>
              <a:rPr lang="en-US" sz="1200" b="1" dirty="0">
                <a:solidFill>
                  <a:schemeClr val="bg1"/>
                </a:solidFill>
                <a:latin typeface="Arial" charset="0"/>
              </a:rPr>
              <a:t>4</a:t>
            </a:r>
            <a:endParaRPr kumimoji="0" lang="en-US" sz="1200" b="1" i="0" u="none" strike="noStrike" cap="none" normalizeH="0" baseline="0" dirty="0" smtClean="0">
              <a:ln>
                <a:noFill/>
              </a:ln>
              <a:solidFill>
                <a:schemeClr val="bg1"/>
              </a:solidFill>
              <a:effectLst/>
              <a:latin typeface="Arial" charset="0"/>
            </a:endParaRPr>
          </a:p>
        </p:txBody>
      </p:sp>
      <p:sp>
        <p:nvSpPr>
          <p:cNvPr id="2" name="Rectangle 1"/>
          <p:cNvSpPr/>
          <p:nvPr/>
        </p:nvSpPr>
        <p:spPr>
          <a:xfrm>
            <a:off x="5673200" y="3267332"/>
            <a:ext cx="975603" cy="923330"/>
          </a:xfrm>
          <a:prstGeom prst="rect">
            <a:avLst/>
          </a:prstGeom>
          <a:noFill/>
        </p:spPr>
        <p:txBody>
          <a:bodyPr wrap="square" rtlCol="0">
            <a:spAutoFit/>
          </a:bodyPr>
          <a:lstStyle/>
          <a:p>
            <a:pPr marL="119063" indent="-119063">
              <a:buFont typeface="Arial"/>
              <a:buChar char="•"/>
            </a:pPr>
            <a:endParaRPr lang="en-US" sz="900" dirty="0">
              <a:latin typeface="Arial Narrow"/>
              <a:cs typeface="Arial Narrow"/>
            </a:endParaRPr>
          </a:p>
          <a:p>
            <a:pPr marL="119063" indent="-119063">
              <a:buFont typeface="Arial"/>
              <a:buChar char="•"/>
            </a:pPr>
            <a:r>
              <a:rPr lang="en-US" sz="900" dirty="0">
                <a:latin typeface="Arial Narrow"/>
                <a:cs typeface="Arial Narrow"/>
              </a:rPr>
              <a:t>Policy</a:t>
            </a:r>
          </a:p>
          <a:p>
            <a:pPr marL="119063" indent="-119063">
              <a:buFont typeface="Arial"/>
              <a:buChar char="•"/>
            </a:pPr>
            <a:r>
              <a:rPr lang="en-US" sz="900" dirty="0">
                <a:latin typeface="Arial Narrow"/>
                <a:cs typeface="Arial Narrow"/>
              </a:rPr>
              <a:t>Operations</a:t>
            </a:r>
          </a:p>
          <a:p>
            <a:pPr marL="119063" indent="-119063">
              <a:buFont typeface="Arial"/>
              <a:buChar char="•"/>
            </a:pPr>
            <a:r>
              <a:rPr lang="en-US" sz="900" dirty="0">
                <a:latin typeface="Arial Narrow"/>
                <a:cs typeface="Arial Narrow"/>
              </a:rPr>
              <a:t>Technology</a:t>
            </a:r>
          </a:p>
          <a:p>
            <a:pPr marL="119063" indent="-119063">
              <a:buFont typeface="Arial"/>
              <a:buChar char="•"/>
            </a:pPr>
            <a:r>
              <a:rPr lang="en-US" sz="900" dirty="0">
                <a:latin typeface="Arial Narrow"/>
                <a:cs typeface="Arial Narrow"/>
              </a:rPr>
              <a:t>Management</a:t>
            </a:r>
          </a:p>
          <a:p>
            <a:pPr marL="119063" indent="-119063">
              <a:buFont typeface="Arial"/>
              <a:buChar char="•"/>
            </a:pPr>
            <a:r>
              <a:rPr lang="en-US" sz="900" dirty="0">
                <a:latin typeface="Arial Narrow"/>
                <a:cs typeface="Arial Narrow"/>
              </a:rPr>
              <a:t>People</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0639" y="5279226"/>
            <a:ext cx="626578" cy="610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16997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7922" name="Group 2"/>
          <p:cNvGrpSpPr>
            <a:grpSpLocks/>
          </p:cNvGrpSpPr>
          <p:nvPr/>
        </p:nvGrpSpPr>
        <p:grpSpPr bwMode="auto">
          <a:xfrm>
            <a:off x="351806" y="1918972"/>
            <a:ext cx="4177685" cy="2301875"/>
            <a:chOff x="558" y="1199"/>
            <a:chExt cx="5471" cy="2406"/>
          </a:xfrm>
        </p:grpSpPr>
        <p:sp>
          <p:nvSpPr>
            <p:cNvPr id="4817923" name="Freeform 3"/>
            <p:cNvSpPr>
              <a:spLocks/>
            </p:cNvSpPr>
            <p:nvPr/>
          </p:nvSpPr>
          <p:spPr bwMode="auto">
            <a:xfrm>
              <a:off x="558" y="1307"/>
              <a:ext cx="1311" cy="1127"/>
            </a:xfrm>
            <a:custGeom>
              <a:avLst/>
              <a:gdLst/>
              <a:ahLst/>
              <a:cxnLst>
                <a:cxn ang="0">
                  <a:pos x="87" y="176"/>
                </a:cxn>
                <a:cxn ang="0">
                  <a:pos x="71" y="124"/>
                </a:cxn>
                <a:cxn ang="0">
                  <a:pos x="157" y="80"/>
                </a:cxn>
                <a:cxn ang="0">
                  <a:pos x="195" y="47"/>
                </a:cxn>
                <a:cxn ang="0">
                  <a:pos x="263" y="40"/>
                </a:cxn>
                <a:cxn ang="0">
                  <a:pos x="472" y="42"/>
                </a:cxn>
                <a:cxn ang="0">
                  <a:pos x="578" y="59"/>
                </a:cxn>
                <a:cxn ang="0">
                  <a:pos x="537" y="57"/>
                </a:cxn>
                <a:cxn ang="0">
                  <a:pos x="510" y="1"/>
                </a:cxn>
                <a:cxn ang="0">
                  <a:pos x="563" y="0"/>
                </a:cxn>
                <a:cxn ang="0">
                  <a:pos x="603" y="25"/>
                </a:cxn>
                <a:cxn ang="0">
                  <a:pos x="665" y="64"/>
                </a:cxn>
                <a:cxn ang="0">
                  <a:pos x="654" y="20"/>
                </a:cxn>
                <a:cxn ang="0">
                  <a:pos x="770" y="62"/>
                </a:cxn>
                <a:cxn ang="0">
                  <a:pos x="771" y="79"/>
                </a:cxn>
                <a:cxn ang="0">
                  <a:pos x="734" y="121"/>
                </a:cxn>
                <a:cxn ang="0">
                  <a:pos x="706" y="190"/>
                </a:cxn>
                <a:cxn ang="0">
                  <a:pos x="814" y="229"/>
                </a:cxn>
                <a:cxn ang="0">
                  <a:pos x="817" y="289"/>
                </a:cxn>
                <a:cxn ang="0">
                  <a:pos x="832" y="242"/>
                </a:cxn>
                <a:cxn ang="0">
                  <a:pos x="832" y="155"/>
                </a:cxn>
                <a:cxn ang="0">
                  <a:pos x="908" y="178"/>
                </a:cxn>
                <a:cxn ang="0">
                  <a:pos x="955" y="153"/>
                </a:cxn>
                <a:cxn ang="0">
                  <a:pos x="1039" y="217"/>
                </a:cxn>
                <a:cxn ang="0">
                  <a:pos x="1097" y="272"/>
                </a:cxn>
                <a:cxn ang="0">
                  <a:pos x="1051" y="294"/>
                </a:cxn>
                <a:cxn ang="0">
                  <a:pos x="972" y="313"/>
                </a:cxn>
                <a:cxn ang="0">
                  <a:pos x="1028" y="325"/>
                </a:cxn>
                <a:cxn ang="0">
                  <a:pos x="1051" y="375"/>
                </a:cxn>
                <a:cxn ang="0">
                  <a:pos x="1029" y="379"/>
                </a:cxn>
                <a:cxn ang="0">
                  <a:pos x="997" y="399"/>
                </a:cxn>
                <a:cxn ang="0">
                  <a:pos x="947" y="446"/>
                </a:cxn>
                <a:cxn ang="0">
                  <a:pos x="942" y="512"/>
                </a:cxn>
                <a:cxn ang="0">
                  <a:pos x="888" y="611"/>
                </a:cxn>
                <a:cxn ang="0">
                  <a:pos x="903" y="695"/>
                </a:cxn>
                <a:cxn ang="0">
                  <a:pos x="873" y="638"/>
                </a:cxn>
                <a:cxn ang="0">
                  <a:pos x="820" y="613"/>
                </a:cxn>
                <a:cxn ang="0">
                  <a:pos x="775" y="629"/>
                </a:cxn>
                <a:cxn ang="0">
                  <a:pos x="697" y="638"/>
                </a:cxn>
                <a:cxn ang="0">
                  <a:pos x="659" y="700"/>
                </a:cxn>
                <a:cxn ang="0">
                  <a:pos x="746" y="784"/>
                </a:cxn>
                <a:cxn ang="0">
                  <a:pos x="761" y="737"/>
                </a:cxn>
                <a:cxn ang="0">
                  <a:pos x="810" y="771"/>
                </a:cxn>
                <a:cxn ang="0">
                  <a:pos x="837" y="818"/>
                </a:cxn>
                <a:cxn ang="0">
                  <a:pos x="859" y="862"/>
                </a:cxn>
                <a:cxn ang="0">
                  <a:pos x="910" y="926"/>
                </a:cxn>
                <a:cxn ang="0">
                  <a:pos x="985" y="924"/>
                </a:cxn>
                <a:cxn ang="0">
                  <a:pos x="940" y="933"/>
                </a:cxn>
                <a:cxn ang="0">
                  <a:pos x="851" y="922"/>
                </a:cxn>
                <a:cxn ang="0">
                  <a:pos x="788" y="865"/>
                </a:cxn>
                <a:cxn ang="0">
                  <a:pos x="739" y="842"/>
                </a:cxn>
                <a:cxn ang="0">
                  <a:pos x="667" y="815"/>
                </a:cxn>
                <a:cxn ang="0">
                  <a:pos x="539" y="724"/>
                </a:cxn>
                <a:cxn ang="0">
                  <a:pos x="435" y="591"/>
                </a:cxn>
                <a:cxn ang="0">
                  <a:pos x="470" y="710"/>
                </a:cxn>
                <a:cxn ang="0">
                  <a:pos x="403" y="628"/>
                </a:cxn>
                <a:cxn ang="0">
                  <a:pos x="340" y="466"/>
                </a:cxn>
                <a:cxn ang="0">
                  <a:pos x="347" y="345"/>
                </a:cxn>
                <a:cxn ang="0">
                  <a:pos x="325" y="254"/>
                </a:cxn>
                <a:cxn ang="0">
                  <a:pos x="307" y="200"/>
                </a:cxn>
                <a:cxn ang="0">
                  <a:pos x="264" y="168"/>
                </a:cxn>
                <a:cxn ang="0">
                  <a:pos x="175" y="176"/>
                </a:cxn>
                <a:cxn ang="0">
                  <a:pos x="108" y="210"/>
                </a:cxn>
              </a:cxnLst>
              <a:rect l="0" t="0" r="r" b="b"/>
              <a:pathLst>
                <a:path w="1097" h="943">
                  <a:moveTo>
                    <a:pt x="0" y="242"/>
                  </a:moveTo>
                  <a:lnTo>
                    <a:pt x="52" y="210"/>
                  </a:lnTo>
                  <a:lnTo>
                    <a:pt x="82" y="197"/>
                  </a:lnTo>
                  <a:lnTo>
                    <a:pt x="87" y="176"/>
                  </a:lnTo>
                  <a:lnTo>
                    <a:pt x="64" y="165"/>
                  </a:lnTo>
                  <a:lnTo>
                    <a:pt x="62" y="141"/>
                  </a:lnTo>
                  <a:lnTo>
                    <a:pt x="72" y="134"/>
                  </a:lnTo>
                  <a:lnTo>
                    <a:pt x="71" y="124"/>
                  </a:lnTo>
                  <a:lnTo>
                    <a:pt x="111" y="121"/>
                  </a:lnTo>
                  <a:lnTo>
                    <a:pt x="121" y="102"/>
                  </a:lnTo>
                  <a:lnTo>
                    <a:pt x="123" y="85"/>
                  </a:lnTo>
                  <a:lnTo>
                    <a:pt x="157" y="80"/>
                  </a:lnTo>
                  <a:lnTo>
                    <a:pt x="160" y="64"/>
                  </a:lnTo>
                  <a:lnTo>
                    <a:pt x="128" y="59"/>
                  </a:lnTo>
                  <a:lnTo>
                    <a:pt x="143" y="47"/>
                  </a:lnTo>
                  <a:lnTo>
                    <a:pt x="195" y="47"/>
                  </a:lnTo>
                  <a:lnTo>
                    <a:pt x="210" y="33"/>
                  </a:lnTo>
                  <a:lnTo>
                    <a:pt x="232" y="32"/>
                  </a:lnTo>
                  <a:lnTo>
                    <a:pt x="246" y="20"/>
                  </a:lnTo>
                  <a:lnTo>
                    <a:pt x="263" y="40"/>
                  </a:lnTo>
                  <a:lnTo>
                    <a:pt x="328" y="37"/>
                  </a:lnTo>
                  <a:lnTo>
                    <a:pt x="359" y="57"/>
                  </a:lnTo>
                  <a:lnTo>
                    <a:pt x="456" y="52"/>
                  </a:lnTo>
                  <a:lnTo>
                    <a:pt x="472" y="42"/>
                  </a:lnTo>
                  <a:lnTo>
                    <a:pt x="509" y="59"/>
                  </a:lnTo>
                  <a:lnTo>
                    <a:pt x="547" y="74"/>
                  </a:lnTo>
                  <a:lnTo>
                    <a:pt x="566" y="67"/>
                  </a:lnTo>
                  <a:lnTo>
                    <a:pt x="578" y="59"/>
                  </a:lnTo>
                  <a:lnTo>
                    <a:pt x="610" y="64"/>
                  </a:lnTo>
                  <a:lnTo>
                    <a:pt x="588" y="52"/>
                  </a:lnTo>
                  <a:lnTo>
                    <a:pt x="568" y="53"/>
                  </a:lnTo>
                  <a:lnTo>
                    <a:pt x="537" y="57"/>
                  </a:lnTo>
                  <a:lnTo>
                    <a:pt x="522" y="40"/>
                  </a:lnTo>
                  <a:lnTo>
                    <a:pt x="505" y="32"/>
                  </a:lnTo>
                  <a:lnTo>
                    <a:pt x="505" y="16"/>
                  </a:lnTo>
                  <a:lnTo>
                    <a:pt x="510" y="1"/>
                  </a:lnTo>
                  <a:lnTo>
                    <a:pt x="524" y="0"/>
                  </a:lnTo>
                  <a:lnTo>
                    <a:pt x="542" y="13"/>
                  </a:lnTo>
                  <a:lnTo>
                    <a:pt x="547" y="6"/>
                  </a:lnTo>
                  <a:lnTo>
                    <a:pt x="563" y="0"/>
                  </a:lnTo>
                  <a:lnTo>
                    <a:pt x="581" y="10"/>
                  </a:lnTo>
                  <a:lnTo>
                    <a:pt x="591" y="1"/>
                  </a:lnTo>
                  <a:lnTo>
                    <a:pt x="601" y="15"/>
                  </a:lnTo>
                  <a:lnTo>
                    <a:pt x="603" y="25"/>
                  </a:lnTo>
                  <a:lnTo>
                    <a:pt x="630" y="37"/>
                  </a:lnTo>
                  <a:lnTo>
                    <a:pt x="620" y="47"/>
                  </a:lnTo>
                  <a:lnTo>
                    <a:pt x="620" y="60"/>
                  </a:lnTo>
                  <a:lnTo>
                    <a:pt x="665" y="64"/>
                  </a:lnTo>
                  <a:lnTo>
                    <a:pt x="677" y="47"/>
                  </a:lnTo>
                  <a:lnTo>
                    <a:pt x="669" y="38"/>
                  </a:lnTo>
                  <a:lnTo>
                    <a:pt x="648" y="40"/>
                  </a:lnTo>
                  <a:lnTo>
                    <a:pt x="654" y="20"/>
                  </a:lnTo>
                  <a:lnTo>
                    <a:pt x="694" y="32"/>
                  </a:lnTo>
                  <a:lnTo>
                    <a:pt x="702" y="45"/>
                  </a:lnTo>
                  <a:lnTo>
                    <a:pt x="736" y="45"/>
                  </a:lnTo>
                  <a:lnTo>
                    <a:pt x="770" y="62"/>
                  </a:lnTo>
                  <a:lnTo>
                    <a:pt x="787" y="59"/>
                  </a:lnTo>
                  <a:lnTo>
                    <a:pt x="805" y="74"/>
                  </a:lnTo>
                  <a:lnTo>
                    <a:pt x="787" y="94"/>
                  </a:lnTo>
                  <a:lnTo>
                    <a:pt x="771" y="79"/>
                  </a:lnTo>
                  <a:lnTo>
                    <a:pt x="761" y="84"/>
                  </a:lnTo>
                  <a:lnTo>
                    <a:pt x="746" y="96"/>
                  </a:lnTo>
                  <a:lnTo>
                    <a:pt x="723" y="106"/>
                  </a:lnTo>
                  <a:lnTo>
                    <a:pt x="734" y="121"/>
                  </a:lnTo>
                  <a:lnTo>
                    <a:pt x="714" y="123"/>
                  </a:lnTo>
                  <a:lnTo>
                    <a:pt x="697" y="143"/>
                  </a:lnTo>
                  <a:lnTo>
                    <a:pt x="681" y="168"/>
                  </a:lnTo>
                  <a:lnTo>
                    <a:pt x="706" y="190"/>
                  </a:lnTo>
                  <a:lnTo>
                    <a:pt x="726" y="215"/>
                  </a:lnTo>
                  <a:lnTo>
                    <a:pt x="765" y="219"/>
                  </a:lnTo>
                  <a:lnTo>
                    <a:pt x="798" y="215"/>
                  </a:lnTo>
                  <a:lnTo>
                    <a:pt x="814" y="229"/>
                  </a:lnTo>
                  <a:lnTo>
                    <a:pt x="807" y="235"/>
                  </a:lnTo>
                  <a:lnTo>
                    <a:pt x="797" y="249"/>
                  </a:lnTo>
                  <a:lnTo>
                    <a:pt x="812" y="272"/>
                  </a:lnTo>
                  <a:lnTo>
                    <a:pt x="817" y="289"/>
                  </a:lnTo>
                  <a:lnTo>
                    <a:pt x="835" y="298"/>
                  </a:lnTo>
                  <a:lnTo>
                    <a:pt x="861" y="283"/>
                  </a:lnTo>
                  <a:lnTo>
                    <a:pt x="854" y="261"/>
                  </a:lnTo>
                  <a:lnTo>
                    <a:pt x="832" y="242"/>
                  </a:lnTo>
                  <a:lnTo>
                    <a:pt x="857" y="220"/>
                  </a:lnTo>
                  <a:lnTo>
                    <a:pt x="835" y="183"/>
                  </a:lnTo>
                  <a:lnTo>
                    <a:pt x="815" y="168"/>
                  </a:lnTo>
                  <a:lnTo>
                    <a:pt x="832" y="155"/>
                  </a:lnTo>
                  <a:lnTo>
                    <a:pt x="829" y="134"/>
                  </a:lnTo>
                  <a:lnTo>
                    <a:pt x="841" y="123"/>
                  </a:lnTo>
                  <a:lnTo>
                    <a:pt x="861" y="134"/>
                  </a:lnTo>
                  <a:lnTo>
                    <a:pt x="908" y="178"/>
                  </a:lnTo>
                  <a:lnTo>
                    <a:pt x="937" y="185"/>
                  </a:lnTo>
                  <a:lnTo>
                    <a:pt x="945" y="173"/>
                  </a:lnTo>
                  <a:lnTo>
                    <a:pt x="938" y="149"/>
                  </a:lnTo>
                  <a:lnTo>
                    <a:pt x="955" y="153"/>
                  </a:lnTo>
                  <a:lnTo>
                    <a:pt x="984" y="180"/>
                  </a:lnTo>
                  <a:lnTo>
                    <a:pt x="989" y="195"/>
                  </a:lnTo>
                  <a:lnTo>
                    <a:pt x="1006" y="205"/>
                  </a:lnTo>
                  <a:lnTo>
                    <a:pt x="1039" y="217"/>
                  </a:lnTo>
                  <a:lnTo>
                    <a:pt x="1056" y="239"/>
                  </a:lnTo>
                  <a:lnTo>
                    <a:pt x="1081" y="254"/>
                  </a:lnTo>
                  <a:lnTo>
                    <a:pt x="1095" y="259"/>
                  </a:lnTo>
                  <a:lnTo>
                    <a:pt x="1097" y="272"/>
                  </a:lnTo>
                  <a:lnTo>
                    <a:pt x="1076" y="281"/>
                  </a:lnTo>
                  <a:lnTo>
                    <a:pt x="1065" y="271"/>
                  </a:lnTo>
                  <a:lnTo>
                    <a:pt x="1055" y="272"/>
                  </a:lnTo>
                  <a:lnTo>
                    <a:pt x="1051" y="294"/>
                  </a:lnTo>
                  <a:lnTo>
                    <a:pt x="1034" y="299"/>
                  </a:lnTo>
                  <a:lnTo>
                    <a:pt x="1016" y="288"/>
                  </a:lnTo>
                  <a:lnTo>
                    <a:pt x="977" y="288"/>
                  </a:lnTo>
                  <a:lnTo>
                    <a:pt x="972" y="313"/>
                  </a:lnTo>
                  <a:lnTo>
                    <a:pt x="982" y="328"/>
                  </a:lnTo>
                  <a:lnTo>
                    <a:pt x="997" y="320"/>
                  </a:lnTo>
                  <a:lnTo>
                    <a:pt x="1012" y="316"/>
                  </a:lnTo>
                  <a:lnTo>
                    <a:pt x="1028" y="325"/>
                  </a:lnTo>
                  <a:lnTo>
                    <a:pt x="1007" y="343"/>
                  </a:lnTo>
                  <a:lnTo>
                    <a:pt x="1028" y="360"/>
                  </a:lnTo>
                  <a:lnTo>
                    <a:pt x="1055" y="365"/>
                  </a:lnTo>
                  <a:lnTo>
                    <a:pt x="1051" y="375"/>
                  </a:lnTo>
                  <a:lnTo>
                    <a:pt x="1041" y="377"/>
                  </a:lnTo>
                  <a:lnTo>
                    <a:pt x="1016" y="434"/>
                  </a:lnTo>
                  <a:lnTo>
                    <a:pt x="1017" y="397"/>
                  </a:lnTo>
                  <a:lnTo>
                    <a:pt x="1029" y="379"/>
                  </a:lnTo>
                  <a:lnTo>
                    <a:pt x="1016" y="370"/>
                  </a:lnTo>
                  <a:lnTo>
                    <a:pt x="1001" y="382"/>
                  </a:lnTo>
                  <a:lnTo>
                    <a:pt x="1009" y="392"/>
                  </a:lnTo>
                  <a:lnTo>
                    <a:pt x="997" y="399"/>
                  </a:lnTo>
                  <a:lnTo>
                    <a:pt x="985" y="407"/>
                  </a:lnTo>
                  <a:lnTo>
                    <a:pt x="987" y="432"/>
                  </a:lnTo>
                  <a:lnTo>
                    <a:pt x="970" y="443"/>
                  </a:lnTo>
                  <a:lnTo>
                    <a:pt x="947" y="446"/>
                  </a:lnTo>
                  <a:lnTo>
                    <a:pt x="955" y="459"/>
                  </a:lnTo>
                  <a:lnTo>
                    <a:pt x="947" y="474"/>
                  </a:lnTo>
                  <a:lnTo>
                    <a:pt x="955" y="486"/>
                  </a:lnTo>
                  <a:lnTo>
                    <a:pt x="942" y="512"/>
                  </a:lnTo>
                  <a:lnTo>
                    <a:pt x="937" y="535"/>
                  </a:lnTo>
                  <a:lnTo>
                    <a:pt x="916" y="549"/>
                  </a:lnTo>
                  <a:lnTo>
                    <a:pt x="891" y="586"/>
                  </a:lnTo>
                  <a:lnTo>
                    <a:pt x="888" y="611"/>
                  </a:lnTo>
                  <a:lnTo>
                    <a:pt x="896" y="631"/>
                  </a:lnTo>
                  <a:lnTo>
                    <a:pt x="908" y="656"/>
                  </a:lnTo>
                  <a:lnTo>
                    <a:pt x="915" y="683"/>
                  </a:lnTo>
                  <a:lnTo>
                    <a:pt x="903" y="695"/>
                  </a:lnTo>
                  <a:lnTo>
                    <a:pt x="888" y="687"/>
                  </a:lnTo>
                  <a:lnTo>
                    <a:pt x="891" y="673"/>
                  </a:lnTo>
                  <a:lnTo>
                    <a:pt x="883" y="643"/>
                  </a:lnTo>
                  <a:lnTo>
                    <a:pt x="873" y="638"/>
                  </a:lnTo>
                  <a:lnTo>
                    <a:pt x="866" y="619"/>
                  </a:lnTo>
                  <a:lnTo>
                    <a:pt x="852" y="619"/>
                  </a:lnTo>
                  <a:lnTo>
                    <a:pt x="837" y="609"/>
                  </a:lnTo>
                  <a:lnTo>
                    <a:pt x="820" y="613"/>
                  </a:lnTo>
                  <a:lnTo>
                    <a:pt x="805" y="606"/>
                  </a:lnTo>
                  <a:lnTo>
                    <a:pt x="787" y="614"/>
                  </a:lnTo>
                  <a:lnTo>
                    <a:pt x="753" y="608"/>
                  </a:lnTo>
                  <a:lnTo>
                    <a:pt x="775" y="629"/>
                  </a:lnTo>
                  <a:lnTo>
                    <a:pt x="746" y="628"/>
                  </a:lnTo>
                  <a:lnTo>
                    <a:pt x="726" y="611"/>
                  </a:lnTo>
                  <a:lnTo>
                    <a:pt x="692" y="611"/>
                  </a:lnTo>
                  <a:lnTo>
                    <a:pt x="697" y="638"/>
                  </a:lnTo>
                  <a:lnTo>
                    <a:pt x="672" y="629"/>
                  </a:lnTo>
                  <a:lnTo>
                    <a:pt x="659" y="656"/>
                  </a:lnTo>
                  <a:lnTo>
                    <a:pt x="669" y="668"/>
                  </a:lnTo>
                  <a:lnTo>
                    <a:pt x="659" y="700"/>
                  </a:lnTo>
                  <a:lnTo>
                    <a:pt x="670" y="737"/>
                  </a:lnTo>
                  <a:lnTo>
                    <a:pt x="684" y="762"/>
                  </a:lnTo>
                  <a:lnTo>
                    <a:pt x="699" y="786"/>
                  </a:lnTo>
                  <a:lnTo>
                    <a:pt x="746" y="784"/>
                  </a:lnTo>
                  <a:lnTo>
                    <a:pt x="766" y="779"/>
                  </a:lnTo>
                  <a:lnTo>
                    <a:pt x="770" y="762"/>
                  </a:lnTo>
                  <a:lnTo>
                    <a:pt x="760" y="749"/>
                  </a:lnTo>
                  <a:lnTo>
                    <a:pt x="761" y="737"/>
                  </a:lnTo>
                  <a:lnTo>
                    <a:pt x="790" y="741"/>
                  </a:lnTo>
                  <a:lnTo>
                    <a:pt x="819" y="734"/>
                  </a:lnTo>
                  <a:lnTo>
                    <a:pt x="819" y="749"/>
                  </a:lnTo>
                  <a:lnTo>
                    <a:pt x="810" y="771"/>
                  </a:lnTo>
                  <a:lnTo>
                    <a:pt x="797" y="788"/>
                  </a:lnTo>
                  <a:lnTo>
                    <a:pt x="793" y="811"/>
                  </a:lnTo>
                  <a:lnTo>
                    <a:pt x="812" y="821"/>
                  </a:lnTo>
                  <a:lnTo>
                    <a:pt x="837" y="818"/>
                  </a:lnTo>
                  <a:lnTo>
                    <a:pt x="852" y="826"/>
                  </a:lnTo>
                  <a:lnTo>
                    <a:pt x="866" y="823"/>
                  </a:lnTo>
                  <a:lnTo>
                    <a:pt x="871" y="838"/>
                  </a:lnTo>
                  <a:lnTo>
                    <a:pt x="859" y="862"/>
                  </a:lnTo>
                  <a:lnTo>
                    <a:pt x="869" y="875"/>
                  </a:lnTo>
                  <a:lnTo>
                    <a:pt x="871" y="902"/>
                  </a:lnTo>
                  <a:lnTo>
                    <a:pt x="888" y="921"/>
                  </a:lnTo>
                  <a:lnTo>
                    <a:pt x="910" y="926"/>
                  </a:lnTo>
                  <a:lnTo>
                    <a:pt x="925" y="921"/>
                  </a:lnTo>
                  <a:lnTo>
                    <a:pt x="932" y="922"/>
                  </a:lnTo>
                  <a:lnTo>
                    <a:pt x="960" y="922"/>
                  </a:lnTo>
                  <a:lnTo>
                    <a:pt x="985" y="924"/>
                  </a:lnTo>
                  <a:lnTo>
                    <a:pt x="992" y="912"/>
                  </a:lnTo>
                  <a:lnTo>
                    <a:pt x="970" y="933"/>
                  </a:lnTo>
                  <a:lnTo>
                    <a:pt x="955" y="931"/>
                  </a:lnTo>
                  <a:lnTo>
                    <a:pt x="940" y="933"/>
                  </a:lnTo>
                  <a:lnTo>
                    <a:pt x="910" y="943"/>
                  </a:lnTo>
                  <a:lnTo>
                    <a:pt x="884" y="929"/>
                  </a:lnTo>
                  <a:lnTo>
                    <a:pt x="861" y="921"/>
                  </a:lnTo>
                  <a:lnTo>
                    <a:pt x="851" y="922"/>
                  </a:lnTo>
                  <a:lnTo>
                    <a:pt x="852" y="911"/>
                  </a:lnTo>
                  <a:lnTo>
                    <a:pt x="851" y="892"/>
                  </a:lnTo>
                  <a:lnTo>
                    <a:pt x="830" y="875"/>
                  </a:lnTo>
                  <a:lnTo>
                    <a:pt x="788" y="865"/>
                  </a:lnTo>
                  <a:lnTo>
                    <a:pt x="782" y="857"/>
                  </a:lnTo>
                  <a:lnTo>
                    <a:pt x="770" y="858"/>
                  </a:lnTo>
                  <a:lnTo>
                    <a:pt x="758" y="850"/>
                  </a:lnTo>
                  <a:lnTo>
                    <a:pt x="739" y="842"/>
                  </a:lnTo>
                  <a:lnTo>
                    <a:pt x="719" y="818"/>
                  </a:lnTo>
                  <a:lnTo>
                    <a:pt x="696" y="811"/>
                  </a:lnTo>
                  <a:lnTo>
                    <a:pt x="682" y="826"/>
                  </a:lnTo>
                  <a:lnTo>
                    <a:pt x="667" y="815"/>
                  </a:lnTo>
                  <a:lnTo>
                    <a:pt x="648" y="815"/>
                  </a:lnTo>
                  <a:lnTo>
                    <a:pt x="611" y="806"/>
                  </a:lnTo>
                  <a:lnTo>
                    <a:pt x="544" y="766"/>
                  </a:lnTo>
                  <a:lnTo>
                    <a:pt x="539" y="724"/>
                  </a:lnTo>
                  <a:lnTo>
                    <a:pt x="532" y="707"/>
                  </a:lnTo>
                  <a:lnTo>
                    <a:pt x="520" y="695"/>
                  </a:lnTo>
                  <a:lnTo>
                    <a:pt x="505" y="672"/>
                  </a:lnTo>
                  <a:lnTo>
                    <a:pt x="435" y="591"/>
                  </a:lnTo>
                  <a:lnTo>
                    <a:pt x="435" y="621"/>
                  </a:lnTo>
                  <a:lnTo>
                    <a:pt x="478" y="675"/>
                  </a:lnTo>
                  <a:lnTo>
                    <a:pt x="497" y="720"/>
                  </a:lnTo>
                  <a:lnTo>
                    <a:pt x="470" y="710"/>
                  </a:lnTo>
                  <a:lnTo>
                    <a:pt x="465" y="683"/>
                  </a:lnTo>
                  <a:lnTo>
                    <a:pt x="429" y="666"/>
                  </a:lnTo>
                  <a:lnTo>
                    <a:pt x="450" y="656"/>
                  </a:lnTo>
                  <a:lnTo>
                    <a:pt x="403" y="628"/>
                  </a:lnTo>
                  <a:lnTo>
                    <a:pt x="421" y="611"/>
                  </a:lnTo>
                  <a:lnTo>
                    <a:pt x="404" y="577"/>
                  </a:lnTo>
                  <a:lnTo>
                    <a:pt x="347" y="506"/>
                  </a:lnTo>
                  <a:lnTo>
                    <a:pt x="340" y="466"/>
                  </a:lnTo>
                  <a:lnTo>
                    <a:pt x="344" y="432"/>
                  </a:lnTo>
                  <a:lnTo>
                    <a:pt x="359" y="399"/>
                  </a:lnTo>
                  <a:lnTo>
                    <a:pt x="359" y="365"/>
                  </a:lnTo>
                  <a:lnTo>
                    <a:pt x="347" y="345"/>
                  </a:lnTo>
                  <a:lnTo>
                    <a:pt x="379" y="338"/>
                  </a:lnTo>
                  <a:lnTo>
                    <a:pt x="340" y="298"/>
                  </a:lnTo>
                  <a:lnTo>
                    <a:pt x="342" y="279"/>
                  </a:lnTo>
                  <a:lnTo>
                    <a:pt x="325" y="254"/>
                  </a:lnTo>
                  <a:lnTo>
                    <a:pt x="332" y="239"/>
                  </a:lnTo>
                  <a:lnTo>
                    <a:pt x="320" y="230"/>
                  </a:lnTo>
                  <a:lnTo>
                    <a:pt x="318" y="213"/>
                  </a:lnTo>
                  <a:lnTo>
                    <a:pt x="307" y="200"/>
                  </a:lnTo>
                  <a:lnTo>
                    <a:pt x="320" y="188"/>
                  </a:lnTo>
                  <a:lnTo>
                    <a:pt x="301" y="180"/>
                  </a:lnTo>
                  <a:lnTo>
                    <a:pt x="286" y="192"/>
                  </a:lnTo>
                  <a:lnTo>
                    <a:pt x="264" y="168"/>
                  </a:lnTo>
                  <a:lnTo>
                    <a:pt x="241" y="161"/>
                  </a:lnTo>
                  <a:lnTo>
                    <a:pt x="207" y="161"/>
                  </a:lnTo>
                  <a:lnTo>
                    <a:pt x="185" y="183"/>
                  </a:lnTo>
                  <a:lnTo>
                    <a:pt x="175" y="176"/>
                  </a:lnTo>
                  <a:lnTo>
                    <a:pt x="194" y="148"/>
                  </a:lnTo>
                  <a:lnTo>
                    <a:pt x="177" y="153"/>
                  </a:lnTo>
                  <a:lnTo>
                    <a:pt x="143" y="183"/>
                  </a:lnTo>
                  <a:lnTo>
                    <a:pt x="108" y="210"/>
                  </a:lnTo>
                  <a:lnTo>
                    <a:pt x="76" y="217"/>
                  </a:lnTo>
                  <a:lnTo>
                    <a:pt x="22" y="244"/>
                  </a:lnTo>
                  <a:lnTo>
                    <a:pt x="0" y="242"/>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nvGrpSpPr>
            <p:cNvPr id="4817924" name="Group 4"/>
            <p:cNvGrpSpPr>
              <a:grpSpLocks/>
            </p:cNvGrpSpPr>
            <p:nvPr/>
          </p:nvGrpSpPr>
          <p:grpSpPr bwMode="auto">
            <a:xfrm>
              <a:off x="5794" y="3196"/>
              <a:ext cx="235" cy="244"/>
              <a:chOff x="5794" y="3196"/>
              <a:chExt cx="235" cy="244"/>
            </a:xfrm>
          </p:grpSpPr>
          <p:sp>
            <p:nvSpPr>
              <p:cNvPr id="4817925" name="Freeform 5"/>
              <p:cNvSpPr>
                <a:spLocks/>
              </p:cNvSpPr>
              <p:nvPr/>
            </p:nvSpPr>
            <p:spPr bwMode="auto">
              <a:xfrm>
                <a:off x="5949" y="3196"/>
                <a:ext cx="80" cy="150"/>
              </a:xfrm>
              <a:custGeom>
                <a:avLst/>
                <a:gdLst/>
                <a:ahLst/>
                <a:cxnLst>
                  <a:cxn ang="0">
                    <a:pos x="22" y="2"/>
                  </a:cxn>
                  <a:cxn ang="0">
                    <a:pos x="29" y="0"/>
                  </a:cxn>
                  <a:cxn ang="0">
                    <a:pos x="40" y="13"/>
                  </a:cxn>
                  <a:cxn ang="0">
                    <a:pos x="39" y="52"/>
                  </a:cxn>
                  <a:cxn ang="0">
                    <a:pos x="47" y="52"/>
                  </a:cxn>
                  <a:cxn ang="0">
                    <a:pos x="49" y="57"/>
                  </a:cxn>
                  <a:cxn ang="0">
                    <a:pos x="52" y="66"/>
                  </a:cxn>
                  <a:cxn ang="0">
                    <a:pos x="54" y="71"/>
                  </a:cxn>
                  <a:cxn ang="0">
                    <a:pos x="61" y="69"/>
                  </a:cxn>
                  <a:cxn ang="0">
                    <a:pos x="66" y="61"/>
                  </a:cxn>
                  <a:cxn ang="0">
                    <a:pos x="67" y="66"/>
                  </a:cxn>
                  <a:cxn ang="0">
                    <a:pos x="64" y="72"/>
                  </a:cxn>
                  <a:cxn ang="0">
                    <a:pos x="61" y="77"/>
                  </a:cxn>
                  <a:cxn ang="0">
                    <a:pos x="59" y="88"/>
                  </a:cxn>
                  <a:cxn ang="0">
                    <a:pos x="51" y="93"/>
                  </a:cxn>
                  <a:cxn ang="0">
                    <a:pos x="45" y="94"/>
                  </a:cxn>
                  <a:cxn ang="0">
                    <a:pos x="39" y="99"/>
                  </a:cxn>
                  <a:cxn ang="0">
                    <a:pos x="37" y="104"/>
                  </a:cxn>
                  <a:cxn ang="0">
                    <a:pos x="39" y="109"/>
                  </a:cxn>
                  <a:cxn ang="0">
                    <a:pos x="40" y="118"/>
                  </a:cxn>
                  <a:cxn ang="0">
                    <a:pos x="32" y="121"/>
                  </a:cxn>
                  <a:cxn ang="0">
                    <a:pos x="27" y="123"/>
                  </a:cxn>
                  <a:cxn ang="0">
                    <a:pos x="22" y="125"/>
                  </a:cxn>
                  <a:cxn ang="0">
                    <a:pos x="19" y="123"/>
                  </a:cxn>
                  <a:cxn ang="0">
                    <a:pos x="10" y="121"/>
                  </a:cxn>
                  <a:cxn ang="0">
                    <a:pos x="7" y="118"/>
                  </a:cxn>
                  <a:cxn ang="0">
                    <a:pos x="10" y="111"/>
                  </a:cxn>
                  <a:cxn ang="0">
                    <a:pos x="17" y="109"/>
                  </a:cxn>
                  <a:cxn ang="0">
                    <a:pos x="22" y="101"/>
                  </a:cxn>
                  <a:cxn ang="0">
                    <a:pos x="22" y="98"/>
                  </a:cxn>
                  <a:cxn ang="0">
                    <a:pos x="17" y="94"/>
                  </a:cxn>
                  <a:cxn ang="0">
                    <a:pos x="10" y="89"/>
                  </a:cxn>
                  <a:cxn ang="0">
                    <a:pos x="5" y="89"/>
                  </a:cxn>
                  <a:cxn ang="0">
                    <a:pos x="2" y="88"/>
                  </a:cxn>
                  <a:cxn ang="0">
                    <a:pos x="0" y="83"/>
                  </a:cxn>
                  <a:cxn ang="0">
                    <a:pos x="2" y="79"/>
                  </a:cxn>
                  <a:cxn ang="0">
                    <a:pos x="5" y="79"/>
                  </a:cxn>
                  <a:cxn ang="0">
                    <a:pos x="10" y="77"/>
                  </a:cxn>
                  <a:cxn ang="0">
                    <a:pos x="17" y="72"/>
                  </a:cxn>
                  <a:cxn ang="0">
                    <a:pos x="20" y="71"/>
                  </a:cxn>
                  <a:cxn ang="0">
                    <a:pos x="24" y="52"/>
                  </a:cxn>
                  <a:cxn ang="0">
                    <a:pos x="20" y="47"/>
                  </a:cxn>
                  <a:cxn ang="0">
                    <a:pos x="15" y="44"/>
                  </a:cxn>
                  <a:cxn ang="0">
                    <a:pos x="13" y="34"/>
                  </a:cxn>
                  <a:cxn ang="0">
                    <a:pos x="15" y="24"/>
                  </a:cxn>
                  <a:cxn ang="0">
                    <a:pos x="17" y="17"/>
                  </a:cxn>
                  <a:cxn ang="0">
                    <a:pos x="22" y="2"/>
                  </a:cxn>
                </a:cxnLst>
                <a:rect l="0" t="0" r="r" b="b"/>
                <a:pathLst>
                  <a:path w="67" h="125">
                    <a:moveTo>
                      <a:pt x="22" y="2"/>
                    </a:moveTo>
                    <a:lnTo>
                      <a:pt x="29" y="0"/>
                    </a:lnTo>
                    <a:lnTo>
                      <a:pt x="40" y="13"/>
                    </a:lnTo>
                    <a:lnTo>
                      <a:pt x="39" y="52"/>
                    </a:lnTo>
                    <a:lnTo>
                      <a:pt x="47" y="52"/>
                    </a:lnTo>
                    <a:lnTo>
                      <a:pt x="49" y="57"/>
                    </a:lnTo>
                    <a:lnTo>
                      <a:pt x="52" y="66"/>
                    </a:lnTo>
                    <a:lnTo>
                      <a:pt x="54" y="71"/>
                    </a:lnTo>
                    <a:lnTo>
                      <a:pt x="61" y="69"/>
                    </a:lnTo>
                    <a:lnTo>
                      <a:pt x="66" y="61"/>
                    </a:lnTo>
                    <a:lnTo>
                      <a:pt x="67" y="66"/>
                    </a:lnTo>
                    <a:lnTo>
                      <a:pt x="64" y="72"/>
                    </a:lnTo>
                    <a:lnTo>
                      <a:pt x="61" y="77"/>
                    </a:lnTo>
                    <a:lnTo>
                      <a:pt x="59" y="88"/>
                    </a:lnTo>
                    <a:lnTo>
                      <a:pt x="51" y="93"/>
                    </a:lnTo>
                    <a:lnTo>
                      <a:pt x="45" y="94"/>
                    </a:lnTo>
                    <a:lnTo>
                      <a:pt x="39" y="99"/>
                    </a:lnTo>
                    <a:lnTo>
                      <a:pt x="37" y="104"/>
                    </a:lnTo>
                    <a:lnTo>
                      <a:pt x="39" y="109"/>
                    </a:lnTo>
                    <a:lnTo>
                      <a:pt x="40" y="118"/>
                    </a:lnTo>
                    <a:lnTo>
                      <a:pt x="32" y="121"/>
                    </a:lnTo>
                    <a:lnTo>
                      <a:pt x="27" y="123"/>
                    </a:lnTo>
                    <a:lnTo>
                      <a:pt x="22" y="125"/>
                    </a:lnTo>
                    <a:lnTo>
                      <a:pt x="19" y="123"/>
                    </a:lnTo>
                    <a:lnTo>
                      <a:pt x="10" y="121"/>
                    </a:lnTo>
                    <a:lnTo>
                      <a:pt x="7" y="118"/>
                    </a:lnTo>
                    <a:lnTo>
                      <a:pt x="10" y="111"/>
                    </a:lnTo>
                    <a:lnTo>
                      <a:pt x="17" y="109"/>
                    </a:lnTo>
                    <a:lnTo>
                      <a:pt x="22" y="101"/>
                    </a:lnTo>
                    <a:lnTo>
                      <a:pt x="22" y="98"/>
                    </a:lnTo>
                    <a:lnTo>
                      <a:pt x="17" y="94"/>
                    </a:lnTo>
                    <a:lnTo>
                      <a:pt x="10" y="89"/>
                    </a:lnTo>
                    <a:lnTo>
                      <a:pt x="5" y="89"/>
                    </a:lnTo>
                    <a:lnTo>
                      <a:pt x="2" y="88"/>
                    </a:lnTo>
                    <a:lnTo>
                      <a:pt x="0" y="83"/>
                    </a:lnTo>
                    <a:lnTo>
                      <a:pt x="2" y="79"/>
                    </a:lnTo>
                    <a:lnTo>
                      <a:pt x="5" y="79"/>
                    </a:lnTo>
                    <a:lnTo>
                      <a:pt x="10" y="77"/>
                    </a:lnTo>
                    <a:lnTo>
                      <a:pt x="17" y="72"/>
                    </a:lnTo>
                    <a:lnTo>
                      <a:pt x="20" y="71"/>
                    </a:lnTo>
                    <a:lnTo>
                      <a:pt x="24" y="52"/>
                    </a:lnTo>
                    <a:lnTo>
                      <a:pt x="20" y="47"/>
                    </a:lnTo>
                    <a:lnTo>
                      <a:pt x="15" y="44"/>
                    </a:lnTo>
                    <a:lnTo>
                      <a:pt x="13" y="34"/>
                    </a:lnTo>
                    <a:lnTo>
                      <a:pt x="15" y="24"/>
                    </a:lnTo>
                    <a:lnTo>
                      <a:pt x="17" y="17"/>
                    </a:lnTo>
                    <a:lnTo>
                      <a:pt x="22" y="2"/>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26" name="Freeform 6"/>
              <p:cNvSpPr>
                <a:spLocks/>
              </p:cNvSpPr>
              <p:nvPr/>
            </p:nvSpPr>
            <p:spPr bwMode="auto">
              <a:xfrm>
                <a:off x="5794" y="3313"/>
                <a:ext cx="149" cy="127"/>
              </a:xfrm>
              <a:custGeom>
                <a:avLst/>
                <a:gdLst/>
                <a:ahLst/>
                <a:cxnLst>
                  <a:cxn ang="0">
                    <a:pos x="88" y="0"/>
                  </a:cxn>
                  <a:cxn ang="0">
                    <a:pos x="103" y="0"/>
                  </a:cxn>
                  <a:cxn ang="0">
                    <a:pos x="125" y="30"/>
                  </a:cxn>
                  <a:cxn ang="0">
                    <a:pos x="101" y="54"/>
                  </a:cxn>
                  <a:cxn ang="0">
                    <a:pos x="101" y="64"/>
                  </a:cxn>
                  <a:cxn ang="0">
                    <a:pos x="96" y="67"/>
                  </a:cxn>
                  <a:cxn ang="0">
                    <a:pos x="83" y="67"/>
                  </a:cxn>
                  <a:cxn ang="0">
                    <a:pos x="66" y="80"/>
                  </a:cxn>
                  <a:cxn ang="0">
                    <a:pos x="51" y="94"/>
                  </a:cxn>
                  <a:cxn ang="0">
                    <a:pos x="41" y="106"/>
                  </a:cxn>
                  <a:cxn ang="0">
                    <a:pos x="41" y="96"/>
                  </a:cxn>
                  <a:cxn ang="0">
                    <a:pos x="22" y="97"/>
                  </a:cxn>
                  <a:cxn ang="0">
                    <a:pos x="14" y="97"/>
                  </a:cxn>
                  <a:cxn ang="0">
                    <a:pos x="0" y="97"/>
                  </a:cxn>
                  <a:cxn ang="0">
                    <a:pos x="19" y="80"/>
                  </a:cxn>
                  <a:cxn ang="0">
                    <a:pos x="26" y="72"/>
                  </a:cxn>
                  <a:cxn ang="0">
                    <a:pos x="32" y="72"/>
                  </a:cxn>
                  <a:cxn ang="0">
                    <a:pos x="46" y="59"/>
                  </a:cxn>
                  <a:cxn ang="0">
                    <a:pos x="51" y="59"/>
                  </a:cxn>
                  <a:cxn ang="0">
                    <a:pos x="51" y="57"/>
                  </a:cxn>
                  <a:cxn ang="0">
                    <a:pos x="58" y="52"/>
                  </a:cxn>
                  <a:cxn ang="0">
                    <a:pos x="66" y="52"/>
                  </a:cxn>
                  <a:cxn ang="0">
                    <a:pos x="63" y="37"/>
                  </a:cxn>
                  <a:cxn ang="0">
                    <a:pos x="64" y="37"/>
                  </a:cxn>
                  <a:cxn ang="0">
                    <a:pos x="73" y="28"/>
                  </a:cxn>
                  <a:cxn ang="0">
                    <a:pos x="76" y="35"/>
                  </a:cxn>
                  <a:cxn ang="0">
                    <a:pos x="90" y="23"/>
                  </a:cxn>
                  <a:cxn ang="0">
                    <a:pos x="88" y="0"/>
                  </a:cxn>
                </a:cxnLst>
                <a:rect l="0" t="0" r="r" b="b"/>
                <a:pathLst>
                  <a:path w="125" h="106">
                    <a:moveTo>
                      <a:pt x="88" y="0"/>
                    </a:moveTo>
                    <a:lnTo>
                      <a:pt x="103" y="0"/>
                    </a:lnTo>
                    <a:lnTo>
                      <a:pt x="125" y="30"/>
                    </a:lnTo>
                    <a:lnTo>
                      <a:pt x="101" y="54"/>
                    </a:lnTo>
                    <a:lnTo>
                      <a:pt x="101" y="64"/>
                    </a:lnTo>
                    <a:lnTo>
                      <a:pt x="96" y="67"/>
                    </a:lnTo>
                    <a:lnTo>
                      <a:pt x="83" y="67"/>
                    </a:lnTo>
                    <a:lnTo>
                      <a:pt x="66" y="80"/>
                    </a:lnTo>
                    <a:lnTo>
                      <a:pt x="51" y="94"/>
                    </a:lnTo>
                    <a:lnTo>
                      <a:pt x="41" y="106"/>
                    </a:lnTo>
                    <a:lnTo>
                      <a:pt x="41" y="96"/>
                    </a:lnTo>
                    <a:lnTo>
                      <a:pt x="22" y="97"/>
                    </a:lnTo>
                    <a:lnTo>
                      <a:pt x="14" y="97"/>
                    </a:lnTo>
                    <a:lnTo>
                      <a:pt x="0" y="97"/>
                    </a:lnTo>
                    <a:lnTo>
                      <a:pt x="19" y="80"/>
                    </a:lnTo>
                    <a:lnTo>
                      <a:pt x="26" y="72"/>
                    </a:lnTo>
                    <a:lnTo>
                      <a:pt x="32" y="72"/>
                    </a:lnTo>
                    <a:lnTo>
                      <a:pt x="46" y="59"/>
                    </a:lnTo>
                    <a:lnTo>
                      <a:pt x="51" y="59"/>
                    </a:lnTo>
                    <a:lnTo>
                      <a:pt x="51" y="57"/>
                    </a:lnTo>
                    <a:lnTo>
                      <a:pt x="58" y="52"/>
                    </a:lnTo>
                    <a:lnTo>
                      <a:pt x="66" y="52"/>
                    </a:lnTo>
                    <a:lnTo>
                      <a:pt x="63" y="37"/>
                    </a:lnTo>
                    <a:lnTo>
                      <a:pt x="64" y="37"/>
                    </a:lnTo>
                    <a:lnTo>
                      <a:pt x="73" y="28"/>
                    </a:lnTo>
                    <a:lnTo>
                      <a:pt x="76" y="35"/>
                    </a:lnTo>
                    <a:lnTo>
                      <a:pt x="90" y="23"/>
                    </a:lnTo>
                    <a:lnTo>
                      <a:pt x="88"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grpSp>
          <p:nvGrpSpPr>
            <p:cNvPr id="4817927" name="Group 7"/>
            <p:cNvGrpSpPr>
              <a:grpSpLocks/>
            </p:cNvGrpSpPr>
            <p:nvPr/>
          </p:nvGrpSpPr>
          <p:grpSpPr bwMode="auto">
            <a:xfrm>
              <a:off x="5013" y="2788"/>
              <a:ext cx="678" cy="602"/>
              <a:chOff x="5013" y="2788"/>
              <a:chExt cx="678" cy="602"/>
            </a:xfrm>
          </p:grpSpPr>
          <p:sp>
            <p:nvSpPr>
              <p:cNvPr id="4817928" name="Freeform 8"/>
              <p:cNvSpPr>
                <a:spLocks/>
              </p:cNvSpPr>
              <p:nvPr/>
            </p:nvSpPr>
            <p:spPr bwMode="auto">
              <a:xfrm>
                <a:off x="5520" y="3320"/>
                <a:ext cx="56" cy="70"/>
              </a:xfrm>
              <a:custGeom>
                <a:avLst/>
                <a:gdLst/>
                <a:ahLst/>
                <a:cxnLst>
                  <a:cxn ang="0">
                    <a:pos x="0" y="0"/>
                  </a:cxn>
                  <a:cxn ang="0">
                    <a:pos x="10" y="0"/>
                  </a:cxn>
                  <a:cxn ang="0">
                    <a:pos x="22" y="7"/>
                  </a:cxn>
                  <a:cxn ang="0">
                    <a:pos x="47" y="7"/>
                  </a:cxn>
                  <a:cxn ang="0">
                    <a:pos x="44" y="19"/>
                  </a:cxn>
                  <a:cxn ang="0">
                    <a:pos x="47" y="29"/>
                  </a:cxn>
                  <a:cxn ang="0">
                    <a:pos x="39" y="29"/>
                  </a:cxn>
                  <a:cxn ang="0">
                    <a:pos x="37" y="31"/>
                  </a:cxn>
                  <a:cxn ang="0">
                    <a:pos x="32" y="32"/>
                  </a:cxn>
                  <a:cxn ang="0">
                    <a:pos x="37" y="58"/>
                  </a:cxn>
                  <a:cxn ang="0">
                    <a:pos x="22" y="56"/>
                  </a:cxn>
                  <a:cxn ang="0">
                    <a:pos x="9" y="48"/>
                  </a:cxn>
                  <a:cxn ang="0">
                    <a:pos x="9" y="31"/>
                  </a:cxn>
                  <a:cxn ang="0">
                    <a:pos x="9" y="24"/>
                  </a:cxn>
                  <a:cxn ang="0">
                    <a:pos x="0" y="19"/>
                  </a:cxn>
                  <a:cxn ang="0">
                    <a:pos x="0" y="0"/>
                  </a:cxn>
                </a:cxnLst>
                <a:rect l="0" t="0" r="r" b="b"/>
                <a:pathLst>
                  <a:path w="47" h="58">
                    <a:moveTo>
                      <a:pt x="0" y="0"/>
                    </a:moveTo>
                    <a:lnTo>
                      <a:pt x="10" y="0"/>
                    </a:lnTo>
                    <a:lnTo>
                      <a:pt x="22" y="7"/>
                    </a:lnTo>
                    <a:lnTo>
                      <a:pt x="47" y="7"/>
                    </a:lnTo>
                    <a:lnTo>
                      <a:pt x="44" y="19"/>
                    </a:lnTo>
                    <a:lnTo>
                      <a:pt x="47" y="29"/>
                    </a:lnTo>
                    <a:lnTo>
                      <a:pt x="39" y="29"/>
                    </a:lnTo>
                    <a:lnTo>
                      <a:pt x="37" y="31"/>
                    </a:lnTo>
                    <a:lnTo>
                      <a:pt x="32" y="32"/>
                    </a:lnTo>
                    <a:lnTo>
                      <a:pt x="37" y="58"/>
                    </a:lnTo>
                    <a:lnTo>
                      <a:pt x="22" y="56"/>
                    </a:lnTo>
                    <a:lnTo>
                      <a:pt x="9" y="48"/>
                    </a:lnTo>
                    <a:lnTo>
                      <a:pt x="9" y="31"/>
                    </a:lnTo>
                    <a:lnTo>
                      <a:pt x="9" y="24"/>
                    </a:lnTo>
                    <a:lnTo>
                      <a:pt x="0" y="19"/>
                    </a:lnTo>
                    <a:lnTo>
                      <a:pt x="0"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29" name="Freeform 9"/>
              <p:cNvSpPr>
                <a:spLocks/>
              </p:cNvSpPr>
              <p:nvPr/>
            </p:nvSpPr>
            <p:spPr bwMode="auto">
              <a:xfrm>
                <a:off x="5013" y="2788"/>
                <a:ext cx="678" cy="503"/>
              </a:xfrm>
              <a:custGeom>
                <a:avLst/>
                <a:gdLst/>
                <a:ahLst/>
                <a:cxnLst>
                  <a:cxn ang="0">
                    <a:pos x="438" y="34"/>
                  </a:cxn>
                  <a:cxn ang="0">
                    <a:pos x="460" y="49"/>
                  </a:cxn>
                  <a:cxn ang="0">
                    <a:pos x="483" y="111"/>
                  </a:cxn>
                  <a:cxn ang="0">
                    <a:pos x="535" y="175"/>
                  </a:cxn>
                  <a:cxn ang="0">
                    <a:pos x="567" y="241"/>
                  </a:cxn>
                  <a:cxn ang="0">
                    <a:pos x="544" y="302"/>
                  </a:cxn>
                  <a:cxn ang="0">
                    <a:pos x="522" y="340"/>
                  </a:cxn>
                  <a:cxn ang="0">
                    <a:pos x="508" y="377"/>
                  </a:cxn>
                  <a:cxn ang="0">
                    <a:pos x="495" y="399"/>
                  </a:cxn>
                  <a:cxn ang="0">
                    <a:pos x="468" y="414"/>
                  </a:cxn>
                  <a:cxn ang="0">
                    <a:pos x="424" y="409"/>
                  </a:cxn>
                  <a:cxn ang="0">
                    <a:pos x="380" y="399"/>
                  </a:cxn>
                  <a:cxn ang="0">
                    <a:pos x="357" y="376"/>
                  </a:cxn>
                  <a:cxn ang="0">
                    <a:pos x="350" y="345"/>
                  </a:cxn>
                  <a:cxn ang="0">
                    <a:pos x="335" y="332"/>
                  </a:cxn>
                  <a:cxn ang="0">
                    <a:pos x="311" y="334"/>
                  </a:cxn>
                  <a:cxn ang="0">
                    <a:pos x="289" y="310"/>
                  </a:cxn>
                  <a:cxn ang="0">
                    <a:pos x="271" y="307"/>
                  </a:cxn>
                  <a:cxn ang="0">
                    <a:pos x="241" y="310"/>
                  </a:cxn>
                  <a:cxn ang="0">
                    <a:pos x="215" y="313"/>
                  </a:cxn>
                  <a:cxn ang="0">
                    <a:pos x="193" y="327"/>
                  </a:cxn>
                  <a:cxn ang="0">
                    <a:pos x="161" y="337"/>
                  </a:cxn>
                  <a:cxn ang="0">
                    <a:pos x="129" y="352"/>
                  </a:cxn>
                  <a:cxn ang="0">
                    <a:pos x="112" y="359"/>
                  </a:cxn>
                  <a:cxn ang="0">
                    <a:pos x="65" y="355"/>
                  </a:cxn>
                  <a:cxn ang="0">
                    <a:pos x="55" y="347"/>
                  </a:cxn>
                  <a:cxn ang="0">
                    <a:pos x="55" y="302"/>
                  </a:cxn>
                  <a:cxn ang="0">
                    <a:pos x="40" y="275"/>
                  </a:cxn>
                  <a:cxn ang="0">
                    <a:pos x="25" y="253"/>
                  </a:cxn>
                  <a:cxn ang="0">
                    <a:pos x="5" y="175"/>
                  </a:cxn>
                  <a:cxn ang="0">
                    <a:pos x="6" y="150"/>
                  </a:cxn>
                  <a:cxn ang="0">
                    <a:pos x="47" y="137"/>
                  </a:cxn>
                  <a:cxn ang="0">
                    <a:pos x="77" y="133"/>
                  </a:cxn>
                  <a:cxn ang="0">
                    <a:pos x="94" y="126"/>
                  </a:cxn>
                  <a:cxn ang="0">
                    <a:pos x="104" y="105"/>
                  </a:cxn>
                  <a:cxn ang="0">
                    <a:pos x="101" y="93"/>
                  </a:cxn>
                  <a:cxn ang="0">
                    <a:pos x="141" y="62"/>
                  </a:cxn>
                  <a:cxn ang="0">
                    <a:pos x="173" y="39"/>
                  </a:cxn>
                  <a:cxn ang="0">
                    <a:pos x="202" y="56"/>
                  </a:cxn>
                  <a:cxn ang="0">
                    <a:pos x="224" y="37"/>
                  </a:cxn>
                  <a:cxn ang="0">
                    <a:pos x="246" y="17"/>
                  </a:cxn>
                  <a:cxn ang="0">
                    <a:pos x="269" y="5"/>
                  </a:cxn>
                  <a:cxn ang="0">
                    <a:pos x="306" y="9"/>
                  </a:cxn>
                  <a:cxn ang="0">
                    <a:pos x="320" y="24"/>
                  </a:cxn>
                  <a:cxn ang="0">
                    <a:pos x="320" y="44"/>
                  </a:cxn>
                  <a:cxn ang="0">
                    <a:pos x="352" y="78"/>
                  </a:cxn>
                  <a:cxn ang="0">
                    <a:pos x="379" y="88"/>
                  </a:cxn>
                  <a:cxn ang="0">
                    <a:pos x="401" y="56"/>
                  </a:cxn>
                  <a:cxn ang="0">
                    <a:pos x="407" y="0"/>
                  </a:cxn>
                </a:cxnLst>
                <a:rect l="0" t="0" r="r" b="b"/>
                <a:pathLst>
                  <a:path w="567" h="421">
                    <a:moveTo>
                      <a:pt x="407" y="0"/>
                    </a:moveTo>
                    <a:lnTo>
                      <a:pt x="438" y="0"/>
                    </a:lnTo>
                    <a:lnTo>
                      <a:pt x="438" y="34"/>
                    </a:lnTo>
                    <a:lnTo>
                      <a:pt x="449" y="44"/>
                    </a:lnTo>
                    <a:lnTo>
                      <a:pt x="453" y="49"/>
                    </a:lnTo>
                    <a:lnTo>
                      <a:pt x="460" y="49"/>
                    </a:lnTo>
                    <a:lnTo>
                      <a:pt x="463" y="56"/>
                    </a:lnTo>
                    <a:lnTo>
                      <a:pt x="466" y="89"/>
                    </a:lnTo>
                    <a:lnTo>
                      <a:pt x="483" y="111"/>
                    </a:lnTo>
                    <a:lnTo>
                      <a:pt x="508" y="143"/>
                    </a:lnTo>
                    <a:lnTo>
                      <a:pt x="508" y="148"/>
                    </a:lnTo>
                    <a:lnTo>
                      <a:pt x="535" y="175"/>
                    </a:lnTo>
                    <a:lnTo>
                      <a:pt x="535" y="180"/>
                    </a:lnTo>
                    <a:lnTo>
                      <a:pt x="562" y="202"/>
                    </a:lnTo>
                    <a:lnTo>
                      <a:pt x="567" y="241"/>
                    </a:lnTo>
                    <a:lnTo>
                      <a:pt x="562" y="276"/>
                    </a:lnTo>
                    <a:lnTo>
                      <a:pt x="554" y="293"/>
                    </a:lnTo>
                    <a:lnTo>
                      <a:pt x="544" y="302"/>
                    </a:lnTo>
                    <a:lnTo>
                      <a:pt x="540" y="318"/>
                    </a:lnTo>
                    <a:lnTo>
                      <a:pt x="530" y="334"/>
                    </a:lnTo>
                    <a:lnTo>
                      <a:pt x="522" y="340"/>
                    </a:lnTo>
                    <a:lnTo>
                      <a:pt x="524" y="345"/>
                    </a:lnTo>
                    <a:lnTo>
                      <a:pt x="513" y="355"/>
                    </a:lnTo>
                    <a:lnTo>
                      <a:pt x="508" y="377"/>
                    </a:lnTo>
                    <a:lnTo>
                      <a:pt x="507" y="389"/>
                    </a:lnTo>
                    <a:lnTo>
                      <a:pt x="497" y="394"/>
                    </a:lnTo>
                    <a:lnTo>
                      <a:pt x="495" y="399"/>
                    </a:lnTo>
                    <a:lnTo>
                      <a:pt x="488" y="409"/>
                    </a:lnTo>
                    <a:lnTo>
                      <a:pt x="476" y="411"/>
                    </a:lnTo>
                    <a:lnTo>
                      <a:pt x="468" y="414"/>
                    </a:lnTo>
                    <a:lnTo>
                      <a:pt x="456" y="421"/>
                    </a:lnTo>
                    <a:lnTo>
                      <a:pt x="441" y="408"/>
                    </a:lnTo>
                    <a:lnTo>
                      <a:pt x="424" y="409"/>
                    </a:lnTo>
                    <a:lnTo>
                      <a:pt x="419" y="409"/>
                    </a:lnTo>
                    <a:lnTo>
                      <a:pt x="395" y="413"/>
                    </a:lnTo>
                    <a:lnTo>
                      <a:pt x="380" y="399"/>
                    </a:lnTo>
                    <a:lnTo>
                      <a:pt x="370" y="386"/>
                    </a:lnTo>
                    <a:lnTo>
                      <a:pt x="363" y="387"/>
                    </a:lnTo>
                    <a:lnTo>
                      <a:pt x="357" y="376"/>
                    </a:lnTo>
                    <a:lnTo>
                      <a:pt x="353" y="366"/>
                    </a:lnTo>
                    <a:lnTo>
                      <a:pt x="350" y="362"/>
                    </a:lnTo>
                    <a:lnTo>
                      <a:pt x="350" y="345"/>
                    </a:lnTo>
                    <a:lnTo>
                      <a:pt x="352" y="335"/>
                    </a:lnTo>
                    <a:lnTo>
                      <a:pt x="348" y="329"/>
                    </a:lnTo>
                    <a:lnTo>
                      <a:pt x="335" y="332"/>
                    </a:lnTo>
                    <a:lnTo>
                      <a:pt x="328" y="334"/>
                    </a:lnTo>
                    <a:lnTo>
                      <a:pt x="316" y="334"/>
                    </a:lnTo>
                    <a:lnTo>
                      <a:pt x="311" y="334"/>
                    </a:lnTo>
                    <a:lnTo>
                      <a:pt x="306" y="334"/>
                    </a:lnTo>
                    <a:lnTo>
                      <a:pt x="298" y="323"/>
                    </a:lnTo>
                    <a:lnTo>
                      <a:pt x="289" y="310"/>
                    </a:lnTo>
                    <a:lnTo>
                      <a:pt x="288" y="312"/>
                    </a:lnTo>
                    <a:lnTo>
                      <a:pt x="273" y="312"/>
                    </a:lnTo>
                    <a:lnTo>
                      <a:pt x="271" y="307"/>
                    </a:lnTo>
                    <a:lnTo>
                      <a:pt x="262" y="312"/>
                    </a:lnTo>
                    <a:lnTo>
                      <a:pt x="254" y="310"/>
                    </a:lnTo>
                    <a:lnTo>
                      <a:pt x="241" y="310"/>
                    </a:lnTo>
                    <a:lnTo>
                      <a:pt x="232" y="307"/>
                    </a:lnTo>
                    <a:lnTo>
                      <a:pt x="229" y="312"/>
                    </a:lnTo>
                    <a:lnTo>
                      <a:pt x="215" y="313"/>
                    </a:lnTo>
                    <a:lnTo>
                      <a:pt x="212" y="310"/>
                    </a:lnTo>
                    <a:lnTo>
                      <a:pt x="203" y="318"/>
                    </a:lnTo>
                    <a:lnTo>
                      <a:pt x="193" y="327"/>
                    </a:lnTo>
                    <a:lnTo>
                      <a:pt x="187" y="327"/>
                    </a:lnTo>
                    <a:lnTo>
                      <a:pt x="176" y="337"/>
                    </a:lnTo>
                    <a:lnTo>
                      <a:pt x="161" y="337"/>
                    </a:lnTo>
                    <a:lnTo>
                      <a:pt x="150" y="340"/>
                    </a:lnTo>
                    <a:lnTo>
                      <a:pt x="136" y="345"/>
                    </a:lnTo>
                    <a:lnTo>
                      <a:pt x="129" y="352"/>
                    </a:lnTo>
                    <a:lnTo>
                      <a:pt x="124" y="350"/>
                    </a:lnTo>
                    <a:lnTo>
                      <a:pt x="119" y="357"/>
                    </a:lnTo>
                    <a:lnTo>
                      <a:pt x="112" y="359"/>
                    </a:lnTo>
                    <a:lnTo>
                      <a:pt x="104" y="367"/>
                    </a:lnTo>
                    <a:lnTo>
                      <a:pt x="77" y="367"/>
                    </a:lnTo>
                    <a:lnTo>
                      <a:pt x="65" y="355"/>
                    </a:lnTo>
                    <a:lnTo>
                      <a:pt x="64" y="350"/>
                    </a:lnTo>
                    <a:lnTo>
                      <a:pt x="60" y="355"/>
                    </a:lnTo>
                    <a:lnTo>
                      <a:pt x="55" y="347"/>
                    </a:lnTo>
                    <a:lnTo>
                      <a:pt x="57" y="325"/>
                    </a:lnTo>
                    <a:lnTo>
                      <a:pt x="60" y="312"/>
                    </a:lnTo>
                    <a:lnTo>
                      <a:pt x="55" y="302"/>
                    </a:lnTo>
                    <a:lnTo>
                      <a:pt x="50" y="291"/>
                    </a:lnTo>
                    <a:lnTo>
                      <a:pt x="48" y="280"/>
                    </a:lnTo>
                    <a:lnTo>
                      <a:pt x="40" y="275"/>
                    </a:lnTo>
                    <a:lnTo>
                      <a:pt x="38" y="273"/>
                    </a:lnTo>
                    <a:lnTo>
                      <a:pt x="37" y="268"/>
                    </a:lnTo>
                    <a:lnTo>
                      <a:pt x="25" y="253"/>
                    </a:lnTo>
                    <a:lnTo>
                      <a:pt x="10" y="216"/>
                    </a:lnTo>
                    <a:lnTo>
                      <a:pt x="5" y="190"/>
                    </a:lnTo>
                    <a:lnTo>
                      <a:pt x="5" y="175"/>
                    </a:lnTo>
                    <a:lnTo>
                      <a:pt x="0" y="170"/>
                    </a:lnTo>
                    <a:lnTo>
                      <a:pt x="1" y="157"/>
                    </a:lnTo>
                    <a:lnTo>
                      <a:pt x="6" y="150"/>
                    </a:lnTo>
                    <a:lnTo>
                      <a:pt x="25" y="131"/>
                    </a:lnTo>
                    <a:lnTo>
                      <a:pt x="43" y="133"/>
                    </a:lnTo>
                    <a:lnTo>
                      <a:pt x="47" y="137"/>
                    </a:lnTo>
                    <a:lnTo>
                      <a:pt x="70" y="137"/>
                    </a:lnTo>
                    <a:lnTo>
                      <a:pt x="72" y="131"/>
                    </a:lnTo>
                    <a:lnTo>
                      <a:pt x="77" y="133"/>
                    </a:lnTo>
                    <a:lnTo>
                      <a:pt x="84" y="128"/>
                    </a:lnTo>
                    <a:lnTo>
                      <a:pt x="89" y="130"/>
                    </a:lnTo>
                    <a:lnTo>
                      <a:pt x="94" y="126"/>
                    </a:lnTo>
                    <a:lnTo>
                      <a:pt x="92" y="121"/>
                    </a:lnTo>
                    <a:lnTo>
                      <a:pt x="97" y="110"/>
                    </a:lnTo>
                    <a:lnTo>
                      <a:pt x="104" y="105"/>
                    </a:lnTo>
                    <a:lnTo>
                      <a:pt x="101" y="101"/>
                    </a:lnTo>
                    <a:lnTo>
                      <a:pt x="104" y="98"/>
                    </a:lnTo>
                    <a:lnTo>
                      <a:pt x="101" y="93"/>
                    </a:lnTo>
                    <a:lnTo>
                      <a:pt x="111" y="84"/>
                    </a:lnTo>
                    <a:lnTo>
                      <a:pt x="126" y="83"/>
                    </a:lnTo>
                    <a:lnTo>
                      <a:pt x="141" y="62"/>
                    </a:lnTo>
                    <a:lnTo>
                      <a:pt x="160" y="46"/>
                    </a:lnTo>
                    <a:lnTo>
                      <a:pt x="168" y="44"/>
                    </a:lnTo>
                    <a:lnTo>
                      <a:pt x="173" y="39"/>
                    </a:lnTo>
                    <a:lnTo>
                      <a:pt x="182" y="39"/>
                    </a:lnTo>
                    <a:lnTo>
                      <a:pt x="197" y="54"/>
                    </a:lnTo>
                    <a:lnTo>
                      <a:pt x="202" y="56"/>
                    </a:lnTo>
                    <a:lnTo>
                      <a:pt x="207" y="49"/>
                    </a:lnTo>
                    <a:lnTo>
                      <a:pt x="217" y="39"/>
                    </a:lnTo>
                    <a:lnTo>
                      <a:pt x="224" y="37"/>
                    </a:lnTo>
                    <a:lnTo>
                      <a:pt x="230" y="24"/>
                    </a:lnTo>
                    <a:lnTo>
                      <a:pt x="237" y="22"/>
                    </a:lnTo>
                    <a:lnTo>
                      <a:pt x="246" y="17"/>
                    </a:lnTo>
                    <a:lnTo>
                      <a:pt x="254" y="12"/>
                    </a:lnTo>
                    <a:lnTo>
                      <a:pt x="262" y="12"/>
                    </a:lnTo>
                    <a:lnTo>
                      <a:pt x="269" y="5"/>
                    </a:lnTo>
                    <a:lnTo>
                      <a:pt x="279" y="5"/>
                    </a:lnTo>
                    <a:lnTo>
                      <a:pt x="291" y="5"/>
                    </a:lnTo>
                    <a:lnTo>
                      <a:pt x="306" y="9"/>
                    </a:lnTo>
                    <a:lnTo>
                      <a:pt x="316" y="15"/>
                    </a:lnTo>
                    <a:lnTo>
                      <a:pt x="318" y="20"/>
                    </a:lnTo>
                    <a:lnTo>
                      <a:pt x="320" y="24"/>
                    </a:lnTo>
                    <a:lnTo>
                      <a:pt x="321" y="32"/>
                    </a:lnTo>
                    <a:lnTo>
                      <a:pt x="320" y="35"/>
                    </a:lnTo>
                    <a:lnTo>
                      <a:pt x="320" y="44"/>
                    </a:lnTo>
                    <a:lnTo>
                      <a:pt x="318" y="49"/>
                    </a:lnTo>
                    <a:lnTo>
                      <a:pt x="343" y="67"/>
                    </a:lnTo>
                    <a:lnTo>
                      <a:pt x="352" y="78"/>
                    </a:lnTo>
                    <a:lnTo>
                      <a:pt x="362" y="81"/>
                    </a:lnTo>
                    <a:lnTo>
                      <a:pt x="372" y="86"/>
                    </a:lnTo>
                    <a:lnTo>
                      <a:pt x="379" y="88"/>
                    </a:lnTo>
                    <a:lnTo>
                      <a:pt x="389" y="83"/>
                    </a:lnTo>
                    <a:lnTo>
                      <a:pt x="397" y="67"/>
                    </a:lnTo>
                    <a:lnTo>
                      <a:pt x="401" y="56"/>
                    </a:lnTo>
                    <a:lnTo>
                      <a:pt x="404" y="32"/>
                    </a:lnTo>
                    <a:lnTo>
                      <a:pt x="407" y="22"/>
                    </a:lnTo>
                    <a:lnTo>
                      <a:pt x="407"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grpSp>
          <p:nvGrpSpPr>
            <p:cNvPr id="4817930" name="Group 10"/>
            <p:cNvGrpSpPr>
              <a:grpSpLocks/>
            </p:cNvGrpSpPr>
            <p:nvPr/>
          </p:nvGrpSpPr>
          <p:grpSpPr bwMode="auto">
            <a:xfrm>
              <a:off x="4614" y="2228"/>
              <a:ext cx="1102" cy="532"/>
              <a:chOff x="4614" y="2228"/>
              <a:chExt cx="1102" cy="532"/>
            </a:xfrm>
          </p:grpSpPr>
          <p:sp>
            <p:nvSpPr>
              <p:cNvPr id="4817931" name="Freeform 11"/>
              <p:cNvSpPr>
                <a:spLocks/>
              </p:cNvSpPr>
              <p:nvPr/>
            </p:nvSpPr>
            <p:spPr bwMode="auto">
              <a:xfrm>
                <a:off x="5623" y="2625"/>
                <a:ext cx="93" cy="70"/>
              </a:xfrm>
              <a:custGeom>
                <a:avLst/>
                <a:gdLst/>
                <a:ahLst/>
                <a:cxnLst>
                  <a:cxn ang="0">
                    <a:pos x="14" y="22"/>
                  </a:cxn>
                  <a:cxn ang="0">
                    <a:pos x="0" y="47"/>
                  </a:cxn>
                  <a:cxn ang="0">
                    <a:pos x="5" y="57"/>
                  </a:cxn>
                  <a:cxn ang="0">
                    <a:pos x="27" y="59"/>
                  </a:cxn>
                  <a:cxn ang="0">
                    <a:pos x="46" y="59"/>
                  </a:cxn>
                  <a:cxn ang="0">
                    <a:pos x="52" y="49"/>
                  </a:cxn>
                  <a:cxn ang="0">
                    <a:pos x="57" y="38"/>
                  </a:cxn>
                  <a:cxn ang="0">
                    <a:pos x="78" y="38"/>
                  </a:cxn>
                  <a:cxn ang="0">
                    <a:pos x="74" y="23"/>
                  </a:cxn>
                  <a:cxn ang="0">
                    <a:pos x="74" y="8"/>
                  </a:cxn>
                  <a:cxn ang="0">
                    <a:pos x="54" y="0"/>
                  </a:cxn>
                  <a:cxn ang="0">
                    <a:pos x="51" y="17"/>
                  </a:cxn>
                  <a:cxn ang="0">
                    <a:pos x="64" y="27"/>
                  </a:cxn>
                  <a:cxn ang="0">
                    <a:pos x="44" y="27"/>
                  </a:cxn>
                  <a:cxn ang="0">
                    <a:pos x="37" y="33"/>
                  </a:cxn>
                  <a:cxn ang="0">
                    <a:pos x="14" y="22"/>
                  </a:cxn>
                </a:cxnLst>
                <a:rect l="0" t="0" r="r" b="b"/>
                <a:pathLst>
                  <a:path w="78" h="59">
                    <a:moveTo>
                      <a:pt x="14" y="22"/>
                    </a:moveTo>
                    <a:lnTo>
                      <a:pt x="0" y="47"/>
                    </a:lnTo>
                    <a:lnTo>
                      <a:pt x="5" y="57"/>
                    </a:lnTo>
                    <a:lnTo>
                      <a:pt x="27" y="59"/>
                    </a:lnTo>
                    <a:lnTo>
                      <a:pt x="46" y="59"/>
                    </a:lnTo>
                    <a:lnTo>
                      <a:pt x="52" y="49"/>
                    </a:lnTo>
                    <a:lnTo>
                      <a:pt x="57" y="38"/>
                    </a:lnTo>
                    <a:lnTo>
                      <a:pt x="78" y="38"/>
                    </a:lnTo>
                    <a:lnTo>
                      <a:pt x="74" y="23"/>
                    </a:lnTo>
                    <a:lnTo>
                      <a:pt x="74" y="8"/>
                    </a:lnTo>
                    <a:lnTo>
                      <a:pt x="54" y="0"/>
                    </a:lnTo>
                    <a:lnTo>
                      <a:pt x="51" y="17"/>
                    </a:lnTo>
                    <a:lnTo>
                      <a:pt x="64" y="27"/>
                    </a:lnTo>
                    <a:lnTo>
                      <a:pt x="44" y="27"/>
                    </a:lnTo>
                    <a:lnTo>
                      <a:pt x="37" y="33"/>
                    </a:lnTo>
                    <a:lnTo>
                      <a:pt x="14" y="22"/>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32" name="Freeform 12"/>
              <p:cNvSpPr>
                <a:spLocks/>
              </p:cNvSpPr>
              <p:nvPr/>
            </p:nvSpPr>
            <p:spPr bwMode="auto">
              <a:xfrm>
                <a:off x="4853" y="2681"/>
                <a:ext cx="375" cy="68"/>
              </a:xfrm>
              <a:custGeom>
                <a:avLst/>
                <a:gdLst/>
                <a:ahLst/>
                <a:cxnLst>
                  <a:cxn ang="0">
                    <a:pos x="24" y="8"/>
                  </a:cxn>
                  <a:cxn ang="0">
                    <a:pos x="63" y="8"/>
                  </a:cxn>
                  <a:cxn ang="0">
                    <a:pos x="86" y="10"/>
                  </a:cxn>
                  <a:cxn ang="0">
                    <a:pos x="107" y="27"/>
                  </a:cxn>
                  <a:cxn ang="0">
                    <a:pos x="125" y="30"/>
                  </a:cxn>
                  <a:cxn ang="0">
                    <a:pos x="154" y="37"/>
                  </a:cxn>
                  <a:cxn ang="0">
                    <a:pos x="171" y="40"/>
                  </a:cxn>
                  <a:cxn ang="0">
                    <a:pos x="177" y="27"/>
                  </a:cxn>
                  <a:cxn ang="0">
                    <a:pos x="214" y="30"/>
                  </a:cxn>
                  <a:cxn ang="0">
                    <a:pos x="241" y="35"/>
                  </a:cxn>
                  <a:cxn ang="0">
                    <a:pos x="260" y="37"/>
                  </a:cxn>
                  <a:cxn ang="0">
                    <a:pos x="273" y="30"/>
                  </a:cxn>
                  <a:cxn ang="0">
                    <a:pos x="295" y="27"/>
                  </a:cxn>
                  <a:cxn ang="0">
                    <a:pos x="314" y="23"/>
                  </a:cxn>
                  <a:cxn ang="0">
                    <a:pos x="309" y="40"/>
                  </a:cxn>
                  <a:cxn ang="0">
                    <a:pos x="295" y="45"/>
                  </a:cxn>
                  <a:cxn ang="0">
                    <a:pos x="285" y="47"/>
                  </a:cxn>
                  <a:cxn ang="0">
                    <a:pos x="272" y="52"/>
                  </a:cxn>
                  <a:cxn ang="0">
                    <a:pos x="258" y="52"/>
                  </a:cxn>
                  <a:cxn ang="0">
                    <a:pos x="246" y="54"/>
                  </a:cxn>
                  <a:cxn ang="0">
                    <a:pos x="228" y="57"/>
                  </a:cxn>
                  <a:cxn ang="0">
                    <a:pos x="216" y="45"/>
                  </a:cxn>
                  <a:cxn ang="0">
                    <a:pos x="203" y="57"/>
                  </a:cxn>
                  <a:cxn ang="0">
                    <a:pos x="184" y="45"/>
                  </a:cxn>
                  <a:cxn ang="0">
                    <a:pos x="174" y="47"/>
                  </a:cxn>
                  <a:cxn ang="0">
                    <a:pos x="159" y="52"/>
                  </a:cxn>
                  <a:cxn ang="0">
                    <a:pos x="144" y="49"/>
                  </a:cxn>
                  <a:cxn ang="0">
                    <a:pos x="127" y="47"/>
                  </a:cxn>
                  <a:cxn ang="0">
                    <a:pos x="110" y="52"/>
                  </a:cxn>
                  <a:cxn ang="0">
                    <a:pos x="88" y="44"/>
                  </a:cxn>
                  <a:cxn ang="0">
                    <a:pos x="58" y="39"/>
                  </a:cxn>
                  <a:cxn ang="0">
                    <a:pos x="36" y="34"/>
                  </a:cxn>
                  <a:cxn ang="0">
                    <a:pos x="14" y="25"/>
                  </a:cxn>
                  <a:cxn ang="0">
                    <a:pos x="2" y="22"/>
                  </a:cxn>
                  <a:cxn ang="0">
                    <a:pos x="0" y="0"/>
                  </a:cxn>
                </a:cxnLst>
                <a:rect l="0" t="0" r="r" b="b"/>
                <a:pathLst>
                  <a:path w="314" h="57">
                    <a:moveTo>
                      <a:pt x="0" y="0"/>
                    </a:moveTo>
                    <a:lnTo>
                      <a:pt x="24" y="8"/>
                    </a:lnTo>
                    <a:lnTo>
                      <a:pt x="44" y="8"/>
                    </a:lnTo>
                    <a:lnTo>
                      <a:pt x="63" y="8"/>
                    </a:lnTo>
                    <a:lnTo>
                      <a:pt x="76" y="8"/>
                    </a:lnTo>
                    <a:lnTo>
                      <a:pt x="86" y="10"/>
                    </a:lnTo>
                    <a:lnTo>
                      <a:pt x="100" y="15"/>
                    </a:lnTo>
                    <a:lnTo>
                      <a:pt x="107" y="27"/>
                    </a:lnTo>
                    <a:lnTo>
                      <a:pt x="113" y="32"/>
                    </a:lnTo>
                    <a:lnTo>
                      <a:pt x="125" y="30"/>
                    </a:lnTo>
                    <a:lnTo>
                      <a:pt x="139" y="30"/>
                    </a:lnTo>
                    <a:lnTo>
                      <a:pt x="154" y="37"/>
                    </a:lnTo>
                    <a:lnTo>
                      <a:pt x="164" y="40"/>
                    </a:lnTo>
                    <a:lnTo>
                      <a:pt x="171" y="40"/>
                    </a:lnTo>
                    <a:lnTo>
                      <a:pt x="172" y="32"/>
                    </a:lnTo>
                    <a:lnTo>
                      <a:pt x="177" y="27"/>
                    </a:lnTo>
                    <a:lnTo>
                      <a:pt x="198" y="30"/>
                    </a:lnTo>
                    <a:lnTo>
                      <a:pt x="214" y="30"/>
                    </a:lnTo>
                    <a:lnTo>
                      <a:pt x="230" y="30"/>
                    </a:lnTo>
                    <a:lnTo>
                      <a:pt x="241" y="35"/>
                    </a:lnTo>
                    <a:lnTo>
                      <a:pt x="248" y="39"/>
                    </a:lnTo>
                    <a:lnTo>
                      <a:pt x="260" y="37"/>
                    </a:lnTo>
                    <a:lnTo>
                      <a:pt x="268" y="34"/>
                    </a:lnTo>
                    <a:lnTo>
                      <a:pt x="273" y="30"/>
                    </a:lnTo>
                    <a:lnTo>
                      <a:pt x="287" y="30"/>
                    </a:lnTo>
                    <a:lnTo>
                      <a:pt x="295" y="27"/>
                    </a:lnTo>
                    <a:lnTo>
                      <a:pt x="307" y="23"/>
                    </a:lnTo>
                    <a:lnTo>
                      <a:pt x="314" y="23"/>
                    </a:lnTo>
                    <a:lnTo>
                      <a:pt x="312" y="35"/>
                    </a:lnTo>
                    <a:lnTo>
                      <a:pt x="309" y="40"/>
                    </a:lnTo>
                    <a:lnTo>
                      <a:pt x="302" y="45"/>
                    </a:lnTo>
                    <a:lnTo>
                      <a:pt x="295" y="45"/>
                    </a:lnTo>
                    <a:lnTo>
                      <a:pt x="294" y="45"/>
                    </a:lnTo>
                    <a:lnTo>
                      <a:pt x="285" y="47"/>
                    </a:lnTo>
                    <a:lnTo>
                      <a:pt x="278" y="54"/>
                    </a:lnTo>
                    <a:lnTo>
                      <a:pt x="272" y="52"/>
                    </a:lnTo>
                    <a:lnTo>
                      <a:pt x="265" y="49"/>
                    </a:lnTo>
                    <a:lnTo>
                      <a:pt x="258" y="52"/>
                    </a:lnTo>
                    <a:lnTo>
                      <a:pt x="252" y="54"/>
                    </a:lnTo>
                    <a:lnTo>
                      <a:pt x="246" y="54"/>
                    </a:lnTo>
                    <a:lnTo>
                      <a:pt x="241" y="57"/>
                    </a:lnTo>
                    <a:lnTo>
                      <a:pt x="228" y="57"/>
                    </a:lnTo>
                    <a:lnTo>
                      <a:pt x="223" y="52"/>
                    </a:lnTo>
                    <a:lnTo>
                      <a:pt x="216" y="45"/>
                    </a:lnTo>
                    <a:lnTo>
                      <a:pt x="208" y="52"/>
                    </a:lnTo>
                    <a:lnTo>
                      <a:pt x="203" y="57"/>
                    </a:lnTo>
                    <a:lnTo>
                      <a:pt x="196" y="57"/>
                    </a:lnTo>
                    <a:lnTo>
                      <a:pt x="184" y="45"/>
                    </a:lnTo>
                    <a:lnTo>
                      <a:pt x="181" y="47"/>
                    </a:lnTo>
                    <a:lnTo>
                      <a:pt x="174" y="47"/>
                    </a:lnTo>
                    <a:lnTo>
                      <a:pt x="169" y="54"/>
                    </a:lnTo>
                    <a:lnTo>
                      <a:pt x="159" y="52"/>
                    </a:lnTo>
                    <a:lnTo>
                      <a:pt x="149" y="52"/>
                    </a:lnTo>
                    <a:lnTo>
                      <a:pt x="144" y="49"/>
                    </a:lnTo>
                    <a:lnTo>
                      <a:pt x="137" y="45"/>
                    </a:lnTo>
                    <a:lnTo>
                      <a:pt x="127" y="47"/>
                    </a:lnTo>
                    <a:lnTo>
                      <a:pt x="117" y="54"/>
                    </a:lnTo>
                    <a:lnTo>
                      <a:pt x="110" y="52"/>
                    </a:lnTo>
                    <a:lnTo>
                      <a:pt x="100" y="49"/>
                    </a:lnTo>
                    <a:lnTo>
                      <a:pt x="88" y="44"/>
                    </a:lnTo>
                    <a:lnTo>
                      <a:pt x="78" y="44"/>
                    </a:lnTo>
                    <a:lnTo>
                      <a:pt x="58" y="39"/>
                    </a:lnTo>
                    <a:lnTo>
                      <a:pt x="44" y="35"/>
                    </a:lnTo>
                    <a:lnTo>
                      <a:pt x="36" y="34"/>
                    </a:lnTo>
                    <a:lnTo>
                      <a:pt x="22" y="32"/>
                    </a:lnTo>
                    <a:lnTo>
                      <a:pt x="14" y="25"/>
                    </a:lnTo>
                    <a:lnTo>
                      <a:pt x="6" y="23"/>
                    </a:lnTo>
                    <a:lnTo>
                      <a:pt x="2" y="22"/>
                    </a:lnTo>
                    <a:lnTo>
                      <a:pt x="0" y="18"/>
                    </a:lnTo>
                    <a:lnTo>
                      <a:pt x="0"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33" name="Freeform 13"/>
              <p:cNvSpPr>
                <a:spLocks/>
              </p:cNvSpPr>
              <p:nvPr/>
            </p:nvSpPr>
            <p:spPr bwMode="auto">
              <a:xfrm>
                <a:off x="5059" y="2546"/>
                <a:ext cx="169" cy="130"/>
              </a:xfrm>
              <a:custGeom>
                <a:avLst/>
                <a:gdLst/>
                <a:ahLst/>
                <a:cxnLst>
                  <a:cxn ang="0">
                    <a:pos x="69" y="2"/>
                  </a:cxn>
                  <a:cxn ang="0">
                    <a:pos x="118" y="0"/>
                  </a:cxn>
                  <a:cxn ang="0">
                    <a:pos x="127" y="13"/>
                  </a:cxn>
                  <a:cxn ang="0">
                    <a:pos x="113" y="22"/>
                  </a:cxn>
                  <a:cxn ang="0">
                    <a:pos x="110" y="29"/>
                  </a:cxn>
                  <a:cxn ang="0">
                    <a:pos x="100" y="37"/>
                  </a:cxn>
                  <a:cxn ang="0">
                    <a:pos x="88" y="39"/>
                  </a:cxn>
                  <a:cxn ang="0">
                    <a:pos x="76" y="34"/>
                  </a:cxn>
                  <a:cxn ang="0">
                    <a:pos x="63" y="22"/>
                  </a:cxn>
                  <a:cxn ang="0">
                    <a:pos x="46" y="22"/>
                  </a:cxn>
                  <a:cxn ang="0">
                    <a:pos x="44" y="39"/>
                  </a:cxn>
                  <a:cxn ang="0">
                    <a:pos x="46" y="49"/>
                  </a:cxn>
                  <a:cxn ang="0">
                    <a:pos x="63" y="42"/>
                  </a:cxn>
                  <a:cxn ang="0">
                    <a:pos x="74" y="45"/>
                  </a:cxn>
                  <a:cxn ang="0">
                    <a:pos x="71" y="56"/>
                  </a:cxn>
                  <a:cxn ang="0">
                    <a:pos x="69" y="62"/>
                  </a:cxn>
                  <a:cxn ang="0">
                    <a:pos x="71" y="72"/>
                  </a:cxn>
                  <a:cxn ang="0">
                    <a:pos x="80" y="77"/>
                  </a:cxn>
                  <a:cxn ang="0">
                    <a:pos x="76" y="89"/>
                  </a:cxn>
                  <a:cxn ang="0">
                    <a:pos x="71" y="103"/>
                  </a:cxn>
                  <a:cxn ang="0">
                    <a:pos x="59" y="106"/>
                  </a:cxn>
                  <a:cxn ang="0">
                    <a:pos x="54" y="99"/>
                  </a:cxn>
                  <a:cxn ang="0">
                    <a:pos x="48" y="84"/>
                  </a:cxn>
                  <a:cxn ang="0">
                    <a:pos x="48" y="69"/>
                  </a:cxn>
                  <a:cxn ang="0">
                    <a:pos x="31" y="69"/>
                  </a:cxn>
                  <a:cxn ang="0">
                    <a:pos x="21" y="71"/>
                  </a:cxn>
                  <a:cxn ang="0">
                    <a:pos x="34" y="77"/>
                  </a:cxn>
                  <a:cxn ang="0">
                    <a:pos x="41" y="88"/>
                  </a:cxn>
                  <a:cxn ang="0">
                    <a:pos x="36" y="101"/>
                  </a:cxn>
                  <a:cxn ang="0">
                    <a:pos x="26" y="109"/>
                  </a:cxn>
                  <a:cxn ang="0">
                    <a:pos x="26" y="99"/>
                  </a:cxn>
                  <a:cxn ang="0">
                    <a:pos x="19" y="88"/>
                  </a:cxn>
                  <a:cxn ang="0">
                    <a:pos x="9" y="77"/>
                  </a:cxn>
                  <a:cxn ang="0">
                    <a:pos x="2" y="66"/>
                  </a:cxn>
                  <a:cxn ang="0">
                    <a:pos x="14" y="52"/>
                  </a:cxn>
                  <a:cxn ang="0">
                    <a:pos x="21" y="35"/>
                  </a:cxn>
                  <a:cxn ang="0">
                    <a:pos x="22" y="24"/>
                  </a:cxn>
                  <a:cxn ang="0">
                    <a:pos x="21" y="13"/>
                  </a:cxn>
                </a:cxnLst>
                <a:rect l="0" t="0" r="r" b="b"/>
                <a:pathLst>
                  <a:path w="142" h="109">
                    <a:moveTo>
                      <a:pt x="36" y="0"/>
                    </a:moveTo>
                    <a:lnTo>
                      <a:pt x="69" y="2"/>
                    </a:lnTo>
                    <a:lnTo>
                      <a:pt x="101" y="2"/>
                    </a:lnTo>
                    <a:lnTo>
                      <a:pt x="118" y="0"/>
                    </a:lnTo>
                    <a:lnTo>
                      <a:pt x="142" y="10"/>
                    </a:lnTo>
                    <a:lnTo>
                      <a:pt x="127" y="13"/>
                    </a:lnTo>
                    <a:lnTo>
                      <a:pt x="118" y="19"/>
                    </a:lnTo>
                    <a:lnTo>
                      <a:pt x="113" y="22"/>
                    </a:lnTo>
                    <a:lnTo>
                      <a:pt x="110" y="25"/>
                    </a:lnTo>
                    <a:lnTo>
                      <a:pt x="110" y="29"/>
                    </a:lnTo>
                    <a:lnTo>
                      <a:pt x="110" y="34"/>
                    </a:lnTo>
                    <a:lnTo>
                      <a:pt x="100" y="37"/>
                    </a:lnTo>
                    <a:lnTo>
                      <a:pt x="91" y="37"/>
                    </a:lnTo>
                    <a:lnTo>
                      <a:pt x="88" y="39"/>
                    </a:lnTo>
                    <a:lnTo>
                      <a:pt x="80" y="39"/>
                    </a:lnTo>
                    <a:lnTo>
                      <a:pt x="76" y="34"/>
                    </a:lnTo>
                    <a:lnTo>
                      <a:pt x="69" y="27"/>
                    </a:lnTo>
                    <a:lnTo>
                      <a:pt x="63" y="22"/>
                    </a:lnTo>
                    <a:lnTo>
                      <a:pt x="49" y="22"/>
                    </a:lnTo>
                    <a:lnTo>
                      <a:pt x="46" y="22"/>
                    </a:lnTo>
                    <a:lnTo>
                      <a:pt x="42" y="30"/>
                    </a:lnTo>
                    <a:lnTo>
                      <a:pt x="44" y="39"/>
                    </a:lnTo>
                    <a:lnTo>
                      <a:pt x="44" y="44"/>
                    </a:lnTo>
                    <a:lnTo>
                      <a:pt x="46" y="49"/>
                    </a:lnTo>
                    <a:lnTo>
                      <a:pt x="53" y="47"/>
                    </a:lnTo>
                    <a:lnTo>
                      <a:pt x="63" y="42"/>
                    </a:lnTo>
                    <a:lnTo>
                      <a:pt x="69" y="42"/>
                    </a:lnTo>
                    <a:lnTo>
                      <a:pt x="74" y="45"/>
                    </a:lnTo>
                    <a:lnTo>
                      <a:pt x="74" y="49"/>
                    </a:lnTo>
                    <a:lnTo>
                      <a:pt x="71" y="56"/>
                    </a:lnTo>
                    <a:lnTo>
                      <a:pt x="69" y="59"/>
                    </a:lnTo>
                    <a:lnTo>
                      <a:pt x="69" y="62"/>
                    </a:lnTo>
                    <a:lnTo>
                      <a:pt x="68" y="67"/>
                    </a:lnTo>
                    <a:lnTo>
                      <a:pt x="71" y="72"/>
                    </a:lnTo>
                    <a:lnTo>
                      <a:pt x="78" y="79"/>
                    </a:lnTo>
                    <a:lnTo>
                      <a:pt x="80" y="77"/>
                    </a:lnTo>
                    <a:lnTo>
                      <a:pt x="80" y="84"/>
                    </a:lnTo>
                    <a:lnTo>
                      <a:pt x="76" y="89"/>
                    </a:lnTo>
                    <a:lnTo>
                      <a:pt x="73" y="94"/>
                    </a:lnTo>
                    <a:lnTo>
                      <a:pt x="71" y="103"/>
                    </a:lnTo>
                    <a:lnTo>
                      <a:pt x="64" y="106"/>
                    </a:lnTo>
                    <a:lnTo>
                      <a:pt x="59" y="106"/>
                    </a:lnTo>
                    <a:lnTo>
                      <a:pt x="54" y="106"/>
                    </a:lnTo>
                    <a:lnTo>
                      <a:pt x="54" y="99"/>
                    </a:lnTo>
                    <a:lnTo>
                      <a:pt x="53" y="88"/>
                    </a:lnTo>
                    <a:lnTo>
                      <a:pt x="48" y="84"/>
                    </a:lnTo>
                    <a:lnTo>
                      <a:pt x="46" y="79"/>
                    </a:lnTo>
                    <a:lnTo>
                      <a:pt x="48" y="69"/>
                    </a:lnTo>
                    <a:lnTo>
                      <a:pt x="42" y="66"/>
                    </a:lnTo>
                    <a:lnTo>
                      <a:pt x="31" y="69"/>
                    </a:lnTo>
                    <a:lnTo>
                      <a:pt x="26" y="66"/>
                    </a:lnTo>
                    <a:lnTo>
                      <a:pt x="21" y="71"/>
                    </a:lnTo>
                    <a:lnTo>
                      <a:pt x="26" y="74"/>
                    </a:lnTo>
                    <a:lnTo>
                      <a:pt x="34" y="77"/>
                    </a:lnTo>
                    <a:lnTo>
                      <a:pt x="36" y="81"/>
                    </a:lnTo>
                    <a:lnTo>
                      <a:pt x="41" y="88"/>
                    </a:lnTo>
                    <a:lnTo>
                      <a:pt x="41" y="93"/>
                    </a:lnTo>
                    <a:lnTo>
                      <a:pt x="36" y="101"/>
                    </a:lnTo>
                    <a:lnTo>
                      <a:pt x="29" y="108"/>
                    </a:lnTo>
                    <a:lnTo>
                      <a:pt x="26" y="109"/>
                    </a:lnTo>
                    <a:lnTo>
                      <a:pt x="26" y="104"/>
                    </a:lnTo>
                    <a:lnTo>
                      <a:pt x="26" y="99"/>
                    </a:lnTo>
                    <a:lnTo>
                      <a:pt x="27" y="93"/>
                    </a:lnTo>
                    <a:lnTo>
                      <a:pt x="19" y="88"/>
                    </a:lnTo>
                    <a:lnTo>
                      <a:pt x="10" y="83"/>
                    </a:lnTo>
                    <a:lnTo>
                      <a:pt x="9" y="77"/>
                    </a:lnTo>
                    <a:lnTo>
                      <a:pt x="0" y="74"/>
                    </a:lnTo>
                    <a:lnTo>
                      <a:pt x="2" y="66"/>
                    </a:lnTo>
                    <a:lnTo>
                      <a:pt x="9" y="61"/>
                    </a:lnTo>
                    <a:lnTo>
                      <a:pt x="14" y="52"/>
                    </a:lnTo>
                    <a:lnTo>
                      <a:pt x="19" y="44"/>
                    </a:lnTo>
                    <a:lnTo>
                      <a:pt x="21" y="35"/>
                    </a:lnTo>
                    <a:lnTo>
                      <a:pt x="19" y="27"/>
                    </a:lnTo>
                    <a:lnTo>
                      <a:pt x="22" y="24"/>
                    </a:lnTo>
                    <a:lnTo>
                      <a:pt x="26" y="20"/>
                    </a:lnTo>
                    <a:lnTo>
                      <a:pt x="21" y="13"/>
                    </a:lnTo>
                    <a:lnTo>
                      <a:pt x="36"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34" name="Freeform 14"/>
              <p:cNvSpPr>
                <a:spLocks/>
              </p:cNvSpPr>
              <p:nvPr/>
            </p:nvSpPr>
            <p:spPr bwMode="auto">
              <a:xfrm>
                <a:off x="4879" y="2488"/>
                <a:ext cx="188" cy="181"/>
              </a:xfrm>
              <a:custGeom>
                <a:avLst/>
                <a:gdLst/>
                <a:ahLst/>
                <a:cxnLst>
                  <a:cxn ang="0">
                    <a:pos x="0" y="51"/>
                  </a:cxn>
                  <a:cxn ang="0">
                    <a:pos x="32" y="27"/>
                  </a:cxn>
                  <a:cxn ang="0">
                    <a:pos x="49" y="17"/>
                  </a:cxn>
                  <a:cxn ang="0">
                    <a:pos x="58" y="9"/>
                  </a:cxn>
                  <a:cxn ang="0">
                    <a:pos x="83" y="0"/>
                  </a:cxn>
                  <a:cxn ang="0">
                    <a:pos x="96" y="19"/>
                  </a:cxn>
                  <a:cxn ang="0">
                    <a:pos x="110" y="10"/>
                  </a:cxn>
                  <a:cxn ang="0">
                    <a:pos x="115" y="5"/>
                  </a:cxn>
                  <a:cxn ang="0">
                    <a:pos x="127" y="0"/>
                  </a:cxn>
                  <a:cxn ang="0">
                    <a:pos x="133" y="0"/>
                  </a:cxn>
                  <a:cxn ang="0">
                    <a:pos x="135" y="7"/>
                  </a:cxn>
                  <a:cxn ang="0">
                    <a:pos x="135" y="12"/>
                  </a:cxn>
                  <a:cxn ang="0">
                    <a:pos x="128" y="20"/>
                  </a:cxn>
                  <a:cxn ang="0">
                    <a:pos x="128" y="25"/>
                  </a:cxn>
                  <a:cxn ang="0">
                    <a:pos x="147" y="47"/>
                  </a:cxn>
                  <a:cxn ang="0">
                    <a:pos x="150" y="61"/>
                  </a:cxn>
                  <a:cxn ang="0">
                    <a:pos x="155" y="61"/>
                  </a:cxn>
                  <a:cxn ang="0">
                    <a:pos x="157" y="68"/>
                  </a:cxn>
                  <a:cxn ang="0">
                    <a:pos x="150" y="74"/>
                  </a:cxn>
                  <a:cxn ang="0">
                    <a:pos x="145" y="71"/>
                  </a:cxn>
                  <a:cxn ang="0">
                    <a:pos x="133" y="76"/>
                  </a:cxn>
                  <a:cxn ang="0">
                    <a:pos x="135" y="89"/>
                  </a:cxn>
                  <a:cxn ang="0">
                    <a:pos x="122" y="98"/>
                  </a:cxn>
                  <a:cxn ang="0">
                    <a:pos x="122" y="120"/>
                  </a:cxn>
                  <a:cxn ang="0">
                    <a:pos x="122" y="135"/>
                  </a:cxn>
                  <a:cxn ang="0">
                    <a:pos x="115" y="142"/>
                  </a:cxn>
                  <a:cxn ang="0">
                    <a:pos x="110" y="152"/>
                  </a:cxn>
                  <a:cxn ang="0">
                    <a:pos x="103" y="150"/>
                  </a:cxn>
                  <a:cxn ang="0">
                    <a:pos x="93" y="145"/>
                  </a:cxn>
                  <a:cxn ang="0">
                    <a:pos x="85" y="140"/>
                  </a:cxn>
                  <a:cxn ang="0">
                    <a:pos x="78" y="132"/>
                  </a:cxn>
                  <a:cxn ang="0">
                    <a:pos x="54" y="133"/>
                  </a:cxn>
                  <a:cxn ang="0">
                    <a:pos x="34" y="128"/>
                  </a:cxn>
                  <a:cxn ang="0">
                    <a:pos x="21" y="115"/>
                  </a:cxn>
                  <a:cxn ang="0">
                    <a:pos x="12" y="105"/>
                  </a:cxn>
                  <a:cxn ang="0">
                    <a:pos x="5" y="96"/>
                  </a:cxn>
                  <a:cxn ang="0">
                    <a:pos x="5" y="79"/>
                  </a:cxn>
                  <a:cxn ang="0">
                    <a:pos x="0" y="51"/>
                  </a:cxn>
                </a:cxnLst>
                <a:rect l="0" t="0" r="r" b="b"/>
                <a:pathLst>
                  <a:path w="157" h="152">
                    <a:moveTo>
                      <a:pt x="0" y="51"/>
                    </a:moveTo>
                    <a:lnTo>
                      <a:pt x="32" y="27"/>
                    </a:lnTo>
                    <a:lnTo>
                      <a:pt x="49" y="17"/>
                    </a:lnTo>
                    <a:lnTo>
                      <a:pt x="58" y="9"/>
                    </a:lnTo>
                    <a:lnTo>
                      <a:pt x="83" y="0"/>
                    </a:lnTo>
                    <a:lnTo>
                      <a:pt x="96" y="19"/>
                    </a:lnTo>
                    <a:lnTo>
                      <a:pt x="110" y="10"/>
                    </a:lnTo>
                    <a:lnTo>
                      <a:pt x="115" y="5"/>
                    </a:lnTo>
                    <a:lnTo>
                      <a:pt x="127" y="0"/>
                    </a:lnTo>
                    <a:lnTo>
                      <a:pt x="133" y="0"/>
                    </a:lnTo>
                    <a:lnTo>
                      <a:pt x="135" y="7"/>
                    </a:lnTo>
                    <a:lnTo>
                      <a:pt x="135" y="12"/>
                    </a:lnTo>
                    <a:lnTo>
                      <a:pt x="128" y="20"/>
                    </a:lnTo>
                    <a:lnTo>
                      <a:pt x="128" y="25"/>
                    </a:lnTo>
                    <a:lnTo>
                      <a:pt x="147" y="47"/>
                    </a:lnTo>
                    <a:lnTo>
                      <a:pt x="150" y="61"/>
                    </a:lnTo>
                    <a:lnTo>
                      <a:pt x="155" y="61"/>
                    </a:lnTo>
                    <a:lnTo>
                      <a:pt x="157" y="68"/>
                    </a:lnTo>
                    <a:lnTo>
                      <a:pt x="150" y="74"/>
                    </a:lnTo>
                    <a:lnTo>
                      <a:pt x="145" y="71"/>
                    </a:lnTo>
                    <a:lnTo>
                      <a:pt x="133" y="76"/>
                    </a:lnTo>
                    <a:lnTo>
                      <a:pt x="135" y="89"/>
                    </a:lnTo>
                    <a:lnTo>
                      <a:pt x="122" y="98"/>
                    </a:lnTo>
                    <a:lnTo>
                      <a:pt x="122" y="120"/>
                    </a:lnTo>
                    <a:lnTo>
                      <a:pt x="122" y="135"/>
                    </a:lnTo>
                    <a:lnTo>
                      <a:pt x="115" y="142"/>
                    </a:lnTo>
                    <a:lnTo>
                      <a:pt x="110" y="152"/>
                    </a:lnTo>
                    <a:lnTo>
                      <a:pt x="103" y="150"/>
                    </a:lnTo>
                    <a:lnTo>
                      <a:pt x="93" y="145"/>
                    </a:lnTo>
                    <a:lnTo>
                      <a:pt x="85" y="140"/>
                    </a:lnTo>
                    <a:lnTo>
                      <a:pt x="78" y="132"/>
                    </a:lnTo>
                    <a:lnTo>
                      <a:pt x="54" y="133"/>
                    </a:lnTo>
                    <a:lnTo>
                      <a:pt x="34" y="128"/>
                    </a:lnTo>
                    <a:lnTo>
                      <a:pt x="21" y="115"/>
                    </a:lnTo>
                    <a:lnTo>
                      <a:pt x="12" y="105"/>
                    </a:lnTo>
                    <a:lnTo>
                      <a:pt x="5" y="96"/>
                    </a:lnTo>
                    <a:lnTo>
                      <a:pt x="5" y="79"/>
                    </a:lnTo>
                    <a:lnTo>
                      <a:pt x="0" y="51"/>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35" name="Freeform 15"/>
              <p:cNvSpPr>
                <a:spLocks/>
              </p:cNvSpPr>
              <p:nvPr/>
            </p:nvSpPr>
            <p:spPr bwMode="auto">
              <a:xfrm>
                <a:off x="5279" y="2590"/>
                <a:ext cx="358" cy="170"/>
              </a:xfrm>
              <a:custGeom>
                <a:avLst/>
                <a:gdLst/>
                <a:ahLst/>
                <a:cxnLst>
                  <a:cxn ang="0">
                    <a:pos x="27" y="2"/>
                  </a:cxn>
                  <a:cxn ang="0">
                    <a:pos x="59" y="24"/>
                  </a:cxn>
                  <a:cxn ang="0">
                    <a:pos x="64" y="34"/>
                  </a:cxn>
                  <a:cxn ang="0">
                    <a:pos x="83" y="29"/>
                  </a:cxn>
                  <a:cxn ang="0">
                    <a:pos x="93" y="32"/>
                  </a:cxn>
                  <a:cxn ang="0">
                    <a:pos x="104" y="24"/>
                  </a:cxn>
                  <a:cxn ang="0">
                    <a:pos x="121" y="19"/>
                  </a:cxn>
                  <a:cxn ang="0">
                    <a:pos x="160" y="29"/>
                  </a:cxn>
                  <a:cxn ang="0">
                    <a:pos x="184" y="40"/>
                  </a:cxn>
                  <a:cxn ang="0">
                    <a:pos x="202" y="49"/>
                  </a:cxn>
                  <a:cxn ang="0">
                    <a:pos x="234" y="67"/>
                  </a:cxn>
                  <a:cxn ang="0">
                    <a:pos x="238" y="78"/>
                  </a:cxn>
                  <a:cxn ang="0">
                    <a:pos x="253" y="86"/>
                  </a:cxn>
                  <a:cxn ang="0">
                    <a:pos x="264" y="89"/>
                  </a:cxn>
                  <a:cxn ang="0">
                    <a:pos x="278" y="106"/>
                  </a:cxn>
                  <a:cxn ang="0">
                    <a:pos x="288" y="116"/>
                  </a:cxn>
                  <a:cxn ang="0">
                    <a:pos x="290" y="142"/>
                  </a:cxn>
                  <a:cxn ang="0">
                    <a:pos x="276" y="142"/>
                  </a:cxn>
                  <a:cxn ang="0">
                    <a:pos x="268" y="136"/>
                  </a:cxn>
                  <a:cxn ang="0">
                    <a:pos x="238" y="111"/>
                  </a:cxn>
                  <a:cxn ang="0">
                    <a:pos x="207" y="111"/>
                  </a:cxn>
                  <a:cxn ang="0">
                    <a:pos x="197" y="120"/>
                  </a:cxn>
                  <a:cxn ang="0">
                    <a:pos x="189" y="125"/>
                  </a:cxn>
                  <a:cxn ang="0">
                    <a:pos x="170" y="131"/>
                  </a:cxn>
                  <a:cxn ang="0">
                    <a:pos x="153" y="128"/>
                  </a:cxn>
                  <a:cxn ang="0">
                    <a:pos x="138" y="128"/>
                  </a:cxn>
                  <a:cxn ang="0">
                    <a:pos x="120" y="96"/>
                  </a:cxn>
                  <a:cxn ang="0">
                    <a:pos x="98" y="67"/>
                  </a:cxn>
                  <a:cxn ang="0">
                    <a:pos x="71" y="57"/>
                  </a:cxn>
                  <a:cxn ang="0">
                    <a:pos x="45" y="56"/>
                  </a:cxn>
                  <a:cxn ang="0">
                    <a:pos x="20" y="46"/>
                  </a:cxn>
                  <a:cxn ang="0">
                    <a:pos x="22" y="15"/>
                  </a:cxn>
                </a:cxnLst>
                <a:rect l="0" t="0" r="r" b="b"/>
                <a:pathLst>
                  <a:path w="300" h="142">
                    <a:moveTo>
                      <a:pt x="0" y="0"/>
                    </a:moveTo>
                    <a:lnTo>
                      <a:pt x="27" y="2"/>
                    </a:lnTo>
                    <a:lnTo>
                      <a:pt x="49" y="3"/>
                    </a:lnTo>
                    <a:lnTo>
                      <a:pt x="59" y="24"/>
                    </a:lnTo>
                    <a:lnTo>
                      <a:pt x="61" y="30"/>
                    </a:lnTo>
                    <a:lnTo>
                      <a:pt x="64" y="34"/>
                    </a:lnTo>
                    <a:lnTo>
                      <a:pt x="71" y="29"/>
                    </a:lnTo>
                    <a:lnTo>
                      <a:pt x="83" y="29"/>
                    </a:lnTo>
                    <a:lnTo>
                      <a:pt x="89" y="34"/>
                    </a:lnTo>
                    <a:lnTo>
                      <a:pt x="93" y="32"/>
                    </a:lnTo>
                    <a:lnTo>
                      <a:pt x="103" y="24"/>
                    </a:lnTo>
                    <a:lnTo>
                      <a:pt x="104" y="24"/>
                    </a:lnTo>
                    <a:lnTo>
                      <a:pt x="113" y="19"/>
                    </a:lnTo>
                    <a:lnTo>
                      <a:pt x="121" y="19"/>
                    </a:lnTo>
                    <a:lnTo>
                      <a:pt x="148" y="29"/>
                    </a:lnTo>
                    <a:lnTo>
                      <a:pt x="160" y="29"/>
                    </a:lnTo>
                    <a:lnTo>
                      <a:pt x="172" y="37"/>
                    </a:lnTo>
                    <a:lnTo>
                      <a:pt x="184" y="40"/>
                    </a:lnTo>
                    <a:lnTo>
                      <a:pt x="194" y="47"/>
                    </a:lnTo>
                    <a:lnTo>
                      <a:pt x="202" y="49"/>
                    </a:lnTo>
                    <a:lnTo>
                      <a:pt x="224" y="56"/>
                    </a:lnTo>
                    <a:lnTo>
                      <a:pt x="234" y="67"/>
                    </a:lnTo>
                    <a:lnTo>
                      <a:pt x="239" y="74"/>
                    </a:lnTo>
                    <a:lnTo>
                      <a:pt x="238" y="78"/>
                    </a:lnTo>
                    <a:lnTo>
                      <a:pt x="246" y="84"/>
                    </a:lnTo>
                    <a:lnTo>
                      <a:pt x="253" y="86"/>
                    </a:lnTo>
                    <a:lnTo>
                      <a:pt x="256" y="88"/>
                    </a:lnTo>
                    <a:lnTo>
                      <a:pt x="264" y="89"/>
                    </a:lnTo>
                    <a:lnTo>
                      <a:pt x="278" y="99"/>
                    </a:lnTo>
                    <a:lnTo>
                      <a:pt x="278" y="106"/>
                    </a:lnTo>
                    <a:lnTo>
                      <a:pt x="286" y="113"/>
                    </a:lnTo>
                    <a:lnTo>
                      <a:pt x="288" y="116"/>
                    </a:lnTo>
                    <a:lnTo>
                      <a:pt x="300" y="130"/>
                    </a:lnTo>
                    <a:lnTo>
                      <a:pt x="290" y="142"/>
                    </a:lnTo>
                    <a:lnTo>
                      <a:pt x="286" y="142"/>
                    </a:lnTo>
                    <a:lnTo>
                      <a:pt x="276" y="142"/>
                    </a:lnTo>
                    <a:lnTo>
                      <a:pt x="273" y="136"/>
                    </a:lnTo>
                    <a:lnTo>
                      <a:pt x="268" y="136"/>
                    </a:lnTo>
                    <a:lnTo>
                      <a:pt x="263" y="138"/>
                    </a:lnTo>
                    <a:lnTo>
                      <a:pt x="238" y="111"/>
                    </a:lnTo>
                    <a:lnTo>
                      <a:pt x="222" y="113"/>
                    </a:lnTo>
                    <a:lnTo>
                      <a:pt x="207" y="111"/>
                    </a:lnTo>
                    <a:lnTo>
                      <a:pt x="202" y="115"/>
                    </a:lnTo>
                    <a:lnTo>
                      <a:pt x="197" y="120"/>
                    </a:lnTo>
                    <a:lnTo>
                      <a:pt x="195" y="116"/>
                    </a:lnTo>
                    <a:lnTo>
                      <a:pt x="189" y="125"/>
                    </a:lnTo>
                    <a:lnTo>
                      <a:pt x="179" y="136"/>
                    </a:lnTo>
                    <a:lnTo>
                      <a:pt x="170" y="131"/>
                    </a:lnTo>
                    <a:lnTo>
                      <a:pt x="160" y="128"/>
                    </a:lnTo>
                    <a:lnTo>
                      <a:pt x="153" y="128"/>
                    </a:lnTo>
                    <a:lnTo>
                      <a:pt x="143" y="125"/>
                    </a:lnTo>
                    <a:lnTo>
                      <a:pt x="138" y="128"/>
                    </a:lnTo>
                    <a:lnTo>
                      <a:pt x="131" y="111"/>
                    </a:lnTo>
                    <a:lnTo>
                      <a:pt x="120" y="96"/>
                    </a:lnTo>
                    <a:lnTo>
                      <a:pt x="108" y="78"/>
                    </a:lnTo>
                    <a:lnTo>
                      <a:pt x="98" y="67"/>
                    </a:lnTo>
                    <a:lnTo>
                      <a:pt x="89" y="57"/>
                    </a:lnTo>
                    <a:lnTo>
                      <a:pt x="71" y="57"/>
                    </a:lnTo>
                    <a:lnTo>
                      <a:pt x="54" y="62"/>
                    </a:lnTo>
                    <a:lnTo>
                      <a:pt x="45" y="56"/>
                    </a:lnTo>
                    <a:lnTo>
                      <a:pt x="29" y="51"/>
                    </a:lnTo>
                    <a:lnTo>
                      <a:pt x="20" y="46"/>
                    </a:lnTo>
                    <a:lnTo>
                      <a:pt x="20" y="25"/>
                    </a:lnTo>
                    <a:lnTo>
                      <a:pt x="22" y="15"/>
                    </a:lnTo>
                    <a:lnTo>
                      <a:pt x="0"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36" name="Freeform 16"/>
              <p:cNvSpPr>
                <a:spLocks/>
              </p:cNvSpPr>
              <p:nvPr/>
            </p:nvSpPr>
            <p:spPr bwMode="auto">
              <a:xfrm>
                <a:off x="4614" y="2470"/>
                <a:ext cx="218" cy="223"/>
              </a:xfrm>
              <a:custGeom>
                <a:avLst/>
                <a:gdLst/>
                <a:ahLst/>
                <a:cxnLst>
                  <a:cxn ang="0">
                    <a:pos x="0" y="5"/>
                  </a:cxn>
                  <a:cxn ang="0">
                    <a:pos x="19" y="0"/>
                  </a:cxn>
                  <a:cxn ang="0">
                    <a:pos x="40" y="8"/>
                  </a:cxn>
                  <a:cxn ang="0">
                    <a:pos x="44" y="17"/>
                  </a:cxn>
                  <a:cxn ang="0">
                    <a:pos x="44" y="20"/>
                  </a:cxn>
                  <a:cxn ang="0">
                    <a:pos x="49" y="22"/>
                  </a:cxn>
                  <a:cxn ang="0">
                    <a:pos x="49" y="25"/>
                  </a:cxn>
                  <a:cxn ang="0">
                    <a:pos x="56" y="27"/>
                  </a:cxn>
                  <a:cxn ang="0">
                    <a:pos x="56" y="34"/>
                  </a:cxn>
                  <a:cxn ang="0">
                    <a:pos x="78" y="54"/>
                  </a:cxn>
                  <a:cxn ang="0">
                    <a:pos x="81" y="54"/>
                  </a:cxn>
                  <a:cxn ang="0">
                    <a:pos x="84" y="59"/>
                  </a:cxn>
                  <a:cxn ang="0">
                    <a:pos x="88" y="64"/>
                  </a:cxn>
                  <a:cxn ang="0">
                    <a:pos x="91" y="64"/>
                  </a:cxn>
                  <a:cxn ang="0">
                    <a:pos x="106" y="71"/>
                  </a:cxn>
                  <a:cxn ang="0">
                    <a:pos x="135" y="74"/>
                  </a:cxn>
                  <a:cxn ang="0">
                    <a:pos x="136" y="98"/>
                  </a:cxn>
                  <a:cxn ang="0">
                    <a:pos x="143" y="101"/>
                  </a:cxn>
                  <a:cxn ang="0">
                    <a:pos x="142" y="109"/>
                  </a:cxn>
                  <a:cxn ang="0">
                    <a:pos x="158" y="121"/>
                  </a:cxn>
                  <a:cxn ang="0">
                    <a:pos x="174" y="126"/>
                  </a:cxn>
                  <a:cxn ang="0">
                    <a:pos x="174" y="165"/>
                  </a:cxn>
                  <a:cxn ang="0">
                    <a:pos x="182" y="180"/>
                  </a:cxn>
                  <a:cxn ang="0">
                    <a:pos x="177" y="185"/>
                  </a:cxn>
                  <a:cxn ang="0">
                    <a:pos x="167" y="187"/>
                  </a:cxn>
                  <a:cxn ang="0">
                    <a:pos x="165" y="173"/>
                  </a:cxn>
                  <a:cxn ang="0">
                    <a:pos x="148" y="187"/>
                  </a:cxn>
                  <a:cxn ang="0">
                    <a:pos x="136" y="167"/>
                  </a:cxn>
                  <a:cxn ang="0">
                    <a:pos x="130" y="153"/>
                  </a:cxn>
                  <a:cxn ang="0">
                    <a:pos x="110" y="135"/>
                  </a:cxn>
                  <a:cxn ang="0">
                    <a:pos x="104" y="135"/>
                  </a:cxn>
                  <a:cxn ang="0">
                    <a:pos x="86" y="125"/>
                  </a:cxn>
                  <a:cxn ang="0">
                    <a:pos x="83" y="115"/>
                  </a:cxn>
                  <a:cxn ang="0">
                    <a:pos x="83" y="108"/>
                  </a:cxn>
                  <a:cxn ang="0">
                    <a:pos x="67" y="81"/>
                  </a:cxn>
                  <a:cxn ang="0">
                    <a:pos x="61" y="64"/>
                  </a:cxn>
                  <a:cxn ang="0">
                    <a:pos x="42" y="49"/>
                  </a:cxn>
                  <a:cxn ang="0">
                    <a:pos x="17" y="25"/>
                  </a:cxn>
                  <a:cxn ang="0">
                    <a:pos x="0" y="5"/>
                  </a:cxn>
                </a:cxnLst>
                <a:rect l="0" t="0" r="r" b="b"/>
                <a:pathLst>
                  <a:path w="182" h="187">
                    <a:moveTo>
                      <a:pt x="0" y="5"/>
                    </a:moveTo>
                    <a:lnTo>
                      <a:pt x="19" y="0"/>
                    </a:lnTo>
                    <a:lnTo>
                      <a:pt x="40" y="8"/>
                    </a:lnTo>
                    <a:lnTo>
                      <a:pt x="44" y="17"/>
                    </a:lnTo>
                    <a:lnTo>
                      <a:pt x="44" y="20"/>
                    </a:lnTo>
                    <a:lnTo>
                      <a:pt x="49" y="22"/>
                    </a:lnTo>
                    <a:lnTo>
                      <a:pt x="49" y="25"/>
                    </a:lnTo>
                    <a:lnTo>
                      <a:pt x="56" y="27"/>
                    </a:lnTo>
                    <a:lnTo>
                      <a:pt x="56" y="34"/>
                    </a:lnTo>
                    <a:lnTo>
                      <a:pt x="78" y="54"/>
                    </a:lnTo>
                    <a:lnTo>
                      <a:pt x="81" y="54"/>
                    </a:lnTo>
                    <a:lnTo>
                      <a:pt x="84" y="59"/>
                    </a:lnTo>
                    <a:lnTo>
                      <a:pt x="88" y="64"/>
                    </a:lnTo>
                    <a:lnTo>
                      <a:pt x="91" y="64"/>
                    </a:lnTo>
                    <a:lnTo>
                      <a:pt x="106" y="71"/>
                    </a:lnTo>
                    <a:lnTo>
                      <a:pt x="135" y="74"/>
                    </a:lnTo>
                    <a:lnTo>
                      <a:pt x="136" y="98"/>
                    </a:lnTo>
                    <a:lnTo>
                      <a:pt x="143" y="101"/>
                    </a:lnTo>
                    <a:lnTo>
                      <a:pt x="142" y="109"/>
                    </a:lnTo>
                    <a:lnTo>
                      <a:pt x="158" y="121"/>
                    </a:lnTo>
                    <a:lnTo>
                      <a:pt x="174" y="126"/>
                    </a:lnTo>
                    <a:lnTo>
                      <a:pt x="174" y="165"/>
                    </a:lnTo>
                    <a:lnTo>
                      <a:pt x="182" y="180"/>
                    </a:lnTo>
                    <a:lnTo>
                      <a:pt x="177" y="185"/>
                    </a:lnTo>
                    <a:lnTo>
                      <a:pt x="167" y="187"/>
                    </a:lnTo>
                    <a:lnTo>
                      <a:pt x="165" y="173"/>
                    </a:lnTo>
                    <a:lnTo>
                      <a:pt x="148" y="187"/>
                    </a:lnTo>
                    <a:lnTo>
                      <a:pt x="136" y="167"/>
                    </a:lnTo>
                    <a:lnTo>
                      <a:pt x="130" y="153"/>
                    </a:lnTo>
                    <a:lnTo>
                      <a:pt x="110" y="135"/>
                    </a:lnTo>
                    <a:lnTo>
                      <a:pt x="104" y="135"/>
                    </a:lnTo>
                    <a:lnTo>
                      <a:pt x="86" y="125"/>
                    </a:lnTo>
                    <a:lnTo>
                      <a:pt x="83" y="115"/>
                    </a:lnTo>
                    <a:lnTo>
                      <a:pt x="83" y="108"/>
                    </a:lnTo>
                    <a:lnTo>
                      <a:pt x="67" y="81"/>
                    </a:lnTo>
                    <a:lnTo>
                      <a:pt x="61" y="64"/>
                    </a:lnTo>
                    <a:lnTo>
                      <a:pt x="42" y="49"/>
                    </a:lnTo>
                    <a:lnTo>
                      <a:pt x="17" y="25"/>
                    </a:lnTo>
                    <a:lnTo>
                      <a:pt x="0" y="5"/>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37" name="Freeform 17"/>
              <p:cNvSpPr>
                <a:spLocks/>
              </p:cNvSpPr>
              <p:nvPr/>
            </p:nvSpPr>
            <p:spPr bwMode="auto">
              <a:xfrm>
                <a:off x="5000" y="2228"/>
                <a:ext cx="210" cy="248"/>
              </a:xfrm>
              <a:custGeom>
                <a:avLst/>
                <a:gdLst/>
                <a:ahLst/>
                <a:cxnLst>
                  <a:cxn ang="0">
                    <a:pos x="12" y="0"/>
                  </a:cxn>
                  <a:cxn ang="0">
                    <a:pos x="27" y="0"/>
                  </a:cxn>
                  <a:cxn ang="0">
                    <a:pos x="44" y="22"/>
                  </a:cxn>
                  <a:cxn ang="0">
                    <a:pos x="41" y="42"/>
                  </a:cxn>
                  <a:cxn ang="0">
                    <a:pos x="51" y="49"/>
                  </a:cxn>
                  <a:cxn ang="0">
                    <a:pos x="56" y="62"/>
                  </a:cxn>
                  <a:cxn ang="0">
                    <a:pos x="68" y="69"/>
                  </a:cxn>
                  <a:cxn ang="0">
                    <a:pos x="81" y="71"/>
                  </a:cxn>
                  <a:cxn ang="0">
                    <a:pos x="102" y="81"/>
                  </a:cxn>
                  <a:cxn ang="0">
                    <a:pos x="115" y="94"/>
                  </a:cxn>
                  <a:cxn ang="0">
                    <a:pos x="118" y="94"/>
                  </a:cxn>
                  <a:cxn ang="0">
                    <a:pos x="135" y="104"/>
                  </a:cxn>
                  <a:cxn ang="0">
                    <a:pos x="135" y="130"/>
                  </a:cxn>
                  <a:cxn ang="0">
                    <a:pos x="140" y="141"/>
                  </a:cxn>
                  <a:cxn ang="0">
                    <a:pos x="145" y="148"/>
                  </a:cxn>
                  <a:cxn ang="0">
                    <a:pos x="152" y="155"/>
                  </a:cxn>
                  <a:cxn ang="0">
                    <a:pos x="159" y="163"/>
                  </a:cxn>
                  <a:cxn ang="0">
                    <a:pos x="162" y="173"/>
                  </a:cxn>
                  <a:cxn ang="0">
                    <a:pos x="176" y="182"/>
                  </a:cxn>
                  <a:cxn ang="0">
                    <a:pos x="174" y="192"/>
                  </a:cxn>
                  <a:cxn ang="0">
                    <a:pos x="161" y="194"/>
                  </a:cxn>
                  <a:cxn ang="0">
                    <a:pos x="155" y="185"/>
                  </a:cxn>
                  <a:cxn ang="0">
                    <a:pos x="145" y="185"/>
                  </a:cxn>
                  <a:cxn ang="0">
                    <a:pos x="145" y="207"/>
                  </a:cxn>
                  <a:cxn ang="0">
                    <a:pos x="137" y="207"/>
                  </a:cxn>
                  <a:cxn ang="0">
                    <a:pos x="127" y="197"/>
                  </a:cxn>
                  <a:cxn ang="0">
                    <a:pos x="120" y="192"/>
                  </a:cxn>
                  <a:cxn ang="0">
                    <a:pos x="120" y="180"/>
                  </a:cxn>
                  <a:cxn ang="0">
                    <a:pos x="105" y="180"/>
                  </a:cxn>
                  <a:cxn ang="0">
                    <a:pos x="100" y="192"/>
                  </a:cxn>
                  <a:cxn ang="0">
                    <a:pos x="95" y="180"/>
                  </a:cxn>
                  <a:cxn ang="0">
                    <a:pos x="93" y="168"/>
                  </a:cxn>
                  <a:cxn ang="0">
                    <a:pos x="112" y="163"/>
                  </a:cxn>
                  <a:cxn ang="0">
                    <a:pos x="122" y="167"/>
                  </a:cxn>
                  <a:cxn ang="0">
                    <a:pos x="123" y="146"/>
                  </a:cxn>
                  <a:cxn ang="0">
                    <a:pos x="113" y="140"/>
                  </a:cxn>
                  <a:cxn ang="0">
                    <a:pos x="107" y="123"/>
                  </a:cxn>
                  <a:cxn ang="0">
                    <a:pos x="102" y="103"/>
                  </a:cxn>
                  <a:cxn ang="0">
                    <a:pos x="83" y="96"/>
                  </a:cxn>
                  <a:cxn ang="0">
                    <a:pos x="75" y="86"/>
                  </a:cxn>
                  <a:cxn ang="0">
                    <a:pos x="59" y="81"/>
                  </a:cxn>
                  <a:cxn ang="0">
                    <a:pos x="68" y="101"/>
                  </a:cxn>
                  <a:cxn ang="0">
                    <a:pos x="51" y="109"/>
                  </a:cxn>
                  <a:cxn ang="0">
                    <a:pos x="41" y="87"/>
                  </a:cxn>
                  <a:cxn ang="0">
                    <a:pos x="32" y="82"/>
                  </a:cxn>
                  <a:cxn ang="0">
                    <a:pos x="32" y="71"/>
                  </a:cxn>
                  <a:cxn ang="0">
                    <a:pos x="21" y="57"/>
                  </a:cxn>
                  <a:cxn ang="0">
                    <a:pos x="7" y="49"/>
                  </a:cxn>
                  <a:cxn ang="0">
                    <a:pos x="0" y="40"/>
                  </a:cxn>
                  <a:cxn ang="0">
                    <a:pos x="4" y="34"/>
                  </a:cxn>
                  <a:cxn ang="0">
                    <a:pos x="14" y="37"/>
                  </a:cxn>
                  <a:cxn ang="0">
                    <a:pos x="17" y="29"/>
                  </a:cxn>
                  <a:cxn ang="0">
                    <a:pos x="14" y="17"/>
                  </a:cxn>
                  <a:cxn ang="0">
                    <a:pos x="12" y="0"/>
                  </a:cxn>
                </a:cxnLst>
                <a:rect l="0" t="0" r="r" b="b"/>
                <a:pathLst>
                  <a:path w="176" h="207">
                    <a:moveTo>
                      <a:pt x="12" y="0"/>
                    </a:moveTo>
                    <a:lnTo>
                      <a:pt x="27" y="0"/>
                    </a:lnTo>
                    <a:lnTo>
                      <a:pt x="44" y="22"/>
                    </a:lnTo>
                    <a:lnTo>
                      <a:pt x="41" y="42"/>
                    </a:lnTo>
                    <a:lnTo>
                      <a:pt x="51" y="49"/>
                    </a:lnTo>
                    <a:lnTo>
                      <a:pt x="56" y="62"/>
                    </a:lnTo>
                    <a:lnTo>
                      <a:pt x="68" y="69"/>
                    </a:lnTo>
                    <a:lnTo>
                      <a:pt x="81" y="71"/>
                    </a:lnTo>
                    <a:lnTo>
                      <a:pt x="102" y="81"/>
                    </a:lnTo>
                    <a:lnTo>
                      <a:pt x="115" y="94"/>
                    </a:lnTo>
                    <a:lnTo>
                      <a:pt x="118" y="94"/>
                    </a:lnTo>
                    <a:lnTo>
                      <a:pt x="135" y="104"/>
                    </a:lnTo>
                    <a:lnTo>
                      <a:pt x="135" y="130"/>
                    </a:lnTo>
                    <a:lnTo>
                      <a:pt x="140" y="141"/>
                    </a:lnTo>
                    <a:lnTo>
                      <a:pt x="145" y="148"/>
                    </a:lnTo>
                    <a:lnTo>
                      <a:pt x="152" y="155"/>
                    </a:lnTo>
                    <a:lnTo>
                      <a:pt x="159" y="163"/>
                    </a:lnTo>
                    <a:lnTo>
                      <a:pt x="162" y="173"/>
                    </a:lnTo>
                    <a:lnTo>
                      <a:pt x="176" y="182"/>
                    </a:lnTo>
                    <a:lnTo>
                      <a:pt x="174" y="192"/>
                    </a:lnTo>
                    <a:lnTo>
                      <a:pt x="161" y="194"/>
                    </a:lnTo>
                    <a:lnTo>
                      <a:pt x="155" y="185"/>
                    </a:lnTo>
                    <a:lnTo>
                      <a:pt x="145" y="185"/>
                    </a:lnTo>
                    <a:lnTo>
                      <a:pt x="145" y="207"/>
                    </a:lnTo>
                    <a:lnTo>
                      <a:pt x="137" y="207"/>
                    </a:lnTo>
                    <a:lnTo>
                      <a:pt x="127" y="197"/>
                    </a:lnTo>
                    <a:lnTo>
                      <a:pt x="120" y="192"/>
                    </a:lnTo>
                    <a:lnTo>
                      <a:pt x="120" y="180"/>
                    </a:lnTo>
                    <a:lnTo>
                      <a:pt x="105" y="180"/>
                    </a:lnTo>
                    <a:lnTo>
                      <a:pt x="100" y="192"/>
                    </a:lnTo>
                    <a:lnTo>
                      <a:pt x="95" y="180"/>
                    </a:lnTo>
                    <a:lnTo>
                      <a:pt x="93" y="168"/>
                    </a:lnTo>
                    <a:lnTo>
                      <a:pt x="112" y="163"/>
                    </a:lnTo>
                    <a:lnTo>
                      <a:pt x="122" y="167"/>
                    </a:lnTo>
                    <a:lnTo>
                      <a:pt x="123" y="146"/>
                    </a:lnTo>
                    <a:lnTo>
                      <a:pt x="113" y="140"/>
                    </a:lnTo>
                    <a:lnTo>
                      <a:pt x="107" y="123"/>
                    </a:lnTo>
                    <a:lnTo>
                      <a:pt x="102" y="103"/>
                    </a:lnTo>
                    <a:lnTo>
                      <a:pt x="83" y="96"/>
                    </a:lnTo>
                    <a:lnTo>
                      <a:pt x="75" y="86"/>
                    </a:lnTo>
                    <a:lnTo>
                      <a:pt x="59" y="81"/>
                    </a:lnTo>
                    <a:lnTo>
                      <a:pt x="68" y="101"/>
                    </a:lnTo>
                    <a:lnTo>
                      <a:pt x="51" y="109"/>
                    </a:lnTo>
                    <a:lnTo>
                      <a:pt x="41" y="87"/>
                    </a:lnTo>
                    <a:lnTo>
                      <a:pt x="32" y="82"/>
                    </a:lnTo>
                    <a:lnTo>
                      <a:pt x="32" y="71"/>
                    </a:lnTo>
                    <a:lnTo>
                      <a:pt x="21" y="57"/>
                    </a:lnTo>
                    <a:lnTo>
                      <a:pt x="7" y="49"/>
                    </a:lnTo>
                    <a:lnTo>
                      <a:pt x="0" y="40"/>
                    </a:lnTo>
                    <a:lnTo>
                      <a:pt x="4" y="34"/>
                    </a:lnTo>
                    <a:lnTo>
                      <a:pt x="14" y="37"/>
                    </a:lnTo>
                    <a:lnTo>
                      <a:pt x="17" y="29"/>
                    </a:lnTo>
                    <a:lnTo>
                      <a:pt x="14" y="17"/>
                    </a:lnTo>
                    <a:lnTo>
                      <a:pt x="12"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grpSp>
          <p:nvGrpSpPr>
            <p:cNvPr id="4817938" name="Group 18"/>
            <p:cNvGrpSpPr>
              <a:grpSpLocks/>
            </p:cNvGrpSpPr>
            <p:nvPr/>
          </p:nvGrpSpPr>
          <p:grpSpPr bwMode="auto">
            <a:xfrm>
              <a:off x="4775" y="1555"/>
              <a:ext cx="333" cy="464"/>
              <a:chOff x="4775" y="1555"/>
              <a:chExt cx="333" cy="464"/>
            </a:xfrm>
          </p:grpSpPr>
          <p:sp>
            <p:nvSpPr>
              <p:cNvPr id="4817939" name="Freeform 19"/>
              <p:cNvSpPr>
                <a:spLocks/>
              </p:cNvSpPr>
              <p:nvPr/>
            </p:nvSpPr>
            <p:spPr bwMode="auto">
              <a:xfrm>
                <a:off x="4930" y="1733"/>
                <a:ext cx="96" cy="62"/>
              </a:xfrm>
              <a:custGeom>
                <a:avLst/>
                <a:gdLst/>
                <a:ahLst/>
                <a:cxnLst>
                  <a:cxn ang="0">
                    <a:pos x="11" y="0"/>
                  </a:cxn>
                  <a:cxn ang="0">
                    <a:pos x="21" y="8"/>
                  </a:cxn>
                  <a:cxn ang="0">
                    <a:pos x="32" y="6"/>
                  </a:cxn>
                  <a:cxn ang="0">
                    <a:pos x="47" y="8"/>
                  </a:cxn>
                  <a:cxn ang="0">
                    <a:pos x="60" y="8"/>
                  </a:cxn>
                  <a:cxn ang="0">
                    <a:pos x="67" y="13"/>
                  </a:cxn>
                  <a:cxn ang="0">
                    <a:pos x="75" y="25"/>
                  </a:cxn>
                  <a:cxn ang="0">
                    <a:pos x="80" y="30"/>
                  </a:cxn>
                  <a:cxn ang="0">
                    <a:pos x="62" y="33"/>
                  </a:cxn>
                  <a:cxn ang="0">
                    <a:pos x="57" y="37"/>
                  </a:cxn>
                  <a:cxn ang="0">
                    <a:pos x="62" y="43"/>
                  </a:cxn>
                  <a:cxn ang="0">
                    <a:pos x="62" y="50"/>
                  </a:cxn>
                  <a:cxn ang="0">
                    <a:pos x="43" y="43"/>
                  </a:cxn>
                  <a:cxn ang="0">
                    <a:pos x="28" y="38"/>
                  </a:cxn>
                  <a:cxn ang="0">
                    <a:pos x="21" y="40"/>
                  </a:cxn>
                  <a:cxn ang="0">
                    <a:pos x="21" y="50"/>
                  </a:cxn>
                  <a:cxn ang="0">
                    <a:pos x="11" y="52"/>
                  </a:cxn>
                  <a:cxn ang="0">
                    <a:pos x="6" y="43"/>
                  </a:cxn>
                  <a:cxn ang="0">
                    <a:pos x="5" y="33"/>
                  </a:cxn>
                  <a:cxn ang="0">
                    <a:pos x="0" y="32"/>
                  </a:cxn>
                  <a:cxn ang="0">
                    <a:pos x="5" y="22"/>
                  </a:cxn>
                  <a:cxn ang="0">
                    <a:pos x="13" y="18"/>
                  </a:cxn>
                  <a:cxn ang="0">
                    <a:pos x="11" y="0"/>
                  </a:cxn>
                </a:cxnLst>
                <a:rect l="0" t="0" r="r" b="b"/>
                <a:pathLst>
                  <a:path w="80" h="52">
                    <a:moveTo>
                      <a:pt x="11" y="0"/>
                    </a:moveTo>
                    <a:lnTo>
                      <a:pt x="21" y="8"/>
                    </a:lnTo>
                    <a:lnTo>
                      <a:pt x="32" y="6"/>
                    </a:lnTo>
                    <a:lnTo>
                      <a:pt x="47" y="8"/>
                    </a:lnTo>
                    <a:lnTo>
                      <a:pt x="60" y="8"/>
                    </a:lnTo>
                    <a:lnTo>
                      <a:pt x="67" y="13"/>
                    </a:lnTo>
                    <a:lnTo>
                      <a:pt x="75" y="25"/>
                    </a:lnTo>
                    <a:lnTo>
                      <a:pt x="80" y="30"/>
                    </a:lnTo>
                    <a:lnTo>
                      <a:pt x="62" y="33"/>
                    </a:lnTo>
                    <a:lnTo>
                      <a:pt x="57" y="37"/>
                    </a:lnTo>
                    <a:lnTo>
                      <a:pt x="62" y="43"/>
                    </a:lnTo>
                    <a:lnTo>
                      <a:pt x="62" y="50"/>
                    </a:lnTo>
                    <a:lnTo>
                      <a:pt x="43" y="43"/>
                    </a:lnTo>
                    <a:lnTo>
                      <a:pt x="28" y="38"/>
                    </a:lnTo>
                    <a:lnTo>
                      <a:pt x="21" y="40"/>
                    </a:lnTo>
                    <a:lnTo>
                      <a:pt x="21" y="50"/>
                    </a:lnTo>
                    <a:lnTo>
                      <a:pt x="11" y="52"/>
                    </a:lnTo>
                    <a:lnTo>
                      <a:pt x="6" y="43"/>
                    </a:lnTo>
                    <a:lnTo>
                      <a:pt x="5" y="33"/>
                    </a:lnTo>
                    <a:lnTo>
                      <a:pt x="0" y="32"/>
                    </a:lnTo>
                    <a:lnTo>
                      <a:pt x="5" y="22"/>
                    </a:lnTo>
                    <a:lnTo>
                      <a:pt x="13" y="18"/>
                    </a:lnTo>
                    <a:lnTo>
                      <a:pt x="11"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40" name="Freeform 20"/>
              <p:cNvSpPr>
                <a:spLocks/>
              </p:cNvSpPr>
              <p:nvPr/>
            </p:nvSpPr>
            <p:spPr bwMode="auto">
              <a:xfrm>
                <a:off x="4952" y="1807"/>
                <a:ext cx="156" cy="212"/>
              </a:xfrm>
              <a:custGeom>
                <a:avLst/>
                <a:gdLst/>
                <a:ahLst/>
                <a:cxnLst>
                  <a:cxn ang="0">
                    <a:pos x="27" y="0"/>
                  </a:cxn>
                  <a:cxn ang="0">
                    <a:pos x="52" y="12"/>
                  </a:cxn>
                  <a:cxn ang="0">
                    <a:pos x="67" y="25"/>
                  </a:cxn>
                  <a:cxn ang="0">
                    <a:pos x="78" y="40"/>
                  </a:cxn>
                  <a:cxn ang="0">
                    <a:pos x="86" y="40"/>
                  </a:cxn>
                  <a:cxn ang="0">
                    <a:pos x="84" y="50"/>
                  </a:cxn>
                  <a:cxn ang="0">
                    <a:pos x="94" y="57"/>
                  </a:cxn>
                  <a:cxn ang="0">
                    <a:pos x="101" y="67"/>
                  </a:cxn>
                  <a:cxn ang="0">
                    <a:pos x="118" y="87"/>
                  </a:cxn>
                  <a:cxn ang="0">
                    <a:pos x="130" y="111"/>
                  </a:cxn>
                  <a:cxn ang="0">
                    <a:pos x="108" y="109"/>
                  </a:cxn>
                  <a:cxn ang="0">
                    <a:pos x="91" y="106"/>
                  </a:cxn>
                  <a:cxn ang="0">
                    <a:pos x="103" y="123"/>
                  </a:cxn>
                  <a:cxn ang="0">
                    <a:pos x="103" y="133"/>
                  </a:cxn>
                  <a:cxn ang="0">
                    <a:pos x="103" y="143"/>
                  </a:cxn>
                  <a:cxn ang="0">
                    <a:pos x="96" y="138"/>
                  </a:cxn>
                  <a:cxn ang="0">
                    <a:pos x="88" y="130"/>
                  </a:cxn>
                  <a:cxn ang="0">
                    <a:pos x="72" y="119"/>
                  </a:cxn>
                  <a:cxn ang="0">
                    <a:pos x="64" y="114"/>
                  </a:cxn>
                  <a:cxn ang="0">
                    <a:pos x="51" y="119"/>
                  </a:cxn>
                  <a:cxn ang="0">
                    <a:pos x="42" y="123"/>
                  </a:cxn>
                  <a:cxn ang="0">
                    <a:pos x="47" y="131"/>
                  </a:cxn>
                  <a:cxn ang="0">
                    <a:pos x="61" y="138"/>
                  </a:cxn>
                  <a:cxn ang="0">
                    <a:pos x="74" y="145"/>
                  </a:cxn>
                  <a:cxn ang="0">
                    <a:pos x="79" y="157"/>
                  </a:cxn>
                  <a:cxn ang="0">
                    <a:pos x="78" y="172"/>
                  </a:cxn>
                  <a:cxn ang="0">
                    <a:pos x="78" y="177"/>
                  </a:cxn>
                  <a:cxn ang="0">
                    <a:pos x="72" y="177"/>
                  </a:cxn>
                  <a:cxn ang="0">
                    <a:pos x="64" y="172"/>
                  </a:cxn>
                  <a:cxn ang="0">
                    <a:pos x="61" y="170"/>
                  </a:cxn>
                  <a:cxn ang="0">
                    <a:pos x="56" y="167"/>
                  </a:cxn>
                  <a:cxn ang="0">
                    <a:pos x="51" y="175"/>
                  </a:cxn>
                  <a:cxn ang="0">
                    <a:pos x="42" y="177"/>
                  </a:cxn>
                  <a:cxn ang="0">
                    <a:pos x="35" y="170"/>
                  </a:cxn>
                  <a:cxn ang="0">
                    <a:pos x="35" y="155"/>
                  </a:cxn>
                  <a:cxn ang="0">
                    <a:pos x="34" y="146"/>
                  </a:cxn>
                  <a:cxn ang="0">
                    <a:pos x="25" y="141"/>
                  </a:cxn>
                  <a:cxn ang="0">
                    <a:pos x="17" y="150"/>
                  </a:cxn>
                  <a:cxn ang="0">
                    <a:pos x="3" y="150"/>
                  </a:cxn>
                  <a:cxn ang="0">
                    <a:pos x="0" y="143"/>
                  </a:cxn>
                  <a:cxn ang="0">
                    <a:pos x="3" y="126"/>
                  </a:cxn>
                  <a:cxn ang="0">
                    <a:pos x="14" y="116"/>
                  </a:cxn>
                  <a:cxn ang="0">
                    <a:pos x="12" y="89"/>
                  </a:cxn>
                  <a:cxn ang="0">
                    <a:pos x="12" y="82"/>
                  </a:cxn>
                  <a:cxn ang="0">
                    <a:pos x="22" y="81"/>
                  </a:cxn>
                  <a:cxn ang="0">
                    <a:pos x="30" y="87"/>
                  </a:cxn>
                  <a:cxn ang="0">
                    <a:pos x="46" y="91"/>
                  </a:cxn>
                  <a:cxn ang="0">
                    <a:pos x="46" y="79"/>
                  </a:cxn>
                  <a:cxn ang="0">
                    <a:pos x="39" y="72"/>
                  </a:cxn>
                  <a:cxn ang="0">
                    <a:pos x="35" y="67"/>
                  </a:cxn>
                  <a:cxn ang="0">
                    <a:pos x="40" y="67"/>
                  </a:cxn>
                  <a:cxn ang="0">
                    <a:pos x="44" y="67"/>
                  </a:cxn>
                  <a:cxn ang="0">
                    <a:pos x="47" y="67"/>
                  </a:cxn>
                  <a:cxn ang="0">
                    <a:pos x="51" y="67"/>
                  </a:cxn>
                  <a:cxn ang="0">
                    <a:pos x="56" y="62"/>
                  </a:cxn>
                  <a:cxn ang="0">
                    <a:pos x="54" y="57"/>
                  </a:cxn>
                  <a:cxn ang="0">
                    <a:pos x="49" y="45"/>
                  </a:cxn>
                  <a:cxn ang="0">
                    <a:pos x="39" y="34"/>
                  </a:cxn>
                  <a:cxn ang="0">
                    <a:pos x="25" y="27"/>
                  </a:cxn>
                  <a:cxn ang="0">
                    <a:pos x="20" y="17"/>
                  </a:cxn>
                  <a:cxn ang="0">
                    <a:pos x="27" y="0"/>
                  </a:cxn>
                </a:cxnLst>
                <a:rect l="0" t="0" r="r" b="b"/>
                <a:pathLst>
                  <a:path w="130" h="177">
                    <a:moveTo>
                      <a:pt x="27" y="0"/>
                    </a:moveTo>
                    <a:lnTo>
                      <a:pt x="52" y="12"/>
                    </a:lnTo>
                    <a:lnTo>
                      <a:pt x="67" y="25"/>
                    </a:lnTo>
                    <a:lnTo>
                      <a:pt x="78" y="40"/>
                    </a:lnTo>
                    <a:lnTo>
                      <a:pt x="86" y="40"/>
                    </a:lnTo>
                    <a:lnTo>
                      <a:pt x="84" y="50"/>
                    </a:lnTo>
                    <a:lnTo>
                      <a:pt x="94" y="57"/>
                    </a:lnTo>
                    <a:lnTo>
                      <a:pt x="101" y="67"/>
                    </a:lnTo>
                    <a:lnTo>
                      <a:pt x="118" y="87"/>
                    </a:lnTo>
                    <a:lnTo>
                      <a:pt x="130" y="111"/>
                    </a:lnTo>
                    <a:lnTo>
                      <a:pt x="108" y="109"/>
                    </a:lnTo>
                    <a:lnTo>
                      <a:pt x="91" y="106"/>
                    </a:lnTo>
                    <a:lnTo>
                      <a:pt x="103" y="123"/>
                    </a:lnTo>
                    <a:lnTo>
                      <a:pt x="103" y="133"/>
                    </a:lnTo>
                    <a:lnTo>
                      <a:pt x="103" y="143"/>
                    </a:lnTo>
                    <a:lnTo>
                      <a:pt x="96" y="138"/>
                    </a:lnTo>
                    <a:lnTo>
                      <a:pt x="88" y="130"/>
                    </a:lnTo>
                    <a:lnTo>
                      <a:pt x="72" y="119"/>
                    </a:lnTo>
                    <a:lnTo>
                      <a:pt x="64" y="114"/>
                    </a:lnTo>
                    <a:lnTo>
                      <a:pt x="51" y="119"/>
                    </a:lnTo>
                    <a:lnTo>
                      <a:pt x="42" y="123"/>
                    </a:lnTo>
                    <a:lnTo>
                      <a:pt x="47" y="131"/>
                    </a:lnTo>
                    <a:lnTo>
                      <a:pt x="61" y="138"/>
                    </a:lnTo>
                    <a:lnTo>
                      <a:pt x="74" y="145"/>
                    </a:lnTo>
                    <a:lnTo>
                      <a:pt x="79" y="157"/>
                    </a:lnTo>
                    <a:lnTo>
                      <a:pt x="78" y="172"/>
                    </a:lnTo>
                    <a:lnTo>
                      <a:pt x="78" y="177"/>
                    </a:lnTo>
                    <a:lnTo>
                      <a:pt x="72" y="177"/>
                    </a:lnTo>
                    <a:lnTo>
                      <a:pt x="64" y="172"/>
                    </a:lnTo>
                    <a:lnTo>
                      <a:pt x="61" y="170"/>
                    </a:lnTo>
                    <a:lnTo>
                      <a:pt x="56" y="167"/>
                    </a:lnTo>
                    <a:lnTo>
                      <a:pt x="51" y="175"/>
                    </a:lnTo>
                    <a:lnTo>
                      <a:pt x="42" y="177"/>
                    </a:lnTo>
                    <a:lnTo>
                      <a:pt x="35" y="170"/>
                    </a:lnTo>
                    <a:lnTo>
                      <a:pt x="35" y="155"/>
                    </a:lnTo>
                    <a:lnTo>
                      <a:pt x="34" y="146"/>
                    </a:lnTo>
                    <a:lnTo>
                      <a:pt x="25" y="141"/>
                    </a:lnTo>
                    <a:lnTo>
                      <a:pt x="17" y="150"/>
                    </a:lnTo>
                    <a:lnTo>
                      <a:pt x="3" y="150"/>
                    </a:lnTo>
                    <a:lnTo>
                      <a:pt x="0" y="143"/>
                    </a:lnTo>
                    <a:lnTo>
                      <a:pt x="3" y="126"/>
                    </a:lnTo>
                    <a:lnTo>
                      <a:pt x="14" y="116"/>
                    </a:lnTo>
                    <a:lnTo>
                      <a:pt x="12" y="89"/>
                    </a:lnTo>
                    <a:lnTo>
                      <a:pt x="12" y="82"/>
                    </a:lnTo>
                    <a:lnTo>
                      <a:pt x="22" y="81"/>
                    </a:lnTo>
                    <a:lnTo>
                      <a:pt x="30" y="87"/>
                    </a:lnTo>
                    <a:lnTo>
                      <a:pt x="46" y="91"/>
                    </a:lnTo>
                    <a:lnTo>
                      <a:pt x="46" y="79"/>
                    </a:lnTo>
                    <a:lnTo>
                      <a:pt x="39" y="72"/>
                    </a:lnTo>
                    <a:lnTo>
                      <a:pt x="35" y="67"/>
                    </a:lnTo>
                    <a:lnTo>
                      <a:pt x="40" y="67"/>
                    </a:lnTo>
                    <a:lnTo>
                      <a:pt x="44" y="67"/>
                    </a:lnTo>
                    <a:lnTo>
                      <a:pt x="47" y="67"/>
                    </a:lnTo>
                    <a:lnTo>
                      <a:pt x="51" y="67"/>
                    </a:lnTo>
                    <a:lnTo>
                      <a:pt x="56" y="62"/>
                    </a:lnTo>
                    <a:lnTo>
                      <a:pt x="54" y="57"/>
                    </a:lnTo>
                    <a:lnTo>
                      <a:pt x="49" y="45"/>
                    </a:lnTo>
                    <a:lnTo>
                      <a:pt x="39" y="34"/>
                    </a:lnTo>
                    <a:lnTo>
                      <a:pt x="25" y="27"/>
                    </a:lnTo>
                    <a:lnTo>
                      <a:pt x="20" y="17"/>
                    </a:lnTo>
                    <a:lnTo>
                      <a:pt x="27"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41" name="Freeform 21"/>
              <p:cNvSpPr>
                <a:spLocks/>
              </p:cNvSpPr>
              <p:nvPr/>
            </p:nvSpPr>
            <p:spPr bwMode="auto">
              <a:xfrm>
                <a:off x="4775" y="1555"/>
                <a:ext cx="169" cy="172"/>
              </a:xfrm>
              <a:custGeom>
                <a:avLst/>
                <a:gdLst/>
                <a:ahLst/>
                <a:cxnLst>
                  <a:cxn ang="0">
                    <a:pos x="0" y="0"/>
                  </a:cxn>
                  <a:cxn ang="0">
                    <a:pos x="13" y="0"/>
                  </a:cxn>
                  <a:cxn ang="0">
                    <a:pos x="18" y="11"/>
                  </a:cxn>
                  <a:cxn ang="0">
                    <a:pos x="37" y="26"/>
                  </a:cxn>
                  <a:cxn ang="0">
                    <a:pos x="45" y="43"/>
                  </a:cxn>
                  <a:cxn ang="0">
                    <a:pos x="59" y="44"/>
                  </a:cxn>
                  <a:cxn ang="0">
                    <a:pos x="69" y="48"/>
                  </a:cxn>
                  <a:cxn ang="0">
                    <a:pos x="77" y="54"/>
                  </a:cxn>
                  <a:cxn ang="0">
                    <a:pos x="87" y="54"/>
                  </a:cxn>
                  <a:cxn ang="0">
                    <a:pos x="99" y="64"/>
                  </a:cxn>
                  <a:cxn ang="0">
                    <a:pos x="109" y="73"/>
                  </a:cxn>
                  <a:cxn ang="0">
                    <a:pos x="121" y="78"/>
                  </a:cxn>
                  <a:cxn ang="0">
                    <a:pos x="119" y="83"/>
                  </a:cxn>
                  <a:cxn ang="0">
                    <a:pos x="113" y="86"/>
                  </a:cxn>
                  <a:cxn ang="0">
                    <a:pos x="106" y="86"/>
                  </a:cxn>
                  <a:cxn ang="0">
                    <a:pos x="103" y="91"/>
                  </a:cxn>
                  <a:cxn ang="0">
                    <a:pos x="116" y="101"/>
                  </a:cxn>
                  <a:cxn ang="0">
                    <a:pos x="126" y="112"/>
                  </a:cxn>
                  <a:cxn ang="0">
                    <a:pos x="141" y="122"/>
                  </a:cxn>
                  <a:cxn ang="0">
                    <a:pos x="131" y="133"/>
                  </a:cxn>
                  <a:cxn ang="0">
                    <a:pos x="123" y="137"/>
                  </a:cxn>
                  <a:cxn ang="0">
                    <a:pos x="124" y="144"/>
                  </a:cxn>
                  <a:cxn ang="0">
                    <a:pos x="109" y="144"/>
                  </a:cxn>
                  <a:cxn ang="0">
                    <a:pos x="104" y="139"/>
                  </a:cxn>
                  <a:cxn ang="0">
                    <a:pos x="92" y="125"/>
                  </a:cxn>
                  <a:cxn ang="0">
                    <a:pos x="84" y="113"/>
                  </a:cxn>
                  <a:cxn ang="0">
                    <a:pos x="71" y="93"/>
                  </a:cxn>
                  <a:cxn ang="0">
                    <a:pos x="55" y="78"/>
                  </a:cxn>
                  <a:cxn ang="0">
                    <a:pos x="39" y="56"/>
                  </a:cxn>
                  <a:cxn ang="0">
                    <a:pos x="28" y="49"/>
                  </a:cxn>
                  <a:cxn ang="0">
                    <a:pos x="20" y="44"/>
                  </a:cxn>
                  <a:cxn ang="0">
                    <a:pos x="17" y="32"/>
                  </a:cxn>
                  <a:cxn ang="0">
                    <a:pos x="1" y="22"/>
                  </a:cxn>
                  <a:cxn ang="0">
                    <a:pos x="1" y="16"/>
                  </a:cxn>
                  <a:cxn ang="0">
                    <a:pos x="0" y="0"/>
                  </a:cxn>
                </a:cxnLst>
                <a:rect l="0" t="0" r="r" b="b"/>
                <a:pathLst>
                  <a:path w="141" h="144">
                    <a:moveTo>
                      <a:pt x="0" y="0"/>
                    </a:moveTo>
                    <a:lnTo>
                      <a:pt x="13" y="0"/>
                    </a:lnTo>
                    <a:lnTo>
                      <a:pt x="18" y="11"/>
                    </a:lnTo>
                    <a:lnTo>
                      <a:pt x="37" y="26"/>
                    </a:lnTo>
                    <a:lnTo>
                      <a:pt x="45" y="43"/>
                    </a:lnTo>
                    <a:lnTo>
                      <a:pt x="59" y="44"/>
                    </a:lnTo>
                    <a:lnTo>
                      <a:pt x="69" y="48"/>
                    </a:lnTo>
                    <a:lnTo>
                      <a:pt x="77" y="54"/>
                    </a:lnTo>
                    <a:lnTo>
                      <a:pt x="87" y="54"/>
                    </a:lnTo>
                    <a:lnTo>
                      <a:pt x="99" y="64"/>
                    </a:lnTo>
                    <a:lnTo>
                      <a:pt x="109" y="73"/>
                    </a:lnTo>
                    <a:lnTo>
                      <a:pt x="121" y="78"/>
                    </a:lnTo>
                    <a:lnTo>
                      <a:pt x="119" y="83"/>
                    </a:lnTo>
                    <a:lnTo>
                      <a:pt x="113" y="86"/>
                    </a:lnTo>
                    <a:lnTo>
                      <a:pt x="106" y="86"/>
                    </a:lnTo>
                    <a:lnTo>
                      <a:pt x="103" y="91"/>
                    </a:lnTo>
                    <a:lnTo>
                      <a:pt x="116" y="101"/>
                    </a:lnTo>
                    <a:lnTo>
                      <a:pt x="126" y="112"/>
                    </a:lnTo>
                    <a:lnTo>
                      <a:pt x="141" y="122"/>
                    </a:lnTo>
                    <a:lnTo>
                      <a:pt x="131" y="133"/>
                    </a:lnTo>
                    <a:lnTo>
                      <a:pt x="123" y="137"/>
                    </a:lnTo>
                    <a:lnTo>
                      <a:pt x="124" y="144"/>
                    </a:lnTo>
                    <a:lnTo>
                      <a:pt x="109" y="144"/>
                    </a:lnTo>
                    <a:lnTo>
                      <a:pt x="104" y="139"/>
                    </a:lnTo>
                    <a:lnTo>
                      <a:pt x="92" y="125"/>
                    </a:lnTo>
                    <a:lnTo>
                      <a:pt x="84" y="113"/>
                    </a:lnTo>
                    <a:lnTo>
                      <a:pt x="71" y="93"/>
                    </a:lnTo>
                    <a:lnTo>
                      <a:pt x="55" y="78"/>
                    </a:lnTo>
                    <a:lnTo>
                      <a:pt x="39" y="56"/>
                    </a:lnTo>
                    <a:lnTo>
                      <a:pt x="28" y="49"/>
                    </a:lnTo>
                    <a:lnTo>
                      <a:pt x="20" y="44"/>
                    </a:lnTo>
                    <a:lnTo>
                      <a:pt x="17" y="32"/>
                    </a:lnTo>
                    <a:lnTo>
                      <a:pt x="1" y="22"/>
                    </a:lnTo>
                    <a:lnTo>
                      <a:pt x="1" y="16"/>
                    </a:lnTo>
                    <a:lnTo>
                      <a:pt x="0"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grpSp>
          <p:nvGrpSpPr>
            <p:cNvPr id="4817942" name="Group 22"/>
            <p:cNvGrpSpPr>
              <a:grpSpLocks/>
            </p:cNvGrpSpPr>
            <p:nvPr/>
          </p:nvGrpSpPr>
          <p:grpSpPr bwMode="auto">
            <a:xfrm>
              <a:off x="2858" y="1484"/>
              <a:ext cx="167" cy="167"/>
              <a:chOff x="3130" y="1239"/>
              <a:chExt cx="140" cy="140"/>
            </a:xfrm>
          </p:grpSpPr>
          <p:sp>
            <p:nvSpPr>
              <p:cNvPr id="4817943" name="Freeform 23"/>
              <p:cNvSpPr>
                <a:spLocks/>
              </p:cNvSpPr>
              <p:nvPr/>
            </p:nvSpPr>
            <p:spPr bwMode="auto">
              <a:xfrm>
                <a:off x="3130" y="1291"/>
                <a:ext cx="66" cy="77"/>
              </a:xfrm>
              <a:custGeom>
                <a:avLst/>
                <a:gdLst/>
                <a:ahLst/>
                <a:cxnLst>
                  <a:cxn ang="0">
                    <a:pos x="15" y="24"/>
                  </a:cxn>
                  <a:cxn ang="0">
                    <a:pos x="20" y="15"/>
                  </a:cxn>
                  <a:cxn ang="0">
                    <a:pos x="32" y="15"/>
                  </a:cxn>
                  <a:cxn ang="0">
                    <a:pos x="49" y="0"/>
                  </a:cxn>
                  <a:cxn ang="0">
                    <a:pos x="54" y="10"/>
                  </a:cxn>
                  <a:cxn ang="0">
                    <a:pos x="62" y="10"/>
                  </a:cxn>
                  <a:cxn ang="0">
                    <a:pos x="66" y="15"/>
                  </a:cxn>
                  <a:cxn ang="0">
                    <a:pos x="61" y="24"/>
                  </a:cxn>
                  <a:cxn ang="0">
                    <a:pos x="54" y="27"/>
                  </a:cxn>
                  <a:cxn ang="0">
                    <a:pos x="54" y="34"/>
                  </a:cxn>
                  <a:cxn ang="0">
                    <a:pos x="52" y="37"/>
                  </a:cxn>
                  <a:cxn ang="0">
                    <a:pos x="50" y="42"/>
                  </a:cxn>
                  <a:cxn ang="0">
                    <a:pos x="54" y="49"/>
                  </a:cxn>
                  <a:cxn ang="0">
                    <a:pos x="49" y="56"/>
                  </a:cxn>
                  <a:cxn ang="0">
                    <a:pos x="44" y="59"/>
                  </a:cxn>
                  <a:cxn ang="0">
                    <a:pos x="39" y="59"/>
                  </a:cxn>
                  <a:cxn ang="0">
                    <a:pos x="37" y="61"/>
                  </a:cxn>
                  <a:cxn ang="0">
                    <a:pos x="35" y="66"/>
                  </a:cxn>
                  <a:cxn ang="0">
                    <a:pos x="27" y="67"/>
                  </a:cxn>
                  <a:cxn ang="0">
                    <a:pos x="25" y="66"/>
                  </a:cxn>
                  <a:cxn ang="0">
                    <a:pos x="18" y="71"/>
                  </a:cxn>
                  <a:cxn ang="0">
                    <a:pos x="17" y="72"/>
                  </a:cxn>
                  <a:cxn ang="0">
                    <a:pos x="8" y="77"/>
                  </a:cxn>
                  <a:cxn ang="0">
                    <a:pos x="5" y="77"/>
                  </a:cxn>
                  <a:cxn ang="0">
                    <a:pos x="3" y="74"/>
                  </a:cxn>
                  <a:cxn ang="0">
                    <a:pos x="2" y="66"/>
                  </a:cxn>
                  <a:cxn ang="0">
                    <a:pos x="0" y="64"/>
                  </a:cxn>
                  <a:cxn ang="0">
                    <a:pos x="0" y="57"/>
                  </a:cxn>
                  <a:cxn ang="0">
                    <a:pos x="5" y="54"/>
                  </a:cxn>
                  <a:cxn ang="0">
                    <a:pos x="10" y="51"/>
                  </a:cxn>
                  <a:cxn ang="0">
                    <a:pos x="13" y="44"/>
                  </a:cxn>
                  <a:cxn ang="0">
                    <a:pos x="18" y="44"/>
                  </a:cxn>
                  <a:cxn ang="0">
                    <a:pos x="22" y="45"/>
                  </a:cxn>
                  <a:cxn ang="0">
                    <a:pos x="27" y="44"/>
                  </a:cxn>
                  <a:cxn ang="0">
                    <a:pos x="22" y="42"/>
                  </a:cxn>
                  <a:cxn ang="0">
                    <a:pos x="15" y="24"/>
                  </a:cxn>
                </a:cxnLst>
                <a:rect l="0" t="0" r="r" b="b"/>
                <a:pathLst>
                  <a:path w="66" h="77">
                    <a:moveTo>
                      <a:pt x="15" y="24"/>
                    </a:moveTo>
                    <a:lnTo>
                      <a:pt x="20" y="15"/>
                    </a:lnTo>
                    <a:lnTo>
                      <a:pt x="32" y="15"/>
                    </a:lnTo>
                    <a:lnTo>
                      <a:pt x="49" y="0"/>
                    </a:lnTo>
                    <a:lnTo>
                      <a:pt x="54" y="10"/>
                    </a:lnTo>
                    <a:lnTo>
                      <a:pt x="62" y="10"/>
                    </a:lnTo>
                    <a:lnTo>
                      <a:pt x="66" y="15"/>
                    </a:lnTo>
                    <a:lnTo>
                      <a:pt x="61" y="24"/>
                    </a:lnTo>
                    <a:lnTo>
                      <a:pt x="54" y="27"/>
                    </a:lnTo>
                    <a:lnTo>
                      <a:pt x="54" y="34"/>
                    </a:lnTo>
                    <a:lnTo>
                      <a:pt x="52" y="37"/>
                    </a:lnTo>
                    <a:lnTo>
                      <a:pt x="50" y="42"/>
                    </a:lnTo>
                    <a:lnTo>
                      <a:pt x="54" y="49"/>
                    </a:lnTo>
                    <a:lnTo>
                      <a:pt x="49" y="56"/>
                    </a:lnTo>
                    <a:lnTo>
                      <a:pt x="44" y="59"/>
                    </a:lnTo>
                    <a:lnTo>
                      <a:pt x="39" y="59"/>
                    </a:lnTo>
                    <a:lnTo>
                      <a:pt x="37" y="61"/>
                    </a:lnTo>
                    <a:lnTo>
                      <a:pt x="35" y="66"/>
                    </a:lnTo>
                    <a:lnTo>
                      <a:pt x="27" y="67"/>
                    </a:lnTo>
                    <a:lnTo>
                      <a:pt x="25" y="66"/>
                    </a:lnTo>
                    <a:lnTo>
                      <a:pt x="18" y="71"/>
                    </a:lnTo>
                    <a:lnTo>
                      <a:pt x="17" y="72"/>
                    </a:lnTo>
                    <a:lnTo>
                      <a:pt x="8" y="77"/>
                    </a:lnTo>
                    <a:lnTo>
                      <a:pt x="5" y="77"/>
                    </a:lnTo>
                    <a:lnTo>
                      <a:pt x="3" y="74"/>
                    </a:lnTo>
                    <a:lnTo>
                      <a:pt x="2" y="66"/>
                    </a:lnTo>
                    <a:lnTo>
                      <a:pt x="0" y="64"/>
                    </a:lnTo>
                    <a:lnTo>
                      <a:pt x="0" y="57"/>
                    </a:lnTo>
                    <a:lnTo>
                      <a:pt x="5" y="54"/>
                    </a:lnTo>
                    <a:lnTo>
                      <a:pt x="10" y="51"/>
                    </a:lnTo>
                    <a:lnTo>
                      <a:pt x="13" y="44"/>
                    </a:lnTo>
                    <a:lnTo>
                      <a:pt x="18" y="44"/>
                    </a:lnTo>
                    <a:lnTo>
                      <a:pt x="22" y="45"/>
                    </a:lnTo>
                    <a:lnTo>
                      <a:pt x="27" y="44"/>
                    </a:lnTo>
                    <a:lnTo>
                      <a:pt x="22" y="42"/>
                    </a:lnTo>
                    <a:lnTo>
                      <a:pt x="15" y="24"/>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44" name="Freeform 24"/>
              <p:cNvSpPr>
                <a:spLocks/>
              </p:cNvSpPr>
              <p:nvPr/>
            </p:nvSpPr>
            <p:spPr bwMode="auto">
              <a:xfrm>
                <a:off x="3191" y="1239"/>
                <a:ext cx="79" cy="140"/>
              </a:xfrm>
              <a:custGeom>
                <a:avLst/>
                <a:gdLst/>
                <a:ahLst/>
                <a:cxnLst>
                  <a:cxn ang="0">
                    <a:pos x="30" y="15"/>
                  </a:cxn>
                  <a:cxn ang="0">
                    <a:pos x="48" y="13"/>
                  </a:cxn>
                  <a:cxn ang="0">
                    <a:pos x="55" y="8"/>
                  </a:cxn>
                  <a:cxn ang="0">
                    <a:pos x="64" y="3"/>
                  </a:cxn>
                  <a:cxn ang="0">
                    <a:pos x="79" y="1"/>
                  </a:cxn>
                  <a:cxn ang="0">
                    <a:pos x="74" y="13"/>
                  </a:cxn>
                  <a:cxn ang="0">
                    <a:pos x="67" y="17"/>
                  </a:cxn>
                  <a:cxn ang="0">
                    <a:pos x="57" y="27"/>
                  </a:cxn>
                  <a:cxn ang="0">
                    <a:pos x="69" y="27"/>
                  </a:cxn>
                  <a:cxn ang="0">
                    <a:pos x="79" y="27"/>
                  </a:cxn>
                  <a:cxn ang="0">
                    <a:pos x="72" y="39"/>
                  </a:cxn>
                  <a:cxn ang="0">
                    <a:pos x="60" y="44"/>
                  </a:cxn>
                  <a:cxn ang="0">
                    <a:pos x="59" y="52"/>
                  </a:cxn>
                  <a:cxn ang="0">
                    <a:pos x="69" y="64"/>
                  </a:cxn>
                  <a:cxn ang="0">
                    <a:pos x="74" y="76"/>
                  </a:cxn>
                  <a:cxn ang="0">
                    <a:pos x="79" y="91"/>
                  </a:cxn>
                  <a:cxn ang="0">
                    <a:pos x="75" y="109"/>
                  </a:cxn>
                  <a:cxn ang="0">
                    <a:pos x="67" y="118"/>
                  </a:cxn>
                  <a:cxn ang="0">
                    <a:pos x="74" y="131"/>
                  </a:cxn>
                  <a:cxn ang="0">
                    <a:pos x="55" y="131"/>
                  </a:cxn>
                  <a:cxn ang="0">
                    <a:pos x="45" y="129"/>
                  </a:cxn>
                  <a:cxn ang="0">
                    <a:pos x="30" y="135"/>
                  </a:cxn>
                  <a:cxn ang="0">
                    <a:pos x="22" y="136"/>
                  </a:cxn>
                  <a:cxn ang="0">
                    <a:pos x="11" y="138"/>
                  </a:cxn>
                  <a:cxn ang="0">
                    <a:pos x="3" y="133"/>
                  </a:cxn>
                  <a:cxn ang="0">
                    <a:pos x="0" y="124"/>
                  </a:cxn>
                  <a:cxn ang="0">
                    <a:pos x="8" y="116"/>
                  </a:cxn>
                  <a:cxn ang="0">
                    <a:pos x="20" y="114"/>
                  </a:cxn>
                  <a:cxn ang="0">
                    <a:pos x="13" y="109"/>
                  </a:cxn>
                  <a:cxn ang="0">
                    <a:pos x="13" y="101"/>
                  </a:cxn>
                  <a:cxn ang="0">
                    <a:pos x="23" y="96"/>
                  </a:cxn>
                  <a:cxn ang="0">
                    <a:pos x="32" y="94"/>
                  </a:cxn>
                  <a:cxn ang="0">
                    <a:pos x="37" y="79"/>
                  </a:cxn>
                  <a:cxn ang="0">
                    <a:pos x="42" y="64"/>
                  </a:cxn>
                  <a:cxn ang="0">
                    <a:pos x="33" y="54"/>
                  </a:cxn>
                  <a:cxn ang="0">
                    <a:pos x="16" y="50"/>
                  </a:cxn>
                  <a:cxn ang="0">
                    <a:pos x="25" y="20"/>
                  </a:cxn>
                </a:cxnLst>
                <a:rect l="0" t="0" r="r" b="b"/>
                <a:pathLst>
                  <a:path w="79" h="140">
                    <a:moveTo>
                      <a:pt x="25" y="20"/>
                    </a:moveTo>
                    <a:lnTo>
                      <a:pt x="30" y="15"/>
                    </a:lnTo>
                    <a:lnTo>
                      <a:pt x="45" y="17"/>
                    </a:lnTo>
                    <a:lnTo>
                      <a:pt x="48" y="13"/>
                    </a:lnTo>
                    <a:lnTo>
                      <a:pt x="52" y="8"/>
                    </a:lnTo>
                    <a:lnTo>
                      <a:pt x="55" y="8"/>
                    </a:lnTo>
                    <a:lnTo>
                      <a:pt x="59" y="7"/>
                    </a:lnTo>
                    <a:lnTo>
                      <a:pt x="64" y="3"/>
                    </a:lnTo>
                    <a:lnTo>
                      <a:pt x="70" y="0"/>
                    </a:lnTo>
                    <a:lnTo>
                      <a:pt x="79" y="1"/>
                    </a:lnTo>
                    <a:lnTo>
                      <a:pt x="77" y="8"/>
                    </a:lnTo>
                    <a:lnTo>
                      <a:pt x="74" y="13"/>
                    </a:lnTo>
                    <a:lnTo>
                      <a:pt x="70" y="15"/>
                    </a:lnTo>
                    <a:lnTo>
                      <a:pt x="67" y="17"/>
                    </a:lnTo>
                    <a:lnTo>
                      <a:pt x="57" y="20"/>
                    </a:lnTo>
                    <a:lnTo>
                      <a:pt x="57" y="27"/>
                    </a:lnTo>
                    <a:lnTo>
                      <a:pt x="59" y="30"/>
                    </a:lnTo>
                    <a:lnTo>
                      <a:pt x="69" y="27"/>
                    </a:lnTo>
                    <a:lnTo>
                      <a:pt x="77" y="23"/>
                    </a:lnTo>
                    <a:lnTo>
                      <a:pt x="79" y="27"/>
                    </a:lnTo>
                    <a:lnTo>
                      <a:pt x="79" y="37"/>
                    </a:lnTo>
                    <a:lnTo>
                      <a:pt x="72" y="39"/>
                    </a:lnTo>
                    <a:lnTo>
                      <a:pt x="65" y="39"/>
                    </a:lnTo>
                    <a:lnTo>
                      <a:pt x="60" y="44"/>
                    </a:lnTo>
                    <a:lnTo>
                      <a:pt x="59" y="47"/>
                    </a:lnTo>
                    <a:lnTo>
                      <a:pt x="59" y="52"/>
                    </a:lnTo>
                    <a:lnTo>
                      <a:pt x="64" y="59"/>
                    </a:lnTo>
                    <a:lnTo>
                      <a:pt x="69" y="64"/>
                    </a:lnTo>
                    <a:lnTo>
                      <a:pt x="72" y="69"/>
                    </a:lnTo>
                    <a:lnTo>
                      <a:pt x="74" y="76"/>
                    </a:lnTo>
                    <a:lnTo>
                      <a:pt x="75" y="82"/>
                    </a:lnTo>
                    <a:lnTo>
                      <a:pt x="79" y="91"/>
                    </a:lnTo>
                    <a:lnTo>
                      <a:pt x="79" y="103"/>
                    </a:lnTo>
                    <a:lnTo>
                      <a:pt x="75" y="109"/>
                    </a:lnTo>
                    <a:lnTo>
                      <a:pt x="69" y="114"/>
                    </a:lnTo>
                    <a:lnTo>
                      <a:pt x="67" y="118"/>
                    </a:lnTo>
                    <a:lnTo>
                      <a:pt x="70" y="124"/>
                    </a:lnTo>
                    <a:lnTo>
                      <a:pt x="74" y="131"/>
                    </a:lnTo>
                    <a:lnTo>
                      <a:pt x="64" y="131"/>
                    </a:lnTo>
                    <a:lnTo>
                      <a:pt x="55" y="131"/>
                    </a:lnTo>
                    <a:lnTo>
                      <a:pt x="52" y="129"/>
                    </a:lnTo>
                    <a:lnTo>
                      <a:pt x="45" y="129"/>
                    </a:lnTo>
                    <a:lnTo>
                      <a:pt x="37" y="131"/>
                    </a:lnTo>
                    <a:lnTo>
                      <a:pt x="30" y="135"/>
                    </a:lnTo>
                    <a:lnTo>
                      <a:pt x="25" y="135"/>
                    </a:lnTo>
                    <a:lnTo>
                      <a:pt x="22" y="136"/>
                    </a:lnTo>
                    <a:lnTo>
                      <a:pt x="13" y="140"/>
                    </a:lnTo>
                    <a:lnTo>
                      <a:pt x="11" y="138"/>
                    </a:lnTo>
                    <a:lnTo>
                      <a:pt x="8" y="135"/>
                    </a:lnTo>
                    <a:lnTo>
                      <a:pt x="3" y="133"/>
                    </a:lnTo>
                    <a:lnTo>
                      <a:pt x="0" y="131"/>
                    </a:lnTo>
                    <a:lnTo>
                      <a:pt x="0" y="124"/>
                    </a:lnTo>
                    <a:lnTo>
                      <a:pt x="3" y="116"/>
                    </a:lnTo>
                    <a:lnTo>
                      <a:pt x="8" y="116"/>
                    </a:lnTo>
                    <a:lnTo>
                      <a:pt x="13" y="114"/>
                    </a:lnTo>
                    <a:lnTo>
                      <a:pt x="20" y="114"/>
                    </a:lnTo>
                    <a:lnTo>
                      <a:pt x="20" y="113"/>
                    </a:lnTo>
                    <a:lnTo>
                      <a:pt x="13" y="109"/>
                    </a:lnTo>
                    <a:lnTo>
                      <a:pt x="13" y="104"/>
                    </a:lnTo>
                    <a:lnTo>
                      <a:pt x="13" y="101"/>
                    </a:lnTo>
                    <a:lnTo>
                      <a:pt x="20" y="97"/>
                    </a:lnTo>
                    <a:lnTo>
                      <a:pt x="23" y="96"/>
                    </a:lnTo>
                    <a:lnTo>
                      <a:pt x="27" y="94"/>
                    </a:lnTo>
                    <a:lnTo>
                      <a:pt x="32" y="94"/>
                    </a:lnTo>
                    <a:lnTo>
                      <a:pt x="35" y="92"/>
                    </a:lnTo>
                    <a:lnTo>
                      <a:pt x="37" y="79"/>
                    </a:lnTo>
                    <a:lnTo>
                      <a:pt x="42" y="69"/>
                    </a:lnTo>
                    <a:lnTo>
                      <a:pt x="42" y="64"/>
                    </a:lnTo>
                    <a:lnTo>
                      <a:pt x="30" y="62"/>
                    </a:lnTo>
                    <a:lnTo>
                      <a:pt x="33" y="54"/>
                    </a:lnTo>
                    <a:lnTo>
                      <a:pt x="25" y="49"/>
                    </a:lnTo>
                    <a:lnTo>
                      <a:pt x="16" y="50"/>
                    </a:lnTo>
                    <a:lnTo>
                      <a:pt x="27" y="39"/>
                    </a:lnTo>
                    <a:lnTo>
                      <a:pt x="25" y="2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sp>
          <p:nvSpPr>
            <p:cNvPr id="4817945" name="Freeform 25"/>
            <p:cNvSpPr>
              <a:spLocks/>
            </p:cNvSpPr>
            <p:nvPr/>
          </p:nvSpPr>
          <p:spPr bwMode="auto">
            <a:xfrm>
              <a:off x="2638" y="1204"/>
              <a:ext cx="546" cy="281"/>
            </a:xfrm>
            <a:custGeom>
              <a:avLst/>
              <a:gdLst/>
              <a:ahLst/>
              <a:cxnLst>
                <a:cxn ang="0">
                  <a:pos x="29" y="230"/>
                </a:cxn>
                <a:cxn ang="0">
                  <a:pos x="46" y="214"/>
                </a:cxn>
                <a:cxn ang="0">
                  <a:pos x="56" y="209"/>
                </a:cxn>
                <a:cxn ang="0">
                  <a:pos x="71" y="203"/>
                </a:cxn>
                <a:cxn ang="0">
                  <a:pos x="83" y="203"/>
                </a:cxn>
                <a:cxn ang="0">
                  <a:pos x="93" y="197"/>
                </a:cxn>
                <a:cxn ang="0">
                  <a:pos x="105" y="187"/>
                </a:cxn>
                <a:cxn ang="0">
                  <a:pos x="117" y="182"/>
                </a:cxn>
                <a:cxn ang="0">
                  <a:pos x="128" y="177"/>
                </a:cxn>
                <a:cxn ang="0">
                  <a:pos x="142" y="170"/>
                </a:cxn>
                <a:cxn ang="0">
                  <a:pos x="159" y="166"/>
                </a:cxn>
                <a:cxn ang="0">
                  <a:pos x="187" y="170"/>
                </a:cxn>
                <a:cxn ang="0">
                  <a:pos x="209" y="163"/>
                </a:cxn>
                <a:cxn ang="0">
                  <a:pos x="221" y="146"/>
                </a:cxn>
                <a:cxn ang="0">
                  <a:pos x="236" y="133"/>
                </a:cxn>
                <a:cxn ang="0">
                  <a:pos x="246" y="121"/>
                </a:cxn>
                <a:cxn ang="0">
                  <a:pos x="255" y="111"/>
                </a:cxn>
                <a:cxn ang="0">
                  <a:pos x="275" y="99"/>
                </a:cxn>
                <a:cxn ang="0">
                  <a:pos x="272" y="114"/>
                </a:cxn>
                <a:cxn ang="0">
                  <a:pos x="287" y="121"/>
                </a:cxn>
                <a:cxn ang="0">
                  <a:pos x="300" y="116"/>
                </a:cxn>
                <a:cxn ang="0">
                  <a:pos x="305" y="104"/>
                </a:cxn>
                <a:cxn ang="0">
                  <a:pos x="310" y="94"/>
                </a:cxn>
                <a:cxn ang="0">
                  <a:pos x="319" y="84"/>
                </a:cxn>
                <a:cxn ang="0">
                  <a:pos x="344" y="84"/>
                </a:cxn>
                <a:cxn ang="0">
                  <a:pos x="369" y="67"/>
                </a:cxn>
                <a:cxn ang="0">
                  <a:pos x="395" y="55"/>
                </a:cxn>
                <a:cxn ang="0">
                  <a:pos x="421" y="27"/>
                </a:cxn>
                <a:cxn ang="0">
                  <a:pos x="445" y="13"/>
                </a:cxn>
                <a:cxn ang="0">
                  <a:pos x="437" y="0"/>
                </a:cxn>
                <a:cxn ang="0">
                  <a:pos x="396" y="8"/>
                </a:cxn>
                <a:cxn ang="0">
                  <a:pos x="369" y="17"/>
                </a:cxn>
                <a:cxn ang="0">
                  <a:pos x="341" y="22"/>
                </a:cxn>
                <a:cxn ang="0">
                  <a:pos x="305" y="35"/>
                </a:cxn>
                <a:cxn ang="0">
                  <a:pos x="275" y="43"/>
                </a:cxn>
                <a:cxn ang="0">
                  <a:pos x="243" y="55"/>
                </a:cxn>
                <a:cxn ang="0">
                  <a:pos x="221" y="72"/>
                </a:cxn>
                <a:cxn ang="0">
                  <a:pos x="202" y="84"/>
                </a:cxn>
                <a:cxn ang="0">
                  <a:pos x="164" y="104"/>
                </a:cxn>
                <a:cxn ang="0">
                  <a:pos x="127" y="131"/>
                </a:cxn>
                <a:cxn ang="0">
                  <a:pos x="95" y="150"/>
                </a:cxn>
                <a:cxn ang="0">
                  <a:pos x="69" y="175"/>
                </a:cxn>
                <a:cxn ang="0">
                  <a:pos x="42" y="192"/>
                </a:cxn>
                <a:cxn ang="0">
                  <a:pos x="0" y="235"/>
                </a:cxn>
              </a:cxnLst>
              <a:rect l="0" t="0" r="r" b="b"/>
              <a:pathLst>
                <a:path w="457" h="235">
                  <a:moveTo>
                    <a:pt x="0" y="235"/>
                  </a:moveTo>
                  <a:lnTo>
                    <a:pt x="29" y="230"/>
                  </a:lnTo>
                  <a:lnTo>
                    <a:pt x="39" y="220"/>
                  </a:lnTo>
                  <a:lnTo>
                    <a:pt x="46" y="214"/>
                  </a:lnTo>
                  <a:lnTo>
                    <a:pt x="49" y="209"/>
                  </a:lnTo>
                  <a:lnTo>
                    <a:pt x="56" y="209"/>
                  </a:lnTo>
                  <a:lnTo>
                    <a:pt x="63" y="203"/>
                  </a:lnTo>
                  <a:lnTo>
                    <a:pt x="71" y="203"/>
                  </a:lnTo>
                  <a:lnTo>
                    <a:pt x="76" y="203"/>
                  </a:lnTo>
                  <a:lnTo>
                    <a:pt x="83" y="203"/>
                  </a:lnTo>
                  <a:lnTo>
                    <a:pt x="86" y="203"/>
                  </a:lnTo>
                  <a:lnTo>
                    <a:pt x="93" y="197"/>
                  </a:lnTo>
                  <a:lnTo>
                    <a:pt x="96" y="192"/>
                  </a:lnTo>
                  <a:lnTo>
                    <a:pt x="105" y="187"/>
                  </a:lnTo>
                  <a:lnTo>
                    <a:pt x="112" y="185"/>
                  </a:lnTo>
                  <a:lnTo>
                    <a:pt x="117" y="182"/>
                  </a:lnTo>
                  <a:lnTo>
                    <a:pt x="123" y="180"/>
                  </a:lnTo>
                  <a:lnTo>
                    <a:pt x="128" y="177"/>
                  </a:lnTo>
                  <a:lnTo>
                    <a:pt x="135" y="173"/>
                  </a:lnTo>
                  <a:lnTo>
                    <a:pt x="142" y="170"/>
                  </a:lnTo>
                  <a:lnTo>
                    <a:pt x="150" y="165"/>
                  </a:lnTo>
                  <a:lnTo>
                    <a:pt x="159" y="166"/>
                  </a:lnTo>
                  <a:lnTo>
                    <a:pt x="174" y="170"/>
                  </a:lnTo>
                  <a:lnTo>
                    <a:pt x="187" y="170"/>
                  </a:lnTo>
                  <a:lnTo>
                    <a:pt x="202" y="165"/>
                  </a:lnTo>
                  <a:lnTo>
                    <a:pt x="209" y="163"/>
                  </a:lnTo>
                  <a:lnTo>
                    <a:pt x="214" y="153"/>
                  </a:lnTo>
                  <a:lnTo>
                    <a:pt x="221" y="146"/>
                  </a:lnTo>
                  <a:lnTo>
                    <a:pt x="233" y="138"/>
                  </a:lnTo>
                  <a:lnTo>
                    <a:pt x="236" y="133"/>
                  </a:lnTo>
                  <a:lnTo>
                    <a:pt x="236" y="126"/>
                  </a:lnTo>
                  <a:lnTo>
                    <a:pt x="246" y="121"/>
                  </a:lnTo>
                  <a:lnTo>
                    <a:pt x="251" y="116"/>
                  </a:lnTo>
                  <a:lnTo>
                    <a:pt x="255" y="111"/>
                  </a:lnTo>
                  <a:lnTo>
                    <a:pt x="258" y="109"/>
                  </a:lnTo>
                  <a:lnTo>
                    <a:pt x="275" y="99"/>
                  </a:lnTo>
                  <a:lnTo>
                    <a:pt x="275" y="109"/>
                  </a:lnTo>
                  <a:lnTo>
                    <a:pt x="272" y="114"/>
                  </a:lnTo>
                  <a:lnTo>
                    <a:pt x="275" y="119"/>
                  </a:lnTo>
                  <a:lnTo>
                    <a:pt x="287" y="121"/>
                  </a:lnTo>
                  <a:lnTo>
                    <a:pt x="293" y="121"/>
                  </a:lnTo>
                  <a:lnTo>
                    <a:pt x="300" y="116"/>
                  </a:lnTo>
                  <a:lnTo>
                    <a:pt x="305" y="109"/>
                  </a:lnTo>
                  <a:lnTo>
                    <a:pt x="305" y="104"/>
                  </a:lnTo>
                  <a:lnTo>
                    <a:pt x="310" y="99"/>
                  </a:lnTo>
                  <a:lnTo>
                    <a:pt x="310" y="94"/>
                  </a:lnTo>
                  <a:lnTo>
                    <a:pt x="315" y="87"/>
                  </a:lnTo>
                  <a:lnTo>
                    <a:pt x="319" y="84"/>
                  </a:lnTo>
                  <a:lnTo>
                    <a:pt x="327" y="84"/>
                  </a:lnTo>
                  <a:lnTo>
                    <a:pt x="344" y="84"/>
                  </a:lnTo>
                  <a:lnTo>
                    <a:pt x="357" y="77"/>
                  </a:lnTo>
                  <a:lnTo>
                    <a:pt x="369" y="67"/>
                  </a:lnTo>
                  <a:lnTo>
                    <a:pt x="383" y="64"/>
                  </a:lnTo>
                  <a:lnTo>
                    <a:pt x="395" y="55"/>
                  </a:lnTo>
                  <a:lnTo>
                    <a:pt x="403" y="42"/>
                  </a:lnTo>
                  <a:lnTo>
                    <a:pt x="421" y="27"/>
                  </a:lnTo>
                  <a:lnTo>
                    <a:pt x="433" y="20"/>
                  </a:lnTo>
                  <a:lnTo>
                    <a:pt x="445" y="13"/>
                  </a:lnTo>
                  <a:lnTo>
                    <a:pt x="457" y="5"/>
                  </a:lnTo>
                  <a:lnTo>
                    <a:pt x="437" y="0"/>
                  </a:lnTo>
                  <a:lnTo>
                    <a:pt x="416" y="0"/>
                  </a:lnTo>
                  <a:lnTo>
                    <a:pt x="396" y="8"/>
                  </a:lnTo>
                  <a:lnTo>
                    <a:pt x="386" y="13"/>
                  </a:lnTo>
                  <a:lnTo>
                    <a:pt x="369" y="17"/>
                  </a:lnTo>
                  <a:lnTo>
                    <a:pt x="351" y="18"/>
                  </a:lnTo>
                  <a:lnTo>
                    <a:pt x="341" y="22"/>
                  </a:lnTo>
                  <a:lnTo>
                    <a:pt x="319" y="30"/>
                  </a:lnTo>
                  <a:lnTo>
                    <a:pt x="305" y="35"/>
                  </a:lnTo>
                  <a:lnTo>
                    <a:pt x="292" y="40"/>
                  </a:lnTo>
                  <a:lnTo>
                    <a:pt x="275" y="43"/>
                  </a:lnTo>
                  <a:lnTo>
                    <a:pt x="258" y="49"/>
                  </a:lnTo>
                  <a:lnTo>
                    <a:pt x="243" y="55"/>
                  </a:lnTo>
                  <a:lnTo>
                    <a:pt x="231" y="64"/>
                  </a:lnTo>
                  <a:lnTo>
                    <a:pt x="221" y="72"/>
                  </a:lnTo>
                  <a:lnTo>
                    <a:pt x="211" y="79"/>
                  </a:lnTo>
                  <a:lnTo>
                    <a:pt x="202" y="84"/>
                  </a:lnTo>
                  <a:lnTo>
                    <a:pt x="184" y="94"/>
                  </a:lnTo>
                  <a:lnTo>
                    <a:pt x="164" y="104"/>
                  </a:lnTo>
                  <a:lnTo>
                    <a:pt x="142" y="116"/>
                  </a:lnTo>
                  <a:lnTo>
                    <a:pt x="127" y="131"/>
                  </a:lnTo>
                  <a:lnTo>
                    <a:pt x="110" y="143"/>
                  </a:lnTo>
                  <a:lnTo>
                    <a:pt x="95" y="150"/>
                  </a:lnTo>
                  <a:lnTo>
                    <a:pt x="79" y="165"/>
                  </a:lnTo>
                  <a:lnTo>
                    <a:pt x="69" y="175"/>
                  </a:lnTo>
                  <a:lnTo>
                    <a:pt x="56" y="185"/>
                  </a:lnTo>
                  <a:lnTo>
                    <a:pt x="42" y="192"/>
                  </a:lnTo>
                  <a:lnTo>
                    <a:pt x="29" y="198"/>
                  </a:lnTo>
                  <a:lnTo>
                    <a:pt x="0" y="235"/>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nvGrpSpPr>
            <p:cNvPr id="4817946" name="Group 26"/>
            <p:cNvGrpSpPr>
              <a:grpSpLocks/>
            </p:cNvGrpSpPr>
            <p:nvPr/>
          </p:nvGrpSpPr>
          <p:grpSpPr bwMode="auto">
            <a:xfrm>
              <a:off x="2555" y="1908"/>
              <a:ext cx="1233" cy="1300"/>
              <a:chOff x="2555" y="1908"/>
              <a:chExt cx="1233" cy="1300"/>
            </a:xfrm>
          </p:grpSpPr>
          <p:sp>
            <p:nvSpPr>
              <p:cNvPr id="4817947" name="Freeform 27"/>
              <p:cNvSpPr>
                <a:spLocks/>
              </p:cNvSpPr>
              <p:nvPr/>
            </p:nvSpPr>
            <p:spPr bwMode="auto">
              <a:xfrm>
                <a:off x="2555" y="1908"/>
                <a:ext cx="1233" cy="1300"/>
              </a:xfrm>
              <a:custGeom>
                <a:avLst/>
                <a:gdLst/>
                <a:ahLst/>
                <a:cxnLst>
                  <a:cxn ang="0">
                    <a:pos x="789" y="175"/>
                  </a:cxn>
                  <a:cxn ang="0">
                    <a:pos x="885" y="355"/>
                  </a:cxn>
                  <a:cxn ang="0">
                    <a:pos x="923" y="403"/>
                  </a:cxn>
                  <a:cxn ang="0">
                    <a:pos x="1008" y="391"/>
                  </a:cxn>
                  <a:cxn ang="0">
                    <a:pos x="1030" y="435"/>
                  </a:cxn>
                  <a:cxn ang="0">
                    <a:pos x="929" y="556"/>
                  </a:cxn>
                  <a:cxn ang="0">
                    <a:pos x="846" y="696"/>
                  </a:cxn>
                  <a:cxn ang="0">
                    <a:pos x="858" y="746"/>
                  </a:cxn>
                  <a:cxn ang="0">
                    <a:pos x="858" y="798"/>
                  </a:cxn>
                  <a:cxn ang="0">
                    <a:pos x="821" y="817"/>
                  </a:cxn>
                  <a:cxn ang="0">
                    <a:pos x="767" y="886"/>
                  </a:cxn>
                  <a:cxn ang="0">
                    <a:pos x="747" y="945"/>
                  </a:cxn>
                  <a:cxn ang="0">
                    <a:pos x="694" y="1026"/>
                  </a:cxn>
                  <a:cxn ang="0">
                    <a:pos x="666" y="1044"/>
                  </a:cxn>
                  <a:cxn ang="0">
                    <a:pos x="603" y="1085"/>
                  </a:cxn>
                  <a:cxn ang="0">
                    <a:pos x="528" y="1071"/>
                  </a:cxn>
                  <a:cxn ang="0">
                    <a:pos x="519" y="1033"/>
                  </a:cxn>
                  <a:cxn ang="0">
                    <a:pos x="485" y="979"/>
                  </a:cxn>
                  <a:cxn ang="0">
                    <a:pos x="479" y="933"/>
                  </a:cxn>
                  <a:cxn ang="0">
                    <a:pos x="469" y="903"/>
                  </a:cxn>
                  <a:cxn ang="0">
                    <a:pos x="437" y="869"/>
                  </a:cxn>
                  <a:cxn ang="0">
                    <a:pos x="416" y="825"/>
                  </a:cxn>
                  <a:cxn ang="0">
                    <a:pos x="445" y="750"/>
                  </a:cxn>
                  <a:cxn ang="0">
                    <a:pos x="432" y="645"/>
                  </a:cxn>
                  <a:cxn ang="0">
                    <a:pos x="386" y="593"/>
                  </a:cxn>
                  <a:cxn ang="0">
                    <a:pos x="379" y="510"/>
                  </a:cxn>
                  <a:cxn ang="0">
                    <a:pos x="314" y="480"/>
                  </a:cxn>
                  <a:cxn ang="0">
                    <a:pos x="226" y="489"/>
                  </a:cxn>
                  <a:cxn ang="0">
                    <a:pos x="49" y="423"/>
                  </a:cxn>
                  <a:cxn ang="0">
                    <a:pos x="9" y="315"/>
                  </a:cxn>
                  <a:cxn ang="0">
                    <a:pos x="41" y="239"/>
                  </a:cxn>
                  <a:cxn ang="0">
                    <a:pos x="100" y="157"/>
                  </a:cxn>
                  <a:cxn ang="0">
                    <a:pos x="187" y="94"/>
                  </a:cxn>
                  <a:cxn ang="0">
                    <a:pos x="255" y="29"/>
                  </a:cxn>
                  <a:cxn ang="0">
                    <a:pos x="315" y="46"/>
                  </a:cxn>
                  <a:cxn ang="0">
                    <a:pos x="381" y="17"/>
                  </a:cxn>
                  <a:cxn ang="0">
                    <a:pos x="426" y="3"/>
                  </a:cxn>
                  <a:cxn ang="0">
                    <a:pos x="462" y="37"/>
                  </a:cxn>
                  <a:cxn ang="0">
                    <a:pos x="533" y="91"/>
                  </a:cxn>
                  <a:cxn ang="0">
                    <a:pos x="581" y="66"/>
                  </a:cxn>
                  <a:cxn ang="0">
                    <a:pos x="656" y="84"/>
                  </a:cxn>
                  <a:cxn ang="0">
                    <a:pos x="738" y="83"/>
                  </a:cxn>
                </a:cxnLst>
                <a:rect l="0" t="0" r="r" b="b"/>
                <a:pathLst>
                  <a:path w="1031" h="1088">
                    <a:moveTo>
                      <a:pt x="772" y="130"/>
                    </a:moveTo>
                    <a:lnTo>
                      <a:pt x="789" y="175"/>
                    </a:lnTo>
                    <a:lnTo>
                      <a:pt x="821" y="244"/>
                    </a:lnTo>
                    <a:lnTo>
                      <a:pt x="885" y="355"/>
                    </a:lnTo>
                    <a:lnTo>
                      <a:pt x="908" y="371"/>
                    </a:lnTo>
                    <a:lnTo>
                      <a:pt x="923" y="403"/>
                    </a:lnTo>
                    <a:lnTo>
                      <a:pt x="974" y="401"/>
                    </a:lnTo>
                    <a:lnTo>
                      <a:pt x="1008" y="391"/>
                    </a:lnTo>
                    <a:lnTo>
                      <a:pt x="1031" y="391"/>
                    </a:lnTo>
                    <a:lnTo>
                      <a:pt x="1030" y="435"/>
                    </a:lnTo>
                    <a:lnTo>
                      <a:pt x="1021" y="458"/>
                    </a:lnTo>
                    <a:lnTo>
                      <a:pt x="929" y="556"/>
                    </a:lnTo>
                    <a:lnTo>
                      <a:pt x="844" y="657"/>
                    </a:lnTo>
                    <a:lnTo>
                      <a:pt x="846" y="696"/>
                    </a:lnTo>
                    <a:lnTo>
                      <a:pt x="870" y="724"/>
                    </a:lnTo>
                    <a:lnTo>
                      <a:pt x="858" y="746"/>
                    </a:lnTo>
                    <a:lnTo>
                      <a:pt x="864" y="777"/>
                    </a:lnTo>
                    <a:lnTo>
                      <a:pt x="858" y="798"/>
                    </a:lnTo>
                    <a:lnTo>
                      <a:pt x="838" y="817"/>
                    </a:lnTo>
                    <a:lnTo>
                      <a:pt x="821" y="817"/>
                    </a:lnTo>
                    <a:lnTo>
                      <a:pt x="792" y="849"/>
                    </a:lnTo>
                    <a:lnTo>
                      <a:pt x="767" y="886"/>
                    </a:lnTo>
                    <a:lnTo>
                      <a:pt x="772" y="926"/>
                    </a:lnTo>
                    <a:lnTo>
                      <a:pt x="747" y="945"/>
                    </a:lnTo>
                    <a:lnTo>
                      <a:pt x="723" y="987"/>
                    </a:lnTo>
                    <a:lnTo>
                      <a:pt x="694" y="1026"/>
                    </a:lnTo>
                    <a:lnTo>
                      <a:pt x="679" y="1041"/>
                    </a:lnTo>
                    <a:lnTo>
                      <a:pt x="666" y="1044"/>
                    </a:lnTo>
                    <a:lnTo>
                      <a:pt x="642" y="1070"/>
                    </a:lnTo>
                    <a:lnTo>
                      <a:pt x="603" y="1085"/>
                    </a:lnTo>
                    <a:lnTo>
                      <a:pt x="555" y="1088"/>
                    </a:lnTo>
                    <a:lnTo>
                      <a:pt x="528" y="1071"/>
                    </a:lnTo>
                    <a:lnTo>
                      <a:pt x="524" y="1054"/>
                    </a:lnTo>
                    <a:lnTo>
                      <a:pt x="519" y="1033"/>
                    </a:lnTo>
                    <a:lnTo>
                      <a:pt x="501" y="1021"/>
                    </a:lnTo>
                    <a:lnTo>
                      <a:pt x="485" y="979"/>
                    </a:lnTo>
                    <a:lnTo>
                      <a:pt x="480" y="958"/>
                    </a:lnTo>
                    <a:lnTo>
                      <a:pt x="479" y="933"/>
                    </a:lnTo>
                    <a:lnTo>
                      <a:pt x="470" y="915"/>
                    </a:lnTo>
                    <a:lnTo>
                      <a:pt x="469" y="903"/>
                    </a:lnTo>
                    <a:lnTo>
                      <a:pt x="453" y="884"/>
                    </a:lnTo>
                    <a:lnTo>
                      <a:pt x="437" y="869"/>
                    </a:lnTo>
                    <a:lnTo>
                      <a:pt x="425" y="844"/>
                    </a:lnTo>
                    <a:lnTo>
                      <a:pt x="416" y="825"/>
                    </a:lnTo>
                    <a:lnTo>
                      <a:pt x="420" y="795"/>
                    </a:lnTo>
                    <a:lnTo>
                      <a:pt x="445" y="750"/>
                    </a:lnTo>
                    <a:lnTo>
                      <a:pt x="450" y="701"/>
                    </a:lnTo>
                    <a:lnTo>
                      <a:pt x="432" y="645"/>
                    </a:lnTo>
                    <a:lnTo>
                      <a:pt x="405" y="623"/>
                    </a:lnTo>
                    <a:lnTo>
                      <a:pt x="386" y="593"/>
                    </a:lnTo>
                    <a:lnTo>
                      <a:pt x="393" y="546"/>
                    </a:lnTo>
                    <a:lnTo>
                      <a:pt x="379" y="510"/>
                    </a:lnTo>
                    <a:lnTo>
                      <a:pt x="347" y="507"/>
                    </a:lnTo>
                    <a:lnTo>
                      <a:pt x="314" y="480"/>
                    </a:lnTo>
                    <a:lnTo>
                      <a:pt x="271" y="465"/>
                    </a:lnTo>
                    <a:lnTo>
                      <a:pt x="226" y="489"/>
                    </a:lnTo>
                    <a:lnTo>
                      <a:pt x="111" y="482"/>
                    </a:lnTo>
                    <a:lnTo>
                      <a:pt x="49" y="423"/>
                    </a:lnTo>
                    <a:lnTo>
                      <a:pt x="0" y="342"/>
                    </a:lnTo>
                    <a:lnTo>
                      <a:pt x="9" y="315"/>
                    </a:lnTo>
                    <a:lnTo>
                      <a:pt x="31" y="295"/>
                    </a:lnTo>
                    <a:lnTo>
                      <a:pt x="41" y="239"/>
                    </a:lnTo>
                    <a:lnTo>
                      <a:pt x="56" y="199"/>
                    </a:lnTo>
                    <a:lnTo>
                      <a:pt x="100" y="157"/>
                    </a:lnTo>
                    <a:lnTo>
                      <a:pt x="145" y="138"/>
                    </a:lnTo>
                    <a:lnTo>
                      <a:pt x="187" y="94"/>
                    </a:lnTo>
                    <a:lnTo>
                      <a:pt x="197" y="76"/>
                    </a:lnTo>
                    <a:lnTo>
                      <a:pt x="255" y="29"/>
                    </a:lnTo>
                    <a:lnTo>
                      <a:pt x="290" y="47"/>
                    </a:lnTo>
                    <a:lnTo>
                      <a:pt x="315" y="46"/>
                    </a:lnTo>
                    <a:lnTo>
                      <a:pt x="346" y="20"/>
                    </a:lnTo>
                    <a:lnTo>
                      <a:pt x="381" y="17"/>
                    </a:lnTo>
                    <a:lnTo>
                      <a:pt x="405" y="24"/>
                    </a:lnTo>
                    <a:lnTo>
                      <a:pt x="426" y="3"/>
                    </a:lnTo>
                    <a:lnTo>
                      <a:pt x="455" y="0"/>
                    </a:lnTo>
                    <a:lnTo>
                      <a:pt x="462" y="37"/>
                    </a:lnTo>
                    <a:lnTo>
                      <a:pt x="480" y="64"/>
                    </a:lnTo>
                    <a:lnTo>
                      <a:pt x="533" y="91"/>
                    </a:lnTo>
                    <a:lnTo>
                      <a:pt x="576" y="96"/>
                    </a:lnTo>
                    <a:lnTo>
                      <a:pt x="581" y="66"/>
                    </a:lnTo>
                    <a:lnTo>
                      <a:pt x="615" y="66"/>
                    </a:lnTo>
                    <a:lnTo>
                      <a:pt x="656" y="84"/>
                    </a:lnTo>
                    <a:lnTo>
                      <a:pt x="699" y="94"/>
                    </a:lnTo>
                    <a:lnTo>
                      <a:pt x="738" y="83"/>
                    </a:lnTo>
                    <a:lnTo>
                      <a:pt x="772" y="13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48" name="Freeform 28"/>
              <p:cNvSpPr>
                <a:spLocks/>
              </p:cNvSpPr>
              <p:nvPr/>
            </p:nvSpPr>
            <p:spPr bwMode="auto">
              <a:xfrm>
                <a:off x="3607" y="2798"/>
                <a:ext cx="160" cy="274"/>
              </a:xfrm>
              <a:custGeom>
                <a:avLst/>
                <a:gdLst/>
                <a:ahLst/>
                <a:cxnLst>
                  <a:cxn ang="0">
                    <a:pos x="25" y="72"/>
                  </a:cxn>
                  <a:cxn ang="0">
                    <a:pos x="22" y="117"/>
                  </a:cxn>
                  <a:cxn ang="0">
                    <a:pos x="10" y="146"/>
                  </a:cxn>
                  <a:cxn ang="0">
                    <a:pos x="0" y="173"/>
                  </a:cxn>
                  <a:cxn ang="0">
                    <a:pos x="0" y="193"/>
                  </a:cxn>
                  <a:cxn ang="0">
                    <a:pos x="3" y="210"/>
                  </a:cxn>
                  <a:cxn ang="0">
                    <a:pos x="15" y="225"/>
                  </a:cxn>
                  <a:cxn ang="0">
                    <a:pos x="25" y="227"/>
                  </a:cxn>
                  <a:cxn ang="0">
                    <a:pos x="33" y="227"/>
                  </a:cxn>
                  <a:cxn ang="0">
                    <a:pos x="43" y="229"/>
                  </a:cxn>
                  <a:cxn ang="0">
                    <a:pos x="49" y="217"/>
                  </a:cxn>
                  <a:cxn ang="0">
                    <a:pos x="54" y="186"/>
                  </a:cxn>
                  <a:cxn ang="0">
                    <a:pos x="69" y="166"/>
                  </a:cxn>
                  <a:cxn ang="0">
                    <a:pos x="72" y="136"/>
                  </a:cxn>
                  <a:cxn ang="0">
                    <a:pos x="79" y="124"/>
                  </a:cxn>
                  <a:cxn ang="0">
                    <a:pos x="86" y="116"/>
                  </a:cxn>
                  <a:cxn ang="0">
                    <a:pos x="91" y="94"/>
                  </a:cxn>
                  <a:cxn ang="0">
                    <a:pos x="101" y="80"/>
                  </a:cxn>
                  <a:cxn ang="0">
                    <a:pos x="107" y="70"/>
                  </a:cxn>
                  <a:cxn ang="0">
                    <a:pos x="114" y="62"/>
                  </a:cxn>
                  <a:cxn ang="0">
                    <a:pos x="114" y="57"/>
                  </a:cxn>
                  <a:cxn ang="0">
                    <a:pos x="129" y="45"/>
                  </a:cxn>
                  <a:cxn ang="0">
                    <a:pos x="131" y="25"/>
                  </a:cxn>
                  <a:cxn ang="0">
                    <a:pos x="134" y="13"/>
                  </a:cxn>
                  <a:cxn ang="0">
                    <a:pos x="121" y="8"/>
                  </a:cxn>
                  <a:cxn ang="0">
                    <a:pos x="113" y="0"/>
                  </a:cxn>
                  <a:cxn ang="0">
                    <a:pos x="101" y="8"/>
                  </a:cxn>
                  <a:cxn ang="0">
                    <a:pos x="91" y="28"/>
                  </a:cxn>
                  <a:cxn ang="0">
                    <a:pos x="79" y="43"/>
                  </a:cxn>
                  <a:cxn ang="0">
                    <a:pos x="69" y="55"/>
                  </a:cxn>
                  <a:cxn ang="0">
                    <a:pos x="64" y="55"/>
                  </a:cxn>
                  <a:cxn ang="0">
                    <a:pos x="54" y="62"/>
                  </a:cxn>
                  <a:cxn ang="0">
                    <a:pos x="49" y="69"/>
                  </a:cxn>
                  <a:cxn ang="0">
                    <a:pos x="25" y="72"/>
                  </a:cxn>
                </a:cxnLst>
                <a:rect l="0" t="0" r="r" b="b"/>
                <a:pathLst>
                  <a:path w="134" h="229">
                    <a:moveTo>
                      <a:pt x="25" y="72"/>
                    </a:moveTo>
                    <a:lnTo>
                      <a:pt x="22" y="117"/>
                    </a:lnTo>
                    <a:lnTo>
                      <a:pt x="10" y="146"/>
                    </a:lnTo>
                    <a:lnTo>
                      <a:pt x="0" y="173"/>
                    </a:lnTo>
                    <a:lnTo>
                      <a:pt x="0" y="193"/>
                    </a:lnTo>
                    <a:lnTo>
                      <a:pt x="3" y="210"/>
                    </a:lnTo>
                    <a:lnTo>
                      <a:pt x="15" y="225"/>
                    </a:lnTo>
                    <a:lnTo>
                      <a:pt x="25" y="227"/>
                    </a:lnTo>
                    <a:lnTo>
                      <a:pt x="33" y="227"/>
                    </a:lnTo>
                    <a:lnTo>
                      <a:pt x="43" y="229"/>
                    </a:lnTo>
                    <a:lnTo>
                      <a:pt x="49" y="217"/>
                    </a:lnTo>
                    <a:lnTo>
                      <a:pt x="54" y="186"/>
                    </a:lnTo>
                    <a:lnTo>
                      <a:pt x="69" y="166"/>
                    </a:lnTo>
                    <a:lnTo>
                      <a:pt x="72" y="136"/>
                    </a:lnTo>
                    <a:lnTo>
                      <a:pt x="79" y="124"/>
                    </a:lnTo>
                    <a:lnTo>
                      <a:pt x="86" y="116"/>
                    </a:lnTo>
                    <a:lnTo>
                      <a:pt x="91" y="94"/>
                    </a:lnTo>
                    <a:lnTo>
                      <a:pt x="101" y="80"/>
                    </a:lnTo>
                    <a:lnTo>
                      <a:pt x="107" y="70"/>
                    </a:lnTo>
                    <a:lnTo>
                      <a:pt x="114" y="62"/>
                    </a:lnTo>
                    <a:lnTo>
                      <a:pt x="114" y="57"/>
                    </a:lnTo>
                    <a:lnTo>
                      <a:pt x="129" y="45"/>
                    </a:lnTo>
                    <a:lnTo>
                      <a:pt x="131" y="25"/>
                    </a:lnTo>
                    <a:lnTo>
                      <a:pt x="134" y="13"/>
                    </a:lnTo>
                    <a:lnTo>
                      <a:pt x="121" y="8"/>
                    </a:lnTo>
                    <a:lnTo>
                      <a:pt x="113" y="0"/>
                    </a:lnTo>
                    <a:lnTo>
                      <a:pt x="101" y="8"/>
                    </a:lnTo>
                    <a:lnTo>
                      <a:pt x="91" y="28"/>
                    </a:lnTo>
                    <a:lnTo>
                      <a:pt x="79" y="43"/>
                    </a:lnTo>
                    <a:lnTo>
                      <a:pt x="69" y="55"/>
                    </a:lnTo>
                    <a:lnTo>
                      <a:pt x="64" y="55"/>
                    </a:lnTo>
                    <a:lnTo>
                      <a:pt x="54" y="62"/>
                    </a:lnTo>
                    <a:lnTo>
                      <a:pt x="49" y="69"/>
                    </a:lnTo>
                    <a:lnTo>
                      <a:pt x="25" y="72"/>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sp>
          <p:nvSpPr>
            <p:cNvPr id="4817949" name="Freeform 29"/>
            <p:cNvSpPr>
              <a:spLocks/>
            </p:cNvSpPr>
            <p:nvPr/>
          </p:nvSpPr>
          <p:spPr bwMode="auto">
            <a:xfrm>
              <a:off x="2826" y="1230"/>
              <a:ext cx="2208" cy="1298"/>
            </a:xfrm>
            <a:custGeom>
              <a:avLst/>
              <a:gdLst/>
              <a:ahLst/>
              <a:cxnLst>
                <a:cxn ang="0">
                  <a:pos x="1681" y="490"/>
                </a:cxn>
                <a:cxn ang="0">
                  <a:pos x="1627" y="597"/>
                </a:cxn>
                <a:cxn ang="0">
                  <a:pos x="1712" y="781"/>
                </a:cxn>
                <a:cxn ang="0">
                  <a:pos x="1668" y="890"/>
                </a:cxn>
                <a:cxn ang="0">
                  <a:pos x="1574" y="936"/>
                </a:cxn>
                <a:cxn ang="0">
                  <a:pos x="1587" y="1042"/>
                </a:cxn>
                <a:cxn ang="0">
                  <a:pos x="1550" y="993"/>
                </a:cxn>
                <a:cxn ang="0">
                  <a:pos x="1430" y="840"/>
                </a:cxn>
                <a:cxn ang="0">
                  <a:pos x="1257" y="885"/>
                </a:cxn>
                <a:cxn ang="0">
                  <a:pos x="1156" y="909"/>
                </a:cxn>
                <a:cxn ang="0">
                  <a:pos x="943" y="744"/>
                </a:cxn>
                <a:cxn ang="0">
                  <a:pos x="741" y="709"/>
                </a:cxn>
                <a:cxn ang="0">
                  <a:pos x="913" y="808"/>
                </a:cxn>
                <a:cxn ang="0">
                  <a:pos x="681" y="894"/>
                </a:cxn>
                <a:cxn ang="0">
                  <a:pos x="610" y="788"/>
                </a:cxn>
                <a:cxn ang="0">
                  <a:pos x="512" y="650"/>
                </a:cxn>
                <a:cxn ang="0">
                  <a:pos x="460" y="576"/>
                </a:cxn>
                <a:cxn ang="0">
                  <a:pos x="435" y="530"/>
                </a:cxn>
                <a:cxn ang="0">
                  <a:pos x="401" y="503"/>
                </a:cxn>
                <a:cxn ang="0">
                  <a:pos x="384" y="560"/>
                </a:cxn>
                <a:cxn ang="0">
                  <a:pos x="329" y="468"/>
                </a:cxn>
                <a:cxn ang="0">
                  <a:pos x="280" y="456"/>
                </a:cxn>
                <a:cxn ang="0">
                  <a:pos x="335" y="528"/>
                </a:cxn>
                <a:cxn ang="0">
                  <a:pos x="318" y="523"/>
                </a:cxn>
                <a:cxn ang="0">
                  <a:pos x="264" y="481"/>
                </a:cxn>
                <a:cxn ang="0">
                  <a:pos x="206" y="454"/>
                </a:cxn>
                <a:cxn ang="0">
                  <a:pos x="142" y="500"/>
                </a:cxn>
                <a:cxn ang="0">
                  <a:pos x="130" y="549"/>
                </a:cxn>
                <a:cxn ang="0">
                  <a:pos x="74" y="576"/>
                </a:cxn>
                <a:cxn ang="0">
                  <a:pos x="7" y="540"/>
                </a:cxn>
                <a:cxn ang="0">
                  <a:pos x="74" y="463"/>
                </a:cxn>
                <a:cxn ang="0">
                  <a:pos x="94" y="377"/>
                </a:cxn>
                <a:cxn ang="0">
                  <a:pos x="167" y="352"/>
                </a:cxn>
                <a:cxn ang="0">
                  <a:pos x="236" y="308"/>
                </a:cxn>
                <a:cxn ang="0">
                  <a:pos x="275" y="242"/>
                </a:cxn>
                <a:cxn ang="0">
                  <a:pos x="350" y="240"/>
                </a:cxn>
                <a:cxn ang="0">
                  <a:pos x="408" y="203"/>
                </a:cxn>
                <a:cxn ang="0">
                  <a:pos x="379" y="160"/>
                </a:cxn>
                <a:cxn ang="0">
                  <a:pos x="436" y="121"/>
                </a:cxn>
                <a:cxn ang="0">
                  <a:pos x="367" y="141"/>
                </a:cxn>
                <a:cxn ang="0">
                  <a:pos x="350" y="200"/>
                </a:cxn>
                <a:cxn ang="0">
                  <a:pos x="291" y="259"/>
                </a:cxn>
                <a:cxn ang="0">
                  <a:pos x="276" y="208"/>
                </a:cxn>
                <a:cxn ang="0">
                  <a:pos x="239" y="220"/>
                </a:cxn>
                <a:cxn ang="0">
                  <a:pos x="204" y="200"/>
                </a:cxn>
                <a:cxn ang="0">
                  <a:pos x="214" y="175"/>
                </a:cxn>
                <a:cxn ang="0">
                  <a:pos x="243" y="141"/>
                </a:cxn>
                <a:cxn ang="0">
                  <a:pos x="291" y="101"/>
                </a:cxn>
                <a:cxn ang="0">
                  <a:pos x="349" y="38"/>
                </a:cxn>
                <a:cxn ang="0">
                  <a:pos x="435" y="10"/>
                </a:cxn>
                <a:cxn ang="0">
                  <a:pos x="514" y="30"/>
                </a:cxn>
                <a:cxn ang="0">
                  <a:pos x="514" y="124"/>
                </a:cxn>
                <a:cxn ang="0">
                  <a:pos x="548" y="166"/>
                </a:cxn>
                <a:cxn ang="0">
                  <a:pos x="591" y="146"/>
                </a:cxn>
                <a:cxn ang="0">
                  <a:pos x="681" y="114"/>
                </a:cxn>
                <a:cxn ang="0">
                  <a:pos x="876" y="5"/>
                </a:cxn>
                <a:cxn ang="0">
                  <a:pos x="1159" y="74"/>
                </a:cxn>
                <a:cxn ang="0">
                  <a:pos x="1511" y="96"/>
                </a:cxn>
                <a:cxn ang="0">
                  <a:pos x="1742" y="161"/>
                </a:cxn>
                <a:cxn ang="0">
                  <a:pos x="1809" y="286"/>
                </a:cxn>
                <a:cxn ang="0">
                  <a:pos x="1686" y="222"/>
                </a:cxn>
                <a:cxn ang="0">
                  <a:pos x="1562" y="235"/>
                </a:cxn>
                <a:cxn ang="0">
                  <a:pos x="1702" y="399"/>
                </a:cxn>
              </a:cxnLst>
              <a:rect l="0" t="0" r="r" b="b"/>
              <a:pathLst>
                <a:path w="1848" h="1086">
                  <a:moveTo>
                    <a:pt x="1722" y="443"/>
                  </a:moveTo>
                  <a:lnTo>
                    <a:pt x="1705" y="473"/>
                  </a:lnTo>
                  <a:lnTo>
                    <a:pt x="1747" y="503"/>
                  </a:lnTo>
                  <a:lnTo>
                    <a:pt x="1762" y="533"/>
                  </a:lnTo>
                  <a:lnTo>
                    <a:pt x="1725" y="550"/>
                  </a:lnTo>
                  <a:lnTo>
                    <a:pt x="1715" y="520"/>
                  </a:lnTo>
                  <a:lnTo>
                    <a:pt x="1681" y="490"/>
                  </a:lnTo>
                  <a:lnTo>
                    <a:pt x="1671" y="458"/>
                  </a:lnTo>
                  <a:lnTo>
                    <a:pt x="1649" y="473"/>
                  </a:lnTo>
                  <a:lnTo>
                    <a:pt x="1627" y="486"/>
                  </a:lnTo>
                  <a:lnTo>
                    <a:pt x="1624" y="512"/>
                  </a:lnTo>
                  <a:lnTo>
                    <a:pt x="1648" y="538"/>
                  </a:lnTo>
                  <a:lnTo>
                    <a:pt x="1632" y="560"/>
                  </a:lnTo>
                  <a:lnTo>
                    <a:pt x="1627" y="597"/>
                  </a:lnTo>
                  <a:lnTo>
                    <a:pt x="1656" y="621"/>
                  </a:lnTo>
                  <a:lnTo>
                    <a:pt x="1688" y="628"/>
                  </a:lnTo>
                  <a:lnTo>
                    <a:pt x="1722" y="653"/>
                  </a:lnTo>
                  <a:lnTo>
                    <a:pt x="1750" y="687"/>
                  </a:lnTo>
                  <a:lnTo>
                    <a:pt x="1752" y="737"/>
                  </a:lnTo>
                  <a:lnTo>
                    <a:pt x="1742" y="761"/>
                  </a:lnTo>
                  <a:lnTo>
                    <a:pt x="1712" y="781"/>
                  </a:lnTo>
                  <a:lnTo>
                    <a:pt x="1675" y="791"/>
                  </a:lnTo>
                  <a:lnTo>
                    <a:pt x="1651" y="806"/>
                  </a:lnTo>
                  <a:lnTo>
                    <a:pt x="1638" y="798"/>
                  </a:lnTo>
                  <a:lnTo>
                    <a:pt x="1626" y="806"/>
                  </a:lnTo>
                  <a:lnTo>
                    <a:pt x="1622" y="843"/>
                  </a:lnTo>
                  <a:lnTo>
                    <a:pt x="1631" y="865"/>
                  </a:lnTo>
                  <a:lnTo>
                    <a:pt x="1668" y="890"/>
                  </a:lnTo>
                  <a:lnTo>
                    <a:pt x="1683" y="916"/>
                  </a:lnTo>
                  <a:lnTo>
                    <a:pt x="1695" y="931"/>
                  </a:lnTo>
                  <a:lnTo>
                    <a:pt x="1691" y="958"/>
                  </a:lnTo>
                  <a:lnTo>
                    <a:pt x="1668" y="980"/>
                  </a:lnTo>
                  <a:lnTo>
                    <a:pt x="1643" y="980"/>
                  </a:lnTo>
                  <a:lnTo>
                    <a:pt x="1602" y="948"/>
                  </a:lnTo>
                  <a:lnTo>
                    <a:pt x="1574" y="936"/>
                  </a:lnTo>
                  <a:lnTo>
                    <a:pt x="1562" y="929"/>
                  </a:lnTo>
                  <a:lnTo>
                    <a:pt x="1550" y="946"/>
                  </a:lnTo>
                  <a:lnTo>
                    <a:pt x="1553" y="970"/>
                  </a:lnTo>
                  <a:lnTo>
                    <a:pt x="1563" y="988"/>
                  </a:lnTo>
                  <a:lnTo>
                    <a:pt x="1570" y="1017"/>
                  </a:lnTo>
                  <a:lnTo>
                    <a:pt x="1595" y="1027"/>
                  </a:lnTo>
                  <a:lnTo>
                    <a:pt x="1587" y="1042"/>
                  </a:lnTo>
                  <a:lnTo>
                    <a:pt x="1589" y="1064"/>
                  </a:lnTo>
                  <a:lnTo>
                    <a:pt x="1597" y="1086"/>
                  </a:lnTo>
                  <a:lnTo>
                    <a:pt x="1580" y="1084"/>
                  </a:lnTo>
                  <a:lnTo>
                    <a:pt x="1562" y="1059"/>
                  </a:lnTo>
                  <a:lnTo>
                    <a:pt x="1563" y="1032"/>
                  </a:lnTo>
                  <a:lnTo>
                    <a:pt x="1557" y="1024"/>
                  </a:lnTo>
                  <a:lnTo>
                    <a:pt x="1550" y="993"/>
                  </a:lnTo>
                  <a:lnTo>
                    <a:pt x="1542" y="985"/>
                  </a:lnTo>
                  <a:lnTo>
                    <a:pt x="1538" y="943"/>
                  </a:lnTo>
                  <a:lnTo>
                    <a:pt x="1526" y="916"/>
                  </a:lnTo>
                  <a:lnTo>
                    <a:pt x="1506" y="892"/>
                  </a:lnTo>
                  <a:lnTo>
                    <a:pt x="1469" y="879"/>
                  </a:lnTo>
                  <a:lnTo>
                    <a:pt x="1442" y="857"/>
                  </a:lnTo>
                  <a:lnTo>
                    <a:pt x="1430" y="840"/>
                  </a:lnTo>
                  <a:lnTo>
                    <a:pt x="1412" y="821"/>
                  </a:lnTo>
                  <a:lnTo>
                    <a:pt x="1383" y="779"/>
                  </a:lnTo>
                  <a:lnTo>
                    <a:pt x="1358" y="783"/>
                  </a:lnTo>
                  <a:lnTo>
                    <a:pt x="1324" y="803"/>
                  </a:lnTo>
                  <a:lnTo>
                    <a:pt x="1309" y="820"/>
                  </a:lnTo>
                  <a:lnTo>
                    <a:pt x="1279" y="852"/>
                  </a:lnTo>
                  <a:lnTo>
                    <a:pt x="1257" y="885"/>
                  </a:lnTo>
                  <a:lnTo>
                    <a:pt x="1248" y="897"/>
                  </a:lnTo>
                  <a:lnTo>
                    <a:pt x="1257" y="938"/>
                  </a:lnTo>
                  <a:lnTo>
                    <a:pt x="1255" y="976"/>
                  </a:lnTo>
                  <a:lnTo>
                    <a:pt x="1228" y="1003"/>
                  </a:lnTo>
                  <a:lnTo>
                    <a:pt x="1213" y="1005"/>
                  </a:lnTo>
                  <a:lnTo>
                    <a:pt x="1181" y="949"/>
                  </a:lnTo>
                  <a:lnTo>
                    <a:pt x="1156" y="909"/>
                  </a:lnTo>
                  <a:lnTo>
                    <a:pt x="1105" y="835"/>
                  </a:lnTo>
                  <a:lnTo>
                    <a:pt x="1103" y="806"/>
                  </a:lnTo>
                  <a:lnTo>
                    <a:pt x="1092" y="793"/>
                  </a:lnTo>
                  <a:lnTo>
                    <a:pt x="1083" y="811"/>
                  </a:lnTo>
                  <a:lnTo>
                    <a:pt x="1039" y="769"/>
                  </a:lnTo>
                  <a:lnTo>
                    <a:pt x="980" y="737"/>
                  </a:lnTo>
                  <a:lnTo>
                    <a:pt x="943" y="744"/>
                  </a:lnTo>
                  <a:lnTo>
                    <a:pt x="890" y="741"/>
                  </a:lnTo>
                  <a:lnTo>
                    <a:pt x="864" y="717"/>
                  </a:lnTo>
                  <a:lnTo>
                    <a:pt x="836" y="720"/>
                  </a:lnTo>
                  <a:lnTo>
                    <a:pt x="795" y="710"/>
                  </a:lnTo>
                  <a:lnTo>
                    <a:pt x="711" y="631"/>
                  </a:lnTo>
                  <a:lnTo>
                    <a:pt x="716" y="663"/>
                  </a:lnTo>
                  <a:lnTo>
                    <a:pt x="741" y="709"/>
                  </a:lnTo>
                  <a:lnTo>
                    <a:pt x="770" y="741"/>
                  </a:lnTo>
                  <a:lnTo>
                    <a:pt x="800" y="757"/>
                  </a:lnTo>
                  <a:lnTo>
                    <a:pt x="834" y="744"/>
                  </a:lnTo>
                  <a:lnTo>
                    <a:pt x="861" y="744"/>
                  </a:lnTo>
                  <a:lnTo>
                    <a:pt x="896" y="773"/>
                  </a:lnTo>
                  <a:lnTo>
                    <a:pt x="916" y="794"/>
                  </a:lnTo>
                  <a:lnTo>
                    <a:pt x="913" y="808"/>
                  </a:lnTo>
                  <a:lnTo>
                    <a:pt x="852" y="870"/>
                  </a:lnTo>
                  <a:lnTo>
                    <a:pt x="812" y="894"/>
                  </a:lnTo>
                  <a:lnTo>
                    <a:pt x="728" y="926"/>
                  </a:lnTo>
                  <a:lnTo>
                    <a:pt x="703" y="936"/>
                  </a:lnTo>
                  <a:lnTo>
                    <a:pt x="687" y="926"/>
                  </a:lnTo>
                  <a:lnTo>
                    <a:pt x="682" y="912"/>
                  </a:lnTo>
                  <a:lnTo>
                    <a:pt x="681" y="894"/>
                  </a:lnTo>
                  <a:lnTo>
                    <a:pt x="674" y="875"/>
                  </a:lnTo>
                  <a:lnTo>
                    <a:pt x="662" y="860"/>
                  </a:lnTo>
                  <a:lnTo>
                    <a:pt x="652" y="847"/>
                  </a:lnTo>
                  <a:lnTo>
                    <a:pt x="637" y="828"/>
                  </a:lnTo>
                  <a:lnTo>
                    <a:pt x="628" y="816"/>
                  </a:lnTo>
                  <a:lnTo>
                    <a:pt x="622" y="801"/>
                  </a:lnTo>
                  <a:lnTo>
                    <a:pt x="610" y="788"/>
                  </a:lnTo>
                  <a:lnTo>
                    <a:pt x="591" y="754"/>
                  </a:lnTo>
                  <a:lnTo>
                    <a:pt x="581" y="741"/>
                  </a:lnTo>
                  <a:lnTo>
                    <a:pt x="568" y="722"/>
                  </a:lnTo>
                  <a:lnTo>
                    <a:pt x="546" y="697"/>
                  </a:lnTo>
                  <a:lnTo>
                    <a:pt x="534" y="682"/>
                  </a:lnTo>
                  <a:lnTo>
                    <a:pt x="524" y="672"/>
                  </a:lnTo>
                  <a:lnTo>
                    <a:pt x="512" y="650"/>
                  </a:lnTo>
                  <a:lnTo>
                    <a:pt x="548" y="629"/>
                  </a:lnTo>
                  <a:lnTo>
                    <a:pt x="563" y="586"/>
                  </a:lnTo>
                  <a:lnTo>
                    <a:pt x="529" y="574"/>
                  </a:lnTo>
                  <a:lnTo>
                    <a:pt x="482" y="581"/>
                  </a:lnTo>
                  <a:lnTo>
                    <a:pt x="472" y="576"/>
                  </a:lnTo>
                  <a:lnTo>
                    <a:pt x="467" y="576"/>
                  </a:lnTo>
                  <a:lnTo>
                    <a:pt x="460" y="576"/>
                  </a:lnTo>
                  <a:lnTo>
                    <a:pt x="455" y="576"/>
                  </a:lnTo>
                  <a:lnTo>
                    <a:pt x="453" y="567"/>
                  </a:lnTo>
                  <a:lnTo>
                    <a:pt x="450" y="560"/>
                  </a:lnTo>
                  <a:lnTo>
                    <a:pt x="450" y="547"/>
                  </a:lnTo>
                  <a:lnTo>
                    <a:pt x="441" y="540"/>
                  </a:lnTo>
                  <a:lnTo>
                    <a:pt x="440" y="532"/>
                  </a:lnTo>
                  <a:lnTo>
                    <a:pt x="435" y="530"/>
                  </a:lnTo>
                  <a:lnTo>
                    <a:pt x="430" y="523"/>
                  </a:lnTo>
                  <a:lnTo>
                    <a:pt x="428" y="517"/>
                  </a:lnTo>
                  <a:lnTo>
                    <a:pt x="425" y="510"/>
                  </a:lnTo>
                  <a:lnTo>
                    <a:pt x="421" y="503"/>
                  </a:lnTo>
                  <a:lnTo>
                    <a:pt x="411" y="503"/>
                  </a:lnTo>
                  <a:lnTo>
                    <a:pt x="404" y="503"/>
                  </a:lnTo>
                  <a:lnTo>
                    <a:pt x="401" y="503"/>
                  </a:lnTo>
                  <a:lnTo>
                    <a:pt x="399" y="515"/>
                  </a:lnTo>
                  <a:lnTo>
                    <a:pt x="399" y="523"/>
                  </a:lnTo>
                  <a:lnTo>
                    <a:pt x="399" y="533"/>
                  </a:lnTo>
                  <a:lnTo>
                    <a:pt x="399" y="544"/>
                  </a:lnTo>
                  <a:lnTo>
                    <a:pt x="399" y="550"/>
                  </a:lnTo>
                  <a:lnTo>
                    <a:pt x="391" y="554"/>
                  </a:lnTo>
                  <a:lnTo>
                    <a:pt x="384" y="560"/>
                  </a:lnTo>
                  <a:lnTo>
                    <a:pt x="374" y="550"/>
                  </a:lnTo>
                  <a:lnTo>
                    <a:pt x="367" y="537"/>
                  </a:lnTo>
                  <a:lnTo>
                    <a:pt x="369" y="522"/>
                  </a:lnTo>
                  <a:lnTo>
                    <a:pt x="359" y="498"/>
                  </a:lnTo>
                  <a:lnTo>
                    <a:pt x="354" y="485"/>
                  </a:lnTo>
                  <a:lnTo>
                    <a:pt x="342" y="476"/>
                  </a:lnTo>
                  <a:lnTo>
                    <a:pt x="329" y="468"/>
                  </a:lnTo>
                  <a:lnTo>
                    <a:pt x="322" y="456"/>
                  </a:lnTo>
                  <a:lnTo>
                    <a:pt x="317" y="448"/>
                  </a:lnTo>
                  <a:lnTo>
                    <a:pt x="305" y="446"/>
                  </a:lnTo>
                  <a:lnTo>
                    <a:pt x="302" y="441"/>
                  </a:lnTo>
                  <a:lnTo>
                    <a:pt x="293" y="441"/>
                  </a:lnTo>
                  <a:lnTo>
                    <a:pt x="286" y="449"/>
                  </a:lnTo>
                  <a:lnTo>
                    <a:pt x="280" y="456"/>
                  </a:lnTo>
                  <a:lnTo>
                    <a:pt x="295" y="464"/>
                  </a:lnTo>
                  <a:lnTo>
                    <a:pt x="303" y="476"/>
                  </a:lnTo>
                  <a:lnTo>
                    <a:pt x="318" y="491"/>
                  </a:lnTo>
                  <a:lnTo>
                    <a:pt x="325" y="498"/>
                  </a:lnTo>
                  <a:lnTo>
                    <a:pt x="337" y="503"/>
                  </a:lnTo>
                  <a:lnTo>
                    <a:pt x="345" y="517"/>
                  </a:lnTo>
                  <a:lnTo>
                    <a:pt x="335" y="528"/>
                  </a:lnTo>
                  <a:lnTo>
                    <a:pt x="334" y="523"/>
                  </a:lnTo>
                  <a:lnTo>
                    <a:pt x="334" y="517"/>
                  </a:lnTo>
                  <a:lnTo>
                    <a:pt x="329" y="532"/>
                  </a:lnTo>
                  <a:lnTo>
                    <a:pt x="327" y="545"/>
                  </a:lnTo>
                  <a:lnTo>
                    <a:pt x="317" y="549"/>
                  </a:lnTo>
                  <a:lnTo>
                    <a:pt x="320" y="532"/>
                  </a:lnTo>
                  <a:lnTo>
                    <a:pt x="318" y="523"/>
                  </a:lnTo>
                  <a:lnTo>
                    <a:pt x="307" y="518"/>
                  </a:lnTo>
                  <a:lnTo>
                    <a:pt x="302" y="515"/>
                  </a:lnTo>
                  <a:lnTo>
                    <a:pt x="297" y="508"/>
                  </a:lnTo>
                  <a:lnTo>
                    <a:pt x="286" y="501"/>
                  </a:lnTo>
                  <a:lnTo>
                    <a:pt x="280" y="496"/>
                  </a:lnTo>
                  <a:lnTo>
                    <a:pt x="273" y="486"/>
                  </a:lnTo>
                  <a:lnTo>
                    <a:pt x="264" y="481"/>
                  </a:lnTo>
                  <a:lnTo>
                    <a:pt x="259" y="471"/>
                  </a:lnTo>
                  <a:lnTo>
                    <a:pt x="258" y="463"/>
                  </a:lnTo>
                  <a:lnTo>
                    <a:pt x="251" y="459"/>
                  </a:lnTo>
                  <a:lnTo>
                    <a:pt x="244" y="454"/>
                  </a:lnTo>
                  <a:lnTo>
                    <a:pt x="231" y="454"/>
                  </a:lnTo>
                  <a:lnTo>
                    <a:pt x="219" y="456"/>
                  </a:lnTo>
                  <a:lnTo>
                    <a:pt x="206" y="454"/>
                  </a:lnTo>
                  <a:lnTo>
                    <a:pt x="182" y="456"/>
                  </a:lnTo>
                  <a:lnTo>
                    <a:pt x="165" y="458"/>
                  </a:lnTo>
                  <a:lnTo>
                    <a:pt x="160" y="461"/>
                  </a:lnTo>
                  <a:lnTo>
                    <a:pt x="158" y="471"/>
                  </a:lnTo>
                  <a:lnTo>
                    <a:pt x="158" y="483"/>
                  </a:lnTo>
                  <a:lnTo>
                    <a:pt x="148" y="495"/>
                  </a:lnTo>
                  <a:lnTo>
                    <a:pt x="142" y="500"/>
                  </a:lnTo>
                  <a:lnTo>
                    <a:pt x="138" y="503"/>
                  </a:lnTo>
                  <a:lnTo>
                    <a:pt x="133" y="515"/>
                  </a:lnTo>
                  <a:lnTo>
                    <a:pt x="130" y="522"/>
                  </a:lnTo>
                  <a:lnTo>
                    <a:pt x="135" y="527"/>
                  </a:lnTo>
                  <a:lnTo>
                    <a:pt x="135" y="537"/>
                  </a:lnTo>
                  <a:lnTo>
                    <a:pt x="133" y="542"/>
                  </a:lnTo>
                  <a:lnTo>
                    <a:pt x="130" y="549"/>
                  </a:lnTo>
                  <a:lnTo>
                    <a:pt x="121" y="560"/>
                  </a:lnTo>
                  <a:lnTo>
                    <a:pt x="116" y="555"/>
                  </a:lnTo>
                  <a:lnTo>
                    <a:pt x="111" y="559"/>
                  </a:lnTo>
                  <a:lnTo>
                    <a:pt x="104" y="564"/>
                  </a:lnTo>
                  <a:lnTo>
                    <a:pt x="94" y="565"/>
                  </a:lnTo>
                  <a:lnTo>
                    <a:pt x="84" y="574"/>
                  </a:lnTo>
                  <a:lnTo>
                    <a:pt x="74" y="576"/>
                  </a:lnTo>
                  <a:lnTo>
                    <a:pt x="64" y="576"/>
                  </a:lnTo>
                  <a:lnTo>
                    <a:pt x="54" y="576"/>
                  </a:lnTo>
                  <a:lnTo>
                    <a:pt x="32" y="581"/>
                  </a:lnTo>
                  <a:lnTo>
                    <a:pt x="22" y="581"/>
                  </a:lnTo>
                  <a:lnTo>
                    <a:pt x="17" y="569"/>
                  </a:lnTo>
                  <a:lnTo>
                    <a:pt x="10" y="554"/>
                  </a:lnTo>
                  <a:lnTo>
                    <a:pt x="7" y="540"/>
                  </a:lnTo>
                  <a:lnTo>
                    <a:pt x="5" y="527"/>
                  </a:lnTo>
                  <a:lnTo>
                    <a:pt x="5" y="510"/>
                  </a:lnTo>
                  <a:lnTo>
                    <a:pt x="0" y="486"/>
                  </a:lnTo>
                  <a:lnTo>
                    <a:pt x="19" y="471"/>
                  </a:lnTo>
                  <a:lnTo>
                    <a:pt x="29" y="459"/>
                  </a:lnTo>
                  <a:lnTo>
                    <a:pt x="51" y="459"/>
                  </a:lnTo>
                  <a:lnTo>
                    <a:pt x="74" y="463"/>
                  </a:lnTo>
                  <a:lnTo>
                    <a:pt x="91" y="456"/>
                  </a:lnTo>
                  <a:lnTo>
                    <a:pt x="110" y="454"/>
                  </a:lnTo>
                  <a:lnTo>
                    <a:pt x="111" y="434"/>
                  </a:lnTo>
                  <a:lnTo>
                    <a:pt x="121" y="421"/>
                  </a:lnTo>
                  <a:lnTo>
                    <a:pt x="96" y="405"/>
                  </a:lnTo>
                  <a:lnTo>
                    <a:pt x="93" y="394"/>
                  </a:lnTo>
                  <a:lnTo>
                    <a:pt x="94" y="377"/>
                  </a:lnTo>
                  <a:lnTo>
                    <a:pt x="113" y="377"/>
                  </a:lnTo>
                  <a:lnTo>
                    <a:pt x="125" y="375"/>
                  </a:lnTo>
                  <a:lnTo>
                    <a:pt x="126" y="377"/>
                  </a:lnTo>
                  <a:lnTo>
                    <a:pt x="140" y="367"/>
                  </a:lnTo>
                  <a:lnTo>
                    <a:pt x="153" y="362"/>
                  </a:lnTo>
                  <a:lnTo>
                    <a:pt x="158" y="362"/>
                  </a:lnTo>
                  <a:lnTo>
                    <a:pt x="167" y="352"/>
                  </a:lnTo>
                  <a:lnTo>
                    <a:pt x="177" y="348"/>
                  </a:lnTo>
                  <a:lnTo>
                    <a:pt x="187" y="330"/>
                  </a:lnTo>
                  <a:lnTo>
                    <a:pt x="194" y="335"/>
                  </a:lnTo>
                  <a:lnTo>
                    <a:pt x="207" y="323"/>
                  </a:lnTo>
                  <a:lnTo>
                    <a:pt x="209" y="323"/>
                  </a:lnTo>
                  <a:lnTo>
                    <a:pt x="226" y="309"/>
                  </a:lnTo>
                  <a:lnTo>
                    <a:pt x="236" y="308"/>
                  </a:lnTo>
                  <a:lnTo>
                    <a:pt x="249" y="308"/>
                  </a:lnTo>
                  <a:lnTo>
                    <a:pt x="258" y="308"/>
                  </a:lnTo>
                  <a:lnTo>
                    <a:pt x="251" y="291"/>
                  </a:lnTo>
                  <a:lnTo>
                    <a:pt x="248" y="277"/>
                  </a:lnTo>
                  <a:lnTo>
                    <a:pt x="244" y="249"/>
                  </a:lnTo>
                  <a:lnTo>
                    <a:pt x="264" y="247"/>
                  </a:lnTo>
                  <a:lnTo>
                    <a:pt x="275" y="242"/>
                  </a:lnTo>
                  <a:lnTo>
                    <a:pt x="270" y="254"/>
                  </a:lnTo>
                  <a:lnTo>
                    <a:pt x="278" y="262"/>
                  </a:lnTo>
                  <a:lnTo>
                    <a:pt x="286" y="272"/>
                  </a:lnTo>
                  <a:lnTo>
                    <a:pt x="291" y="279"/>
                  </a:lnTo>
                  <a:lnTo>
                    <a:pt x="315" y="277"/>
                  </a:lnTo>
                  <a:lnTo>
                    <a:pt x="335" y="252"/>
                  </a:lnTo>
                  <a:lnTo>
                    <a:pt x="350" y="240"/>
                  </a:lnTo>
                  <a:lnTo>
                    <a:pt x="359" y="232"/>
                  </a:lnTo>
                  <a:lnTo>
                    <a:pt x="369" y="222"/>
                  </a:lnTo>
                  <a:lnTo>
                    <a:pt x="379" y="208"/>
                  </a:lnTo>
                  <a:lnTo>
                    <a:pt x="387" y="213"/>
                  </a:lnTo>
                  <a:lnTo>
                    <a:pt x="387" y="205"/>
                  </a:lnTo>
                  <a:lnTo>
                    <a:pt x="393" y="200"/>
                  </a:lnTo>
                  <a:lnTo>
                    <a:pt x="408" y="203"/>
                  </a:lnTo>
                  <a:lnTo>
                    <a:pt x="433" y="225"/>
                  </a:lnTo>
                  <a:lnTo>
                    <a:pt x="428" y="165"/>
                  </a:lnTo>
                  <a:lnTo>
                    <a:pt x="406" y="192"/>
                  </a:lnTo>
                  <a:lnTo>
                    <a:pt x="389" y="190"/>
                  </a:lnTo>
                  <a:lnTo>
                    <a:pt x="384" y="173"/>
                  </a:lnTo>
                  <a:lnTo>
                    <a:pt x="384" y="165"/>
                  </a:lnTo>
                  <a:lnTo>
                    <a:pt x="379" y="160"/>
                  </a:lnTo>
                  <a:lnTo>
                    <a:pt x="393" y="146"/>
                  </a:lnTo>
                  <a:lnTo>
                    <a:pt x="401" y="136"/>
                  </a:lnTo>
                  <a:lnTo>
                    <a:pt x="409" y="133"/>
                  </a:lnTo>
                  <a:lnTo>
                    <a:pt x="416" y="131"/>
                  </a:lnTo>
                  <a:lnTo>
                    <a:pt x="421" y="123"/>
                  </a:lnTo>
                  <a:lnTo>
                    <a:pt x="428" y="121"/>
                  </a:lnTo>
                  <a:lnTo>
                    <a:pt x="436" y="121"/>
                  </a:lnTo>
                  <a:lnTo>
                    <a:pt x="421" y="106"/>
                  </a:lnTo>
                  <a:lnTo>
                    <a:pt x="406" y="109"/>
                  </a:lnTo>
                  <a:lnTo>
                    <a:pt x="396" y="109"/>
                  </a:lnTo>
                  <a:lnTo>
                    <a:pt x="387" y="104"/>
                  </a:lnTo>
                  <a:lnTo>
                    <a:pt x="387" y="114"/>
                  </a:lnTo>
                  <a:lnTo>
                    <a:pt x="379" y="124"/>
                  </a:lnTo>
                  <a:lnTo>
                    <a:pt x="367" y="141"/>
                  </a:lnTo>
                  <a:lnTo>
                    <a:pt x="355" y="148"/>
                  </a:lnTo>
                  <a:lnTo>
                    <a:pt x="347" y="148"/>
                  </a:lnTo>
                  <a:lnTo>
                    <a:pt x="344" y="160"/>
                  </a:lnTo>
                  <a:lnTo>
                    <a:pt x="344" y="165"/>
                  </a:lnTo>
                  <a:lnTo>
                    <a:pt x="337" y="170"/>
                  </a:lnTo>
                  <a:lnTo>
                    <a:pt x="345" y="190"/>
                  </a:lnTo>
                  <a:lnTo>
                    <a:pt x="350" y="200"/>
                  </a:lnTo>
                  <a:lnTo>
                    <a:pt x="340" y="215"/>
                  </a:lnTo>
                  <a:lnTo>
                    <a:pt x="329" y="225"/>
                  </a:lnTo>
                  <a:lnTo>
                    <a:pt x="325" y="240"/>
                  </a:lnTo>
                  <a:lnTo>
                    <a:pt x="318" y="252"/>
                  </a:lnTo>
                  <a:lnTo>
                    <a:pt x="312" y="252"/>
                  </a:lnTo>
                  <a:lnTo>
                    <a:pt x="302" y="254"/>
                  </a:lnTo>
                  <a:lnTo>
                    <a:pt x="291" y="259"/>
                  </a:lnTo>
                  <a:lnTo>
                    <a:pt x="288" y="257"/>
                  </a:lnTo>
                  <a:lnTo>
                    <a:pt x="288" y="249"/>
                  </a:lnTo>
                  <a:lnTo>
                    <a:pt x="286" y="235"/>
                  </a:lnTo>
                  <a:lnTo>
                    <a:pt x="278" y="235"/>
                  </a:lnTo>
                  <a:lnTo>
                    <a:pt x="273" y="227"/>
                  </a:lnTo>
                  <a:lnTo>
                    <a:pt x="275" y="215"/>
                  </a:lnTo>
                  <a:lnTo>
                    <a:pt x="276" y="208"/>
                  </a:lnTo>
                  <a:lnTo>
                    <a:pt x="275" y="205"/>
                  </a:lnTo>
                  <a:lnTo>
                    <a:pt x="268" y="208"/>
                  </a:lnTo>
                  <a:lnTo>
                    <a:pt x="264" y="208"/>
                  </a:lnTo>
                  <a:lnTo>
                    <a:pt x="259" y="207"/>
                  </a:lnTo>
                  <a:lnTo>
                    <a:pt x="256" y="205"/>
                  </a:lnTo>
                  <a:lnTo>
                    <a:pt x="248" y="212"/>
                  </a:lnTo>
                  <a:lnTo>
                    <a:pt x="239" y="220"/>
                  </a:lnTo>
                  <a:lnTo>
                    <a:pt x="231" y="229"/>
                  </a:lnTo>
                  <a:lnTo>
                    <a:pt x="212" y="227"/>
                  </a:lnTo>
                  <a:lnTo>
                    <a:pt x="200" y="225"/>
                  </a:lnTo>
                  <a:lnTo>
                    <a:pt x="192" y="217"/>
                  </a:lnTo>
                  <a:lnTo>
                    <a:pt x="192" y="212"/>
                  </a:lnTo>
                  <a:lnTo>
                    <a:pt x="197" y="205"/>
                  </a:lnTo>
                  <a:lnTo>
                    <a:pt x="204" y="200"/>
                  </a:lnTo>
                  <a:lnTo>
                    <a:pt x="209" y="193"/>
                  </a:lnTo>
                  <a:lnTo>
                    <a:pt x="197" y="197"/>
                  </a:lnTo>
                  <a:lnTo>
                    <a:pt x="192" y="188"/>
                  </a:lnTo>
                  <a:lnTo>
                    <a:pt x="192" y="183"/>
                  </a:lnTo>
                  <a:lnTo>
                    <a:pt x="209" y="181"/>
                  </a:lnTo>
                  <a:lnTo>
                    <a:pt x="224" y="180"/>
                  </a:lnTo>
                  <a:lnTo>
                    <a:pt x="214" y="175"/>
                  </a:lnTo>
                  <a:lnTo>
                    <a:pt x="199" y="176"/>
                  </a:lnTo>
                  <a:lnTo>
                    <a:pt x="199" y="166"/>
                  </a:lnTo>
                  <a:lnTo>
                    <a:pt x="206" y="160"/>
                  </a:lnTo>
                  <a:lnTo>
                    <a:pt x="221" y="153"/>
                  </a:lnTo>
                  <a:lnTo>
                    <a:pt x="226" y="146"/>
                  </a:lnTo>
                  <a:lnTo>
                    <a:pt x="231" y="143"/>
                  </a:lnTo>
                  <a:lnTo>
                    <a:pt x="243" y="141"/>
                  </a:lnTo>
                  <a:lnTo>
                    <a:pt x="253" y="143"/>
                  </a:lnTo>
                  <a:lnTo>
                    <a:pt x="258" y="146"/>
                  </a:lnTo>
                  <a:lnTo>
                    <a:pt x="266" y="141"/>
                  </a:lnTo>
                  <a:lnTo>
                    <a:pt x="258" y="139"/>
                  </a:lnTo>
                  <a:lnTo>
                    <a:pt x="258" y="126"/>
                  </a:lnTo>
                  <a:lnTo>
                    <a:pt x="280" y="111"/>
                  </a:lnTo>
                  <a:lnTo>
                    <a:pt x="291" y="101"/>
                  </a:lnTo>
                  <a:lnTo>
                    <a:pt x="298" y="99"/>
                  </a:lnTo>
                  <a:lnTo>
                    <a:pt x="297" y="94"/>
                  </a:lnTo>
                  <a:lnTo>
                    <a:pt x="307" y="82"/>
                  </a:lnTo>
                  <a:lnTo>
                    <a:pt x="318" y="67"/>
                  </a:lnTo>
                  <a:lnTo>
                    <a:pt x="332" y="60"/>
                  </a:lnTo>
                  <a:lnTo>
                    <a:pt x="322" y="53"/>
                  </a:lnTo>
                  <a:lnTo>
                    <a:pt x="349" y="38"/>
                  </a:lnTo>
                  <a:lnTo>
                    <a:pt x="361" y="40"/>
                  </a:lnTo>
                  <a:lnTo>
                    <a:pt x="359" y="32"/>
                  </a:lnTo>
                  <a:lnTo>
                    <a:pt x="382" y="30"/>
                  </a:lnTo>
                  <a:lnTo>
                    <a:pt x="426" y="3"/>
                  </a:lnTo>
                  <a:lnTo>
                    <a:pt x="433" y="0"/>
                  </a:lnTo>
                  <a:lnTo>
                    <a:pt x="425" y="20"/>
                  </a:lnTo>
                  <a:lnTo>
                    <a:pt x="435" y="10"/>
                  </a:lnTo>
                  <a:lnTo>
                    <a:pt x="446" y="6"/>
                  </a:lnTo>
                  <a:lnTo>
                    <a:pt x="445" y="15"/>
                  </a:lnTo>
                  <a:lnTo>
                    <a:pt x="478" y="5"/>
                  </a:lnTo>
                  <a:lnTo>
                    <a:pt x="495" y="13"/>
                  </a:lnTo>
                  <a:lnTo>
                    <a:pt x="472" y="21"/>
                  </a:lnTo>
                  <a:lnTo>
                    <a:pt x="480" y="32"/>
                  </a:lnTo>
                  <a:lnTo>
                    <a:pt x="514" y="30"/>
                  </a:lnTo>
                  <a:lnTo>
                    <a:pt x="563" y="45"/>
                  </a:lnTo>
                  <a:lnTo>
                    <a:pt x="559" y="62"/>
                  </a:lnTo>
                  <a:lnTo>
                    <a:pt x="539" y="77"/>
                  </a:lnTo>
                  <a:lnTo>
                    <a:pt x="509" y="85"/>
                  </a:lnTo>
                  <a:lnTo>
                    <a:pt x="504" y="104"/>
                  </a:lnTo>
                  <a:lnTo>
                    <a:pt x="505" y="121"/>
                  </a:lnTo>
                  <a:lnTo>
                    <a:pt x="514" y="124"/>
                  </a:lnTo>
                  <a:lnTo>
                    <a:pt x="516" y="133"/>
                  </a:lnTo>
                  <a:lnTo>
                    <a:pt x="519" y="136"/>
                  </a:lnTo>
                  <a:lnTo>
                    <a:pt x="526" y="139"/>
                  </a:lnTo>
                  <a:lnTo>
                    <a:pt x="527" y="149"/>
                  </a:lnTo>
                  <a:lnTo>
                    <a:pt x="537" y="161"/>
                  </a:lnTo>
                  <a:lnTo>
                    <a:pt x="537" y="166"/>
                  </a:lnTo>
                  <a:lnTo>
                    <a:pt x="548" y="166"/>
                  </a:lnTo>
                  <a:lnTo>
                    <a:pt x="551" y="170"/>
                  </a:lnTo>
                  <a:lnTo>
                    <a:pt x="559" y="173"/>
                  </a:lnTo>
                  <a:lnTo>
                    <a:pt x="564" y="168"/>
                  </a:lnTo>
                  <a:lnTo>
                    <a:pt x="569" y="160"/>
                  </a:lnTo>
                  <a:lnTo>
                    <a:pt x="573" y="155"/>
                  </a:lnTo>
                  <a:lnTo>
                    <a:pt x="581" y="158"/>
                  </a:lnTo>
                  <a:lnTo>
                    <a:pt x="591" y="146"/>
                  </a:lnTo>
                  <a:lnTo>
                    <a:pt x="591" y="138"/>
                  </a:lnTo>
                  <a:lnTo>
                    <a:pt x="595" y="131"/>
                  </a:lnTo>
                  <a:lnTo>
                    <a:pt x="596" y="126"/>
                  </a:lnTo>
                  <a:lnTo>
                    <a:pt x="617" y="121"/>
                  </a:lnTo>
                  <a:lnTo>
                    <a:pt x="633" y="116"/>
                  </a:lnTo>
                  <a:lnTo>
                    <a:pt x="655" y="109"/>
                  </a:lnTo>
                  <a:lnTo>
                    <a:pt x="681" y="114"/>
                  </a:lnTo>
                  <a:lnTo>
                    <a:pt x="706" y="114"/>
                  </a:lnTo>
                  <a:lnTo>
                    <a:pt x="748" y="114"/>
                  </a:lnTo>
                  <a:lnTo>
                    <a:pt x="755" y="72"/>
                  </a:lnTo>
                  <a:lnTo>
                    <a:pt x="778" y="74"/>
                  </a:lnTo>
                  <a:lnTo>
                    <a:pt x="795" y="106"/>
                  </a:lnTo>
                  <a:lnTo>
                    <a:pt x="799" y="79"/>
                  </a:lnTo>
                  <a:lnTo>
                    <a:pt x="876" y="5"/>
                  </a:lnTo>
                  <a:lnTo>
                    <a:pt x="906" y="5"/>
                  </a:lnTo>
                  <a:lnTo>
                    <a:pt x="933" y="20"/>
                  </a:lnTo>
                  <a:lnTo>
                    <a:pt x="969" y="18"/>
                  </a:lnTo>
                  <a:lnTo>
                    <a:pt x="1016" y="45"/>
                  </a:lnTo>
                  <a:lnTo>
                    <a:pt x="1070" y="60"/>
                  </a:lnTo>
                  <a:lnTo>
                    <a:pt x="1109" y="57"/>
                  </a:lnTo>
                  <a:lnTo>
                    <a:pt x="1159" y="74"/>
                  </a:lnTo>
                  <a:lnTo>
                    <a:pt x="1201" y="74"/>
                  </a:lnTo>
                  <a:lnTo>
                    <a:pt x="1221" y="62"/>
                  </a:lnTo>
                  <a:lnTo>
                    <a:pt x="1269" y="62"/>
                  </a:lnTo>
                  <a:lnTo>
                    <a:pt x="1294" y="75"/>
                  </a:lnTo>
                  <a:lnTo>
                    <a:pt x="1358" y="75"/>
                  </a:lnTo>
                  <a:lnTo>
                    <a:pt x="1412" y="99"/>
                  </a:lnTo>
                  <a:lnTo>
                    <a:pt x="1511" y="96"/>
                  </a:lnTo>
                  <a:lnTo>
                    <a:pt x="1668" y="106"/>
                  </a:lnTo>
                  <a:lnTo>
                    <a:pt x="1744" y="138"/>
                  </a:lnTo>
                  <a:lnTo>
                    <a:pt x="1808" y="158"/>
                  </a:lnTo>
                  <a:lnTo>
                    <a:pt x="1848" y="175"/>
                  </a:lnTo>
                  <a:lnTo>
                    <a:pt x="1836" y="180"/>
                  </a:lnTo>
                  <a:lnTo>
                    <a:pt x="1808" y="166"/>
                  </a:lnTo>
                  <a:lnTo>
                    <a:pt x="1742" y="161"/>
                  </a:lnTo>
                  <a:lnTo>
                    <a:pt x="1761" y="175"/>
                  </a:lnTo>
                  <a:lnTo>
                    <a:pt x="1789" y="181"/>
                  </a:lnTo>
                  <a:lnTo>
                    <a:pt x="1781" y="203"/>
                  </a:lnTo>
                  <a:lnTo>
                    <a:pt x="1750" y="217"/>
                  </a:lnTo>
                  <a:lnTo>
                    <a:pt x="1740" y="239"/>
                  </a:lnTo>
                  <a:lnTo>
                    <a:pt x="1781" y="259"/>
                  </a:lnTo>
                  <a:lnTo>
                    <a:pt x="1809" y="286"/>
                  </a:lnTo>
                  <a:lnTo>
                    <a:pt x="1825" y="325"/>
                  </a:lnTo>
                  <a:lnTo>
                    <a:pt x="1806" y="328"/>
                  </a:lnTo>
                  <a:lnTo>
                    <a:pt x="1766" y="316"/>
                  </a:lnTo>
                  <a:lnTo>
                    <a:pt x="1723" y="288"/>
                  </a:lnTo>
                  <a:lnTo>
                    <a:pt x="1707" y="272"/>
                  </a:lnTo>
                  <a:lnTo>
                    <a:pt x="1696" y="252"/>
                  </a:lnTo>
                  <a:lnTo>
                    <a:pt x="1686" y="222"/>
                  </a:lnTo>
                  <a:lnTo>
                    <a:pt x="1670" y="212"/>
                  </a:lnTo>
                  <a:lnTo>
                    <a:pt x="1654" y="210"/>
                  </a:lnTo>
                  <a:lnTo>
                    <a:pt x="1641" y="213"/>
                  </a:lnTo>
                  <a:lnTo>
                    <a:pt x="1656" y="237"/>
                  </a:lnTo>
                  <a:lnTo>
                    <a:pt x="1616" y="240"/>
                  </a:lnTo>
                  <a:lnTo>
                    <a:pt x="1597" y="229"/>
                  </a:lnTo>
                  <a:lnTo>
                    <a:pt x="1562" y="235"/>
                  </a:lnTo>
                  <a:lnTo>
                    <a:pt x="1535" y="254"/>
                  </a:lnTo>
                  <a:lnTo>
                    <a:pt x="1535" y="264"/>
                  </a:lnTo>
                  <a:lnTo>
                    <a:pt x="1545" y="281"/>
                  </a:lnTo>
                  <a:lnTo>
                    <a:pt x="1587" y="286"/>
                  </a:lnTo>
                  <a:lnTo>
                    <a:pt x="1621" y="306"/>
                  </a:lnTo>
                  <a:lnTo>
                    <a:pt x="1678" y="362"/>
                  </a:lnTo>
                  <a:lnTo>
                    <a:pt x="1702" y="399"/>
                  </a:lnTo>
                  <a:lnTo>
                    <a:pt x="1727" y="443"/>
                  </a:lnTo>
                  <a:lnTo>
                    <a:pt x="1722" y="443"/>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nvGrpSpPr>
            <p:cNvPr id="4817950" name="Group 30"/>
            <p:cNvGrpSpPr>
              <a:grpSpLocks/>
            </p:cNvGrpSpPr>
            <p:nvPr/>
          </p:nvGrpSpPr>
          <p:grpSpPr bwMode="auto">
            <a:xfrm>
              <a:off x="2826" y="1230"/>
              <a:ext cx="2208" cy="1298"/>
              <a:chOff x="2826" y="1230"/>
              <a:chExt cx="2208" cy="1298"/>
            </a:xfrm>
          </p:grpSpPr>
          <p:sp>
            <p:nvSpPr>
              <p:cNvPr id="4817951" name="Freeform 31"/>
              <p:cNvSpPr>
                <a:spLocks/>
              </p:cNvSpPr>
              <p:nvPr/>
            </p:nvSpPr>
            <p:spPr bwMode="auto">
              <a:xfrm>
                <a:off x="4787" y="2201"/>
                <a:ext cx="56" cy="53"/>
              </a:xfrm>
              <a:custGeom>
                <a:avLst/>
                <a:gdLst/>
                <a:ahLst/>
                <a:cxnLst>
                  <a:cxn ang="0">
                    <a:pos x="0" y="34"/>
                  </a:cxn>
                  <a:cxn ang="0">
                    <a:pos x="8" y="42"/>
                  </a:cxn>
                  <a:cxn ang="0">
                    <a:pos x="18" y="40"/>
                  </a:cxn>
                  <a:cxn ang="0">
                    <a:pos x="34" y="44"/>
                  </a:cxn>
                  <a:cxn ang="0">
                    <a:pos x="45" y="44"/>
                  </a:cxn>
                  <a:cxn ang="0">
                    <a:pos x="47" y="29"/>
                  </a:cxn>
                  <a:cxn ang="0">
                    <a:pos x="44" y="19"/>
                  </a:cxn>
                  <a:cxn ang="0">
                    <a:pos x="35" y="7"/>
                  </a:cxn>
                  <a:cxn ang="0">
                    <a:pos x="27" y="7"/>
                  </a:cxn>
                  <a:cxn ang="0">
                    <a:pos x="23" y="0"/>
                  </a:cxn>
                  <a:cxn ang="0">
                    <a:pos x="12" y="0"/>
                  </a:cxn>
                  <a:cxn ang="0">
                    <a:pos x="12" y="13"/>
                  </a:cxn>
                  <a:cxn ang="0">
                    <a:pos x="0" y="34"/>
                  </a:cxn>
                </a:cxnLst>
                <a:rect l="0" t="0" r="r" b="b"/>
                <a:pathLst>
                  <a:path w="47" h="44">
                    <a:moveTo>
                      <a:pt x="0" y="34"/>
                    </a:moveTo>
                    <a:lnTo>
                      <a:pt x="8" y="42"/>
                    </a:lnTo>
                    <a:lnTo>
                      <a:pt x="18" y="40"/>
                    </a:lnTo>
                    <a:lnTo>
                      <a:pt x="34" y="44"/>
                    </a:lnTo>
                    <a:lnTo>
                      <a:pt x="45" y="44"/>
                    </a:lnTo>
                    <a:lnTo>
                      <a:pt x="47" y="29"/>
                    </a:lnTo>
                    <a:lnTo>
                      <a:pt x="44" y="19"/>
                    </a:lnTo>
                    <a:lnTo>
                      <a:pt x="35" y="7"/>
                    </a:lnTo>
                    <a:lnTo>
                      <a:pt x="27" y="7"/>
                    </a:lnTo>
                    <a:lnTo>
                      <a:pt x="23" y="0"/>
                    </a:lnTo>
                    <a:lnTo>
                      <a:pt x="12" y="0"/>
                    </a:lnTo>
                    <a:lnTo>
                      <a:pt x="12" y="13"/>
                    </a:lnTo>
                    <a:lnTo>
                      <a:pt x="0" y="34"/>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52" name="Freeform 32"/>
              <p:cNvSpPr>
                <a:spLocks/>
              </p:cNvSpPr>
              <p:nvPr/>
            </p:nvSpPr>
            <p:spPr bwMode="auto">
              <a:xfrm>
                <a:off x="4940" y="2109"/>
                <a:ext cx="54" cy="66"/>
              </a:xfrm>
              <a:custGeom>
                <a:avLst/>
                <a:gdLst/>
                <a:ahLst/>
                <a:cxnLst>
                  <a:cxn ang="0">
                    <a:pos x="10" y="0"/>
                  </a:cxn>
                  <a:cxn ang="0">
                    <a:pos x="30" y="1"/>
                  </a:cxn>
                  <a:cxn ang="0">
                    <a:pos x="37" y="16"/>
                  </a:cxn>
                  <a:cxn ang="0">
                    <a:pos x="45" y="25"/>
                  </a:cxn>
                  <a:cxn ang="0">
                    <a:pos x="39" y="32"/>
                  </a:cxn>
                  <a:cxn ang="0">
                    <a:pos x="45" y="40"/>
                  </a:cxn>
                  <a:cxn ang="0">
                    <a:pos x="42" y="50"/>
                  </a:cxn>
                  <a:cxn ang="0">
                    <a:pos x="35" y="55"/>
                  </a:cxn>
                  <a:cxn ang="0">
                    <a:pos x="22" y="53"/>
                  </a:cxn>
                  <a:cxn ang="0">
                    <a:pos x="13" y="53"/>
                  </a:cxn>
                  <a:cxn ang="0">
                    <a:pos x="8" y="47"/>
                  </a:cxn>
                  <a:cxn ang="0">
                    <a:pos x="3" y="38"/>
                  </a:cxn>
                  <a:cxn ang="0">
                    <a:pos x="3" y="30"/>
                  </a:cxn>
                  <a:cxn ang="0">
                    <a:pos x="0" y="18"/>
                  </a:cxn>
                  <a:cxn ang="0">
                    <a:pos x="10" y="0"/>
                  </a:cxn>
                </a:cxnLst>
                <a:rect l="0" t="0" r="r" b="b"/>
                <a:pathLst>
                  <a:path w="45" h="55">
                    <a:moveTo>
                      <a:pt x="10" y="0"/>
                    </a:moveTo>
                    <a:lnTo>
                      <a:pt x="30" y="1"/>
                    </a:lnTo>
                    <a:lnTo>
                      <a:pt x="37" y="16"/>
                    </a:lnTo>
                    <a:lnTo>
                      <a:pt x="45" y="25"/>
                    </a:lnTo>
                    <a:lnTo>
                      <a:pt x="39" y="32"/>
                    </a:lnTo>
                    <a:lnTo>
                      <a:pt x="45" y="40"/>
                    </a:lnTo>
                    <a:lnTo>
                      <a:pt x="42" y="50"/>
                    </a:lnTo>
                    <a:lnTo>
                      <a:pt x="35" y="55"/>
                    </a:lnTo>
                    <a:lnTo>
                      <a:pt x="22" y="53"/>
                    </a:lnTo>
                    <a:lnTo>
                      <a:pt x="13" y="53"/>
                    </a:lnTo>
                    <a:lnTo>
                      <a:pt x="8" y="47"/>
                    </a:lnTo>
                    <a:lnTo>
                      <a:pt x="3" y="38"/>
                    </a:lnTo>
                    <a:lnTo>
                      <a:pt x="3" y="30"/>
                    </a:lnTo>
                    <a:lnTo>
                      <a:pt x="0" y="18"/>
                    </a:lnTo>
                    <a:lnTo>
                      <a:pt x="10"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53" name="Freeform 33"/>
              <p:cNvSpPr>
                <a:spLocks/>
              </p:cNvSpPr>
              <p:nvPr/>
            </p:nvSpPr>
            <p:spPr bwMode="auto">
              <a:xfrm>
                <a:off x="2826" y="1230"/>
                <a:ext cx="2208" cy="1298"/>
              </a:xfrm>
              <a:custGeom>
                <a:avLst/>
                <a:gdLst/>
                <a:ahLst/>
                <a:cxnLst>
                  <a:cxn ang="0">
                    <a:pos x="1681" y="490"/>
                  </a:cxn>
                  <a:cxn ang="0">
                    <a:pos x="1627" y="597"/>
                  </a:cxn>
                  <a:cxn ang="0">
                    <a:pos x="1712" y="781"/>
                  </a:cxn>
                  <a:cxn ang="0">
                    <a:pos x="1668" y="890"/>
                  </a:cxn>
                  <a:cxn ang="0">
                    <a:pos x="1574" y="936"/>
                  </a:cxn>
                  <a:cxn ang="0">
                    <a:pos x="1587" y="1042"/>
                  </a:cxn>
                  <a:cxn ang="0">
                    <a:pos x="1550" y="993"/>
                  </a:cxn>
                  <a:cxn ang="0">
                    <a:pos x="1430" y="840"/>
                  </a:cxn>
                  <a:cxn ang="0">
                    <a:pos x="1257" y="885"/>
                  </a:cxn>
                  <a:cxn ang="0">
                    <a:pos x="1156" y="909"/>
                  </a:cxn>
                  <a:cxn ang="0">
                    <a:pos x="943" y="744"/>
                  </a:cxn>
                  <a:cxn ang="0">
                    <a:pos x="741" y="709"/>
                  </a:cxn>
                  <a:cxn ang="0">
                    <a:pos x="913" y="808"/>
                  </a:cxn>
                  <a:cxn ang="0">
                    <a:pos x="681" y="894"/>
                  </a:cxn>
                  <a:cxn ang="0">
                    <a:pos x="610" y="788"/>
                  </a:cxn>
                  <a:cxn ang="0">
                    <a:pos x="512" y="650"/>
                  </a:cxn>
                  <a:cxn ang="0">
                    <a:pos x="460" y="576"/>
                  </a:cxn>
                  <a:cxn ang="0">
                    <a:pos x="435" y="530"/>
                  </a:cxn>
                  <a:cxn ang="0">
                    <a:pos x="401" y="503"/>
                  </a:cxn>
                  <a:cxn ang="0">
                    <a:pos x="384" y="560"/>
                  </a:cxn>
                  <a:cxn ang="0">
                    <a:pos x="329" y="468"/>
                  </a:cxn>
                  <a:cxn ang="0">
                    <a:pos x="280" y="456"/>
                  </a:cxn>
                  <a:cxn ang="0">
                    <a:pos x="335" y="528"/>
                  </a:cxn>
                  <a:cxn ang="0">
                    <a:pos x="318" y="523"/>
                  </a:cxn>
                  <a:cxn ang="0">
                    <a:pos x="264" y="481"/>
                  </a:cxn>
                  <a:cxn ang="0">
                    <a:pos x="206" y="454"/>
                  </a:cxn>
                  <a:cxn ang="0">
                    <a:pos x="142" y="500"/>
                  </a:cxn>
                  <a:cxn ang="0">
                    <a:pos x="130" y="549"/>
                  </a:cxn>
                  <a:cxn ang="0">
                    <a:pos x="74" y="576"/>
                  </a:cxn>
                  <a:cxn ang="0">
                    <a:pos x="7" y="540"/>
                  </a:cxn>
                  <a:cxn ang="0">
                    <a:pos x="74" y="463"/>
                  </a:cxn>
                  <a:cxn ang="0">
                    <a:pos x="94" y="377"/>
                  </a:cxn>
                  <a:cxn ang="0">
                    <a:pos x="167" y="352"/>
                  </a:cxn>
                  <a:cxn ang="0">
                    <a:pos x="236" y="308"/>
                  </a:cxn>
                  <a:cxn ang="0">
                    <a:pos x="275" y="242"/>
                  </a:cxn>
                  <a:cxn ang="0">
                    <a:pos x="350" y="240"/>
                  </a:cxn>
                  <a:cxn ang="0">
                    <a:pos x="408" y="203"/>
                  </a:cxn>
                  <a:cxn ang="0">
                    <a:pos x="379" y="160"/>
                  </a:cxn>
                  <a:cxn ang="0">
                    <a:pos x="436" y="121"/>
                  </a:cxn>
                  <a:cxn ang="0">
                    <a:pos x="367" y="141"/>
                  </a:cxn>
                  <a:cxn ang="0">
                    <a:pos x="350" y="200"/>
                  </a:cxn>
                  <a:cxn ang="0">
                    <a:pos x="291" y="259"/>
                  </a:cxn>
                  <a:cxn ang="0">
                    <a:pos x="276" y="208"/>
                  </a:cxn>
                  <a:cxn ang="0">
                    <a:pos x="239" y="220"/>
                  </a:cxn>
                  <a:cxn ang="0">
                    <a:pos x="204" y="200"/>
                  </a:cxn>
                  <a:cxn ang="0">
                    <a:pos x="214" y="175"/>
                  </a:cxn>
                  <a:cxn ang="0">
                    <a:pos x="243" y="141"/>
                  </a:cxn>
                  <a:cxn ang="0">
                    <a:pos x="291" y="101"/>
                  </a:cxn>
                  <a:cxn ang="0">
                    <a:pos x="349" y="38"/>
                  </a:cxn>
                  <a:cxn ang="0">
                    <a:pos x="435" y="10"/>
                  </a:cxn>
                  <a:cxn ang="0">
                    <a:pos x="514" y="30"/>
                  </a:cxn>
                  <a:cxn ang="0">
                    <a:pos x="514" y="124"/>
                  </a:cxn>
                  <a:cxn ang="0">
                    <a:pos x="548" y="166"/>
                  </a:cxn>
                  <a:cxn ang="0">
                    <a:pos x="591" y="146"/>
                  </a:cxn>
                  <a:cxn ang="0">
                    <a:pos x="681" y="114"/>
                  </a:cxn>
                  <a:cxn ang="0">
                    <a:pos x="876" y="5"/>
                  </a:cxn>
                  <a:cxn ang="0">
                    <a:pos x="1159" y="74"/>
                  </a:cxn>
                  <a:cxn ang="0">
                    <a:pos x="1511" y="96"/>
                  </a:cxn>
                  <a:cxn ang="0">
                    <a:pos x="1742" y="161"/>
                  </a:cxn>
                  <a:cxn ang="0">
                    <a:pos x="1809" y="286"/>
                  </a:cxn>
                  <a:cxn ang="0">
                    <a:pos x="1686" y="222"/>
                  </a:cxn>
                  <a:cxn ang="0">
                    <a:pos x="1562" y="235"/>
                  </a:cxn>
                  <a:cxn ang="0">
                    <a:pos x="1702" y="399"/>
                  </a:cxn>
                </a:cxnLst>
                <a:rect l="0" t="0" r="r" b="b"/>
                <a:pathLst>
                  <a:path w="1848" h="1086">
                    <a:moveTo>
                      <a:pt x="1722" y="443"/>
                    </a:moveTo>
                    <a:lnTo>
                      <a:pt x="1705" y="473"/>
                    </a:lnTo>
                    <a:lnTo>
                      <a:pt x="1747" y="503"/>
                    </a:lnTo>
                    <a:lnTo>
                      <a:pt x="1762" y="533"/>
                    </a:lnTo>
                    <a:lnTo>
                      <a:pt x="1725" y="550"/>
                    </a:lnTo>
                    <a:lnTo>
                      <a:pt x="1715" y="520"/>
                    </a:lnTo>
                    <a:lnTo>
                      <a:pt x="1681" y="490"/>
                    </a:lnTo>
                    <a:lnTo>
                      <a:pt x="1671" y="458"/>
                    </a:lnTo>
                    <a:lnTo>
                      <a:pt x="1649" y="473"/>
                    </a:lnTo>
                    <a:lnTo>
                      <a:pt x="1627" y="486"/>
                    </a:lnTo>
                    <a:lnTo>
                      <a:pt x="1624" y="512"/>
                    </a:lnTo>
                    <a:lnTo>
                      <a:pt x="1648" y="538"/>
                    </a:lnTo>
                    <a:lnTo>
                      <a:pt x="1632" y="560"/>
                    </a:lnTo>
                    <a:lnTo>
                      <a:pt x="1627" y="597"/>
                    </a:lnTo>
                    <a:lnTo>
                      <a:pt x="1656" y="621"/>
                    </a:lnTo>
                    <a:lnTo>
                      <a:pt x="1688" y="628"/>
                    </a:lnTo>
                    <a:lnTo>
                      <a:pt x="1722" y="653"/>
                    </a:lnTo>
                    <a:lnTo>
                      <a:pt x="1750" y="687"/>
                    </a:lnTo>
                    <a:lnTo>
                      <a:pt x="1752" y="737"/>
                    </a:lnTo>
                    <a:lnTo>
                      <a:pt x="1742" y="761"/>
                    </a:lnTo>
                    <a:lnTo>
                      <a:pt x="1712" y="781"/>
                    </a:lnTo>
                    <a:lnTo>
                      <a:pt x="1675" y="791"/>
                    </a:lnTo>
                    <a:lnTo>
                      <a:pt x="1651" y="806"/>
                    </a:lnTo>
                    <a:lnTo>
                      <a:pt x="1638" y="798"/>
                    </a:lnTo>
                    <a:lnTo>
                      <a:pt x="1626" y="806"/>
                    </a:lnTo>
                    <a:lnTo>
                      <a:pt x="1622" y="843"/>
                    </a:lnTo>
                    <a:lnTo>
                      <a:pt x="1631" y="865"/>
                    </a:lnTo>
                    <a:lnTo>
                      <a:pt x="1668" y="890"/>
                    </a:lnTo>
                    <a:lnTo>
                      <a:pt x="1683" y="916"/>
                    </a:lnTo>
                    <a:lnTo>
                      <a:pt x="1695" y="931"/>
                    </a:lnTo>
                    <a:lnTo>
                      <a:pt x="1691" y="958"/>
                    </a:lnTo>
                    <a:lnTo>
                      <a:pt x="1668" y="980"/>
                    </a:lnTo>
                    <a:lnTo>
                      <a:pt x="1643" y="980"/>
                    </a:lnTo>
                    <a:lnTo>
                      <a:pt x="1602" y="948"/>
                    </a:lnTo>
                    <a:lnTo>
                      <a:pt x="1574" y="936"/>
                    </a:lnTo>
                    <a:lnTo>
                      <a:pt x="1562" y="929"/>
                    </a:lnTo>
                    <a:lnTo>
                      <a:pt x="1550" y="946"/>
                    </a:lnTo>
                    <a:lnTo>
                      <a:pt x="1553" y="970"/>
                    </a:lnTo>
                    <a:lnTo>
                      <a:pt x="1563" y="988"/>
                    </a:lnTo>
                    <a:lnTo>
                      <a:pt x="1570" y="1017"/>
                    </a:lnTo>
                    <a:lnTo>
                      <a:pt x="1595" y="1027"/>
                    </a:lnTo>
                    <a:lnTo>
                      <a:pt x="1587" y="1042"/>
                    </a:lnTo>
                    <a:lnTo>
                      <a:pt x="1589" y="1064"/>
                    </a:lnTo>
                    <a:lnTo>
                      <a:pt x="1597" y="1086"/>
                    </a:lnTo>
                    <a:lnTo>
                      <a:pt x="1580" y="1084"/>
                    </a:lnTo>
                    <a:lnTo>
                      <a:pt x="1562" y="1059"/>
                    </a:lnTo>
                    <a:lnTo>
                      <a:pt x="1563" y="1032"/>
                    </a:lnTo>
                    <a:lnTo>
                      <a:pt x="1557" y="1024"/>
                    </a:lnTo>
                    <a:lnTo>
                      <a:pt x="1550" y="993"/>
                    </a:lnTo>
                    <a:lnTo>
                      <a:pt x="1542" y="985"/>
                    </a:lnTo>
                    <a:lnTo>
                      <a:pt x="1538" y="943"/>
                    </a:lnTo>
                    <a:lnTo>
                      <a:pt x="1526" y="916"/>
                    </a:lnTo>
                    <a:lnTo>
                      <a:pt x="1506" y="892"/>
                    </a:lnTo>
                    <a:lnTo>
                      <a:pt x="1469" y="879"/>
                    </a:lnTo>
                    <a:lnTo>
                      <a:pt x="1442" y="857"/>
                    </a:lnTo>
                    <a:lnTo>
                      <a:pt x="1430" y="840"/>
                    </a:lnTo>
                    <a:lnTo>
                      <a:pt x="1412" y="821"/>
                    </a:lnTo>
                    <a:lnTo>
                      <a:pt x="1383" y="779"/>
                    </a:lnTo>
                    <a:lnTo>
                      <a:pt x="1358" y="783"/>
                    </a:lnTo>
                    <a:lnTo>
                      <a:pt x="1324" y="803"/>
                    </a:lnTo>
                    <a:lnTo>
                      <a:pt x="1309" y="820"/>
                    </a:lnTo>
                    <a:lnTo>
                      <a:pt x="1279" y="852"/>
                    </a:lnTo>
                    <a:lnTo>
                      <a:pt x="1257" y="885"/>
                    </a:lnTo>
                    <a:lnTo>
                      <a:pt x="1248" y="897"/>
                    </a:lnTo>
                    <a:lnTo>
                      <a:pt x="1257" y="938"/>
                    </a:lnTo>
                    <a:lnTo>
                      <a:pt x="1255" y="976"/>
                    </a:lnTo>
                    <a:lnTo>
                      <a:pt x="1228" y="1003"/>
                    </a:lnTo>
                    <a:lnTo>
                      <a:pt x="1213" y="1005"/>
                    </a:lnTo>
                    <a:lnTo>
                      <a:pt x="1181" y="949"/>
                    </a:lnTo>
                    <a:lnTo>
                      <a:pt x="1156" y="909"/>
                    </a:lnTo>
                    <a:lnTo>
                      <a:pt x="1105" y="835"/>
                    </a:lnTo>
                    <a:lnTo>
                      <a:pt x="1103" y="806"/>
                    </a:lnTo>
                    <a:lnTo>
                      <a:pt x="1092" y="793"/>
                    </a:lnTo>
                    <a:lnTo>
                      <a:pt x="1083" y="811"/>
                    </a:lnTo>
                    <a:lnTo>
                      <a:pt x="1039" y="769"/>
                    </a:lnTo>
                    <a:lnTo>
                      <a:pt x="980" y="737"/>
                    </a:lnTo>
                    <a:lnTo>
                      <a:pt x="943" y="744"/>
                    </a:lnTo>
                    <a:lnTo>
                      <a:pt x="890" y="741"/>
                    </a:lnTo>
                    <a:lnTo>
                      <a:pt x="864" y="717"/>
                    </a:lnTo>
                    <a:lnTo>
                      <a:pt x="836" y="720"/>
                    </a:lnTo>
                    <a:lnTo>
                      <a:pt x="795" y="710"/>
                    </a:lnTo>
                    <a:lnTo>
                      <a:pt x="711" y="631"/>
                    </a:lnTo>
                    <a:lnTo>
                      <a:pt x="716" y="663"/>
                    </a:lnTo>
                    <a:lnTo>
                      <a:pt x="741" y="709"/>
                    </a:lnTo>
                    <a:lnTo>
                      <a:pt x="770" y="741"/>
                    </a:lnTo>
                    <a:lnTo>
                      <a:pt x="800" y="757"/>
                    </a:lnTo>
                    <a:lnTo>
                      <a:pt x="834" y="744"/>
                    </a:lnTo>
                    <a:lnTo>
                      <a:pt x="861" y="744"/>
                    </a:lnTo>
                    <a:lnTo>
                      <a:pt x="896" y="773"/>
                    </a:lnTo>
                    <a:lnTo>
                      <a:pt x="916" y="794"/>
                    </a:lnTo>
                    <a:lnTo>
                      <a:pt x="913" y="808"/>
                    </a:lnTo>
                    <a:lnTo>
                      <a:pt x="852" y="870"/>
                    </a:lnTo>
                    <a:lnTo>
                      <a:pt x="812" y="894"/>
                    </a:lnTo>
                    <a:lnTo>
                      <a:pt x="728" y="926"/>
                    </a:lnTo>
                    <a:lnTo>
                      <a:pt x="703" y="936"/>
                    </a:lnTo>
                    <a:lnTo>
                      <a:pt x="687" y="926"/>
                    </a:lnTo>
                    <a:lnTo>
                      <a:pt x="682" y="912"/>
                    </a:lnTo>
                    <a:lnTo>
                      <a:pt x="681" y="894"/>
                    </a:lnTo>
                    <a:lnTo>
                      <a:pt x="674" y="875"/>
                    </a:lnTo>
                    <a:lnTo>
                      <a:pt x="662" y="860"/>
                    </a:lnTo>
                    <a:lnTo>
                      <a:pt x="652" y="847"/>
                    </a:lnTo>
                    <a:lnTo>
                      <a:pt x="637" y="828"/>
                    </a:lnTo>
                    <a:lnTo>
                      <a:pt x="628" y="816"/>
                    </a:lnTo>
                    <a:lnTo>
                      <a:pt x="622" y="801"/>
                    </a:lnTo>
                    <a:lnTo>
                      <a:pt x="610" y="788"/>
                    </a:lnTo>
                    <a:lnTo>
                      <a:pt x="591" y="754"/>
                    </a:lnTo>
                    <a:lnTo>
                      <a:pt x="581" y="741"/>
                    </a:lnTo>
                    <a:lnTo>
                      <a:pt x="568" y="722"/>
                    </a:lnTo>
                    <a:lnTo>
                      <a:pt x="546" y="697"/>
                    </a:lnTo>
                    <a:lnTo>
                      <a:pt x="534" y="682"/>
                    </a:lnTo>
                    <a:lnTo>
                      <a:pt x="524" y="672"/>
                    </a:lnTo>
                    <a:lnTo>
                      <a:pt x="512" y="650"/>
                    </a:lnTo>
                    <a:lnTo>
                      <a:pt x="548" y="629"/>
                    </a:lnTo>
                    <a:lnTo>
                      <a:pt x="563" y="586"/>
                    </a:lnTo>
                    <a:lnTo>
                      <a:pt x="529" y="574"/>
                    </a:lnTo>
                    <a:lnTo>
                      <a:pt x="482" y="581"/>
                    </a:lnTo>
                    <a:lnTo>
                      <a:pt x="472" y="576"/>
                    </a:lnTo>
                    <a:lnTo>
                      <a:pt x="467" y="576"/>
                    </a:lnTo>
                    <a:lnTo>
                      <a:pt x="460" y="576"/>
                    </a:lnTo>
                    <a:lnTo>
                      <a:pt x="455" y="576"/>
                    </a:lnTo>
                    <a:lnTo>
                      <a:pt x="453" y="567"/>
                    </a:lnTo>
                    <a:lnTo>
                      <a:pt x="450" y="560"/>
                    </a:lnTo>
                    <a:lnTo>
                      <a:pt x="450" y="547"/>
                    </a:lnTo>
                    <a:lnTo>
                      <a:pt x="441" y="540"/>
                    </a:lnTo>
                    <a:lnTo>
                      <a:pt x="440" y="532"/>
                    </a:lnTo>
                    <a:lnTo>
                      <a:pt x="435" y="530"/>
                    </a:lnTo>
                    <a:lnTo>
                      <a:pt x="430" y="523"/>
                    </a:lnTo>
                    <a:lnTo>
                      <a:pt x="428" y="517"/>
                    </a:lnTo>
                    <a:lnTo>
                      <a:pt x="425" y="510"/>
                    </a:lnTo>
                    <a:lnTo>
                      <a:pt x="421" y="503"/>
                    </a:lnTo>
                    <a:lnTo>
                      <a:pt x="411" y="503"/>
                    </a:lnTo>
                    <a:lnTo>
                      <a:pt x="404" y="503"/>
                    </a:lnTo>
                    <a:lnTo>
                      <a:pt x="401" y="503"/>
                    </a:lnTo>
                    <a:lnTo>
                      <a:pt x="399" y="515"/>
                    </a:lnTo>
                    <a:lnTo>
                      <a:pt x="399" y="523"/>
                    </a:lnTo>
                    <a:lnTo>
                      <a:pt x="399" y="533"/>
                    </a:lnTo>
                    <a:lnTo>
                      <a:pt x="399" y="544"/>
                    </a:lnTo>
                    <a:lnTo>
                      <a:pt x="399" y="550"/>
                    </a:lnTo>
                    <a:lnTo>
                      <a:pt x="391" y="554"/>
                    </a:lnTo>
                    <a:lnTo>
                      <a:pt x="384" y="560"/>
                    </a:lnTo>
                    <a:lnTo>
                      <a:pt x="374" y="550"/>
                    </a:lnTo>
                    <a:lnTo>
                      <a:pt x="367" y="537"/>
                    </a:lnTo>
                    <a:lnTo>
                      <a:pt x="369" y="522"/>
                    </a:lnTo>
                    <a:lnTo>
                      <a:pt x="359" y="498"/>
                    </a:lnTo>
                    <a:lnTo>
                      <a:pt x="354" y="485"/>
                    </a:lnTo>
                    <a:lnTo>
                      <a:pt x="342" y="476"/>
                    </a:lnTo>
                    <a:lnTo>
                      <a:pt x="329" y="468"/>
                    </a:lnTo>
                    <a:lnTo>
                      <a:pt x="322" y="456"/>
                    </a:lnTo>
                    <a:lnTo>
                      <a:pt x="317" y="448"/>
                    </a:lnTo>
                    <a:lnTo>
                      <a:pt x="305" y="446"/>
                    </a:lnTo>
                    <a:lnTo>
                      <a:pt x="302" y="441"/>
                    </a:lnTo>
                    <a:lnTo>
                      <a:pt x="293" y="441"/>
                    </a:lnTo>
                    <a:lnTo>
                      <a:pt x="286" y="449"/>
                    </a:lnTo>
                    <a:lnTo>
                      <a:pt x="280" y="456"/>
                    </a:lnTo>
                    <a:lnTo>
                      <a:pt x="295" y="464"/>
                    </a:lnTo>
                    <a:lnTo>
                      <a:pt x="303" y="476"/>
                    </a:lnTo>
                    <a:lnTo>
                      <a:pt x="318" y="491"/>
                    </a:lnTo>
                    <a:lnTo>
                      <a:pt x="325" y="498"/>
                    </a:lnTo>
                    <a:lnTo>
                      <a:pt x="337" y="503"/>
                    </a:lnTo>
                    <a:lnTo>
                      <a:pt x="345" y="517"/>
                    </a:lnTo>
                    <a:lnTo>
                      <a:pt x="335" y="528"/>
                    </a:lnTo>
                    <a:lnTo>
                      <a:pt x="334" y="523"/>
                    </a:lnTo>
                    <a:lnTo>
                      <a:pt x="334" y="517"/>
                    </a:lnTo>
                    <a:lnTo>
                      <a:pt x="329" y="532"/>
                    </a:lnTo>
                    <a:lnTo>
                      <a:pt x="327" y="545"/>
                    </a:lnTo>
                    <a:lnTo>
                      <a:pt x="317" y="549"/>
                    </a:lnTo>
                    <a:lnTo>
                      <a:pt x="320" y="532"/>
                    </a:lnTo>
                    <a:lnTo>
                      <a:pt x="318" y="523"/>
                    </a:lnTo>
                    <a:lnTo>
                      <a:pt x="307" y="518"/>
                    </a:lnTo>
                    <a:lnTo>
                      <a:pt x="302" y="515"/>
                    </a:lnTo>
                    <a:lnTo>
                      <a:pt x="297" y="508"/>
                    </a:lnTo>
                    <a:lnTo>
                      <a:pt x="286" y="501"/>
                    </a:lnTo>
                    <a:lnTo>
                      <a:pt x="280" y="496"/>
                    </a:lnTo>
                    <a:lnTo>
                      <a:pt x="273" y="486"/>
                    </a:lnTo>
                    <a:lnTo>
                      <a:pt x="264" y="481"/>
                    </a:lnTo>
                    <a:lnTo>
                      <a:pt x="259" y="471"/>
                    </a:lnTo>
                    <a:lnTo>
                      <a:pt x="258" y="463"/>
                    </a:lnTo>
                    <a:lnTo>
                      <a:pt x="251" y="459"/>
                    </a:lnTo>
                    <a:lnTo>
                      <a:pt x="244" y="454"/>
                    </a:lnTo>
                    <a:lnTo>
                      <a:pt x="231" y="454"/>
                    </a:lnTo>
                    <a:lnTo>
                      <a:pt x="219" y="456"/>
                    </a:lnTo>
                    <a:lnTo>
                      <a:pt x="206" y="454"/>
                    </a:lnTo>
                    <a:lnTo>
                      <a:pt x="182" y="456"/>
                    </a:lnTo>
                    <a:lnTo>
                      <a:pt x="165" y="458"/>
                    </a:lnTo>
                    <a:lnTo>
                      <a:pt x="160" y="461"/>
                    </a:lnTo>
                    <a:lnTo>
                      <a:pt x="158" y="471"/>
                    </a:lnTo>
                    <a:lnTo>
                      <a:pt x="158" y="483"/>
                    </a:lnTo>
                    <a:lnTo>
                      <a:pt x="148" y="495"/>
                    </a:lnTo>
                    <a:lnTo>
                      <a:pt x="142" y="500"/>
                    </a:lnTo>
                    <a:lnTo>
                      <a:pt x="138" y="503"/>
                    </a:lnTo>
                    <a:lnTo>
                      <a:pt x="133" y="515"/>
                    </a:lnTo>
                    <a:lnTo>
                      <a:pt x="130" y="522"/>
                    </a:lnTo>
                    <a:lnTo>
                      <a:pt x="135" y="527"/>
                    </a:lnTo>
                    <a:lnTo>
                      <a:pt x="135" y="537"/>
                    </a:lnTo>
                    <a:lnTo>
                      <a:pt x="133" y="542"/>
                    </a:lnTo>
                    <a:lnTo>
                      <a:pt x="130" y="549"/>
                    </a:lnTo>
                    <a:lnTo>
                      <a:pt x="121" y="560"/>
                    </a:lnTo>
                    <a:lnTo>
                      <a:pt x="116" y="555"/>
                    </a:lnTo>
                    <a:lnTo>
                      <a:pt x="111" y="559"/>
                    </a:lnTo>
                    <a:lnTo>
                      <a:pt x="104" y="564"/>
                    </a:lnTo>
                    <a:lnTo>
                      <a:pt x="94" y="565"/>
                    </a:lnTo>
                    <a:lnTo>
                      <a:pt x="84" y="574"/>
                    </a:lnTo>
                    <a:lnTo>
                      <a:pt x="74" y="576"/>
                    </a:lnTo>
                    <a:lnTo>
                      <a:pt x="64" y="576"/>
                    </a:lnTo>
                    <a:lnTo>
                      <a:pt x="54" y="576"/>
                    </a:lnTo>
                    <a:lnTo>
                      <a:pt x="32" y="581"/>
                    </a:lnTo>
                    <a:lnTo>
                      <a:pt x="22" y="581"/>
                    </a:lnTo>
                    <a:lnTo>
                      <a:pt x="17" y="569"/>
                    </a:lnTo>
                    <a:lnTo>
                      <a:pt x="10" y="554"/>
                    </a:lnTo>
                    <a:lnTo>
                      <a:pt x="7" y="540"/>
                    </a:lnTo>
                    <a:lnTo>
                      <a:pt x="5" y="527"/>
                    </a:lnTo>
                    <a:lnTo>
                      <a:pt x="5" y="510"/>
                    </a:lnTo>
                    <a:lnTo>
                      <a:pt x="0" y="486"/>
                    </a:lnTo>
                    <a:lnTo>
                      <a:pt x="19" y="471"/>
                    </a:lnTo>
                    <a:lnTo>
                      <a:pt x="29" y="459"/>
                    </a:lnTo>
                    <a:lnTo>
                      <a:pt x="51" y="459"/>
                    </a:lnTo>
                    <a:lnTo>
                      <a:pt x="74" y="463"/>
                    </a:lnTo>
                    <a:lnTo>
                      <a:pt x="91" y="456"/>
                    </a:lnTo>
                    <a:lnTo>
                      <a:pt x="110" y="454"/>
                    </a:lnTo>
                    <a:lnTo>
                      <a:pt x="111" y="434"/>
                    </a:lnTo>
                    <a:lnTo>
                      <a:pt x="121" y="421"/>
                    </a:lnTo>
                    <a:lnTo>
                      <a:pt x="96" y="405"/>
                    </a:lnTo>
                    <a:lnTo>
                      <a:pt x="93" y="394"/>
                    </a:lnTo>
                    <a:lnTo>
                      <a:pt x="94" y="377"/>
                    </a:lnTo>
                    <a:lnTo>
                      <a:pt x="113" y="377"/>
                    </a:lnTo>
                    <a:lnTo>
                      <a:pt x="125" y="375"/>
                    </a:lnTo>
                    <a:lnTo>
                      <a:pt x="126" y="377"/>
                    </a:lnTo>
                    <a:lnTo>
                      <a:pt x="140" y="367"/>
                    </a:lnTo>
                    <a:lnTo>
                      <a:pt x="153" y="362"/>
                    </a:lnTo>
                    <a:lnTo>
                      <a:pt x="158" y="362"/>
                    </a:lnTo>
                    <a:lnTo>
                      <a:pt x="167" y="352"/>
                    </a:lnTo>
                    <a:lnTo>
                      <a:pt x="177" y="348"/>
                    </a:lnTo>
                    <a:lnTo>
                      <a:pt x="187" y="330"/>
                    </a:lnTo>
                    <a:lnTo>
                      <a:pt x="194" y="335"/>
                    </a:lnTo>
                    <a:lnTo>
                      <a:pt x="207" y="323"/>
                    </a:lnTo>
                    <a:lnTo>
                      <a:pt x="209" y="323"/>
                    </a:lnTo>
                    <a:lnTo>
                      <a:pt x="226" y="309"/>
                    </a:lnTo>
                    <a:lnTo>
                      <a:pt x="236" y="308"/>
                    </a:lnTo>
                    <a:lnTo>
                      <a:pt x="249" y="308"/>
                    </a:lnTo>
                    <a:lnTo>
                      <a:pt x="258" y="308"/>
                    </a:lnTo>
                    <a:lnTo>
                      <a:pt x="251" y="291"/>
                    </a:lnTo>
                    <a:lnTo>
                      <a:pt x="248" y="277"/>
                    </a:lnTo>
                    <a:lnTo>
                      <a:pt x="244" y="249"/>
                    </a:lnTo>
                    <a:lnTo>
                      <a:pt x="264" y="247"/>
                    </a:lnTo>
                    <a:lnTo>
                      <a:pt x="275" y="242"/>
                    </a:lnTo>
                    <a:lnTo>
                      <a:pt x="270" y="254"/>
                    </a:lnTo>
                    <a:lnTo>
                      <a:pt x="278" y="262"/>
                    </a:lnTo>
                    <a:lnTo>
                      <a:pt x="286" y="272"/>
                    </a:lnTo>
                    <a:lnTo>
                      <a:pt x="291" y="279"/>
                    </a:lnTo>
                    <a:lnTo>
                      <a:pt x="315" y="277"/>
                    </a:lnTo>
                    <a:lnTo>
                      <a:pt x="335" y="252"/>
                    </a:lnTo>
                    <a:lnTo>
                      <a:pt x="350" y="240"/>
                    </a:lnTo>
                    <a:lnTo>
                      <a:pt x="359" y="232"/>
                    </a:lnTo>
                    <a:lnTo>
                      <a:pt x="369" y="222"/>
                    </a:lnTo>
                    <a:lnTo>
                      <a:pt x="379" y="208"/>
                    </a:lnTo>
                    <a:lnTo>
                      <a:pt x="387" y="213"/>
                    </a:lnTo>
                    <a:lnTo>
                      <a:pt x="387" y="205"/>
                    </a:lnTo>
                    <a:lnTo>
                      <a:pt x="393" y="200"/>
                    </a:lnTo>
                    <a:lnTo>
                      <a:pt x="408" y="203"/>
                    </a:lnTo>
                    <a:lnTo>
                      <a:pt x="433" y="225"/>
                    </a:lnTo>
                    <a:lnTo>
                      <a:pt x="428" y="165"/>
                    </a:lnTo>
                    <a:lnTo>
                      <a:pt x="406" y="192"/>
                    </a:lnTo>
                    <a:lnTo>
                      <a:pt x="389" y="190"/>
                    </a:lnTo>
                    <a:lnTo>
                      <a:pt x="384" y="173"/>
                    </a:lnTo>
                    <a:lnTo>
                      <a:pt x="384" y="165"/>
                    </a:lnTo>
                    <a:lnTo>
                      <a:pt x="379" y="160"/>
                    </a:lnTo>
                    <a:lnTo>
                      <a:pt x="393" y="146"/>
                    </a:lnTo>
                    <a:lnTo>
                      <a:pt x="401" y="136"/>
                    </a:lnTo>
                    <a:lnTo>
                      <a:pt x="409" y="133"/>
                    </a:lnTo>
                    <a:lnTo>
                      <a:pt x="416" y="131"/>
                    </a:lnTo>
                    <a:lnTo>
                      <a:pt x="421" y="123"/>
                    </a:lnTo>
                    <a:lnTo>
                      <a:pt x="428" y="121"/>
                    </a:lnTo>
                    <a:lnTo>
                      <a:pt x="436" y="121"/>
                    </a:lnTo>
                    <a:lnTo>
                      <a:pt x="421" y="106"/>
                    </a:lnTo>
                    <a:lnTo>
                      <a:pt x="406" y="109"/>
                    </a:lnTo>
                    <a:lnTo>
                      <a:pt x="396" y="109"/>
                    </a:lnTo>
                    <a:lnTo>
                      <a:pt x="387" y="104"/>
                    </a:lnTo>
                    <a:lnTo>
                      <a:pt x="387" y="114"/>
                    </a:lnTo>
                    <a:lnTo>
                      <a:pt x="379" y="124"/>
                    </a:lnTo>
                    <a:lnTo>
                      <a:pt x="367" y="141"/>
                    </a:lnTo>
                    <a:lnTo>
                      <a:pt x="355" y="148"/>
                    </a:lnTo>
                    <a:lnTo>
                      <a:pt x="347" y="148"/>
                    </a:lnTo>
                    <a:lnTo>
                      <a:pt x="344" y="160"/>
                    </a:lnTo>
                    <a:lnTo>
                      <a:pt x="344" y="165"/>
                    </a:lnTo>
                    <a:lnTo>
                      <a:pt x="337" y="170"/>
                    </a:lnTo>
                    <a:lnTo>
                      <a:pt x="345" y="190"/>
                    </a:lnTo>
                    <a:lnTo>
                      <a:pt x="350" y="200"/>
                    </a:lnTo>
                    <a:lnTo>
                      <a:pt x="340" y="215"/>
                    </a:lnTo>
                    <a:lnTo>
                      <a:pt x="329" y="225"/>
                    </a:lnTo>
                    <a:lnTo>
                      <a:pt x="325" y="240"/>
                    </a:lnTo>
                    <a:lnTo>
                      <a:pt x="318" y="252"/>
                    </a:lnTo>
                    <a:lnTo>
                      <a:pt x="312" y="252"/>
                    </a:lnTo>
                    <a:lnTo>
                      <a:pt x="302" y="254"/>
                    </a:lnTo>
                    <a:lnTo>
                      <a:pt x="291" y="259"/>
                    </a:lnTo>
                    <a:lnTo>
                      <a:pt x="288" y="257"/>
                    </a:lnTo>
                    <a:lnTo>
                      <a:pt x="288" y="249"/>
                    </a:lnTo>
                    <a:lnTo>
                      <a:pt x="286" y="235"/>
                    </a:lnTo>
                    <a:lnTo>
                      <a:pt x="278" y="235"/>
                    </a:lnTo>
                    <a:lnTo>
                      <a:pt x="273" y="227"/>
                    </a:lnTo>
                    <a:lnTo>
                      <a:pt x="275" y="215"/>
                    </a:lnTo>
                    <a:lnTo>
                      <a:pt x="276" y="208"/>
                    </a:lnTo>
                    <a:lnTo>
                      <a:pt x="275" y="205"/>
                    </a:lnTo>
                    <a:lnTo>
                      <a:pt x="268" y="208"/>
                    </a:lnTo>
                    <a:lnTo>
                      <a:pt x="264" y="208"/>
                    </a:lnTo>
                    <a:lnTo>
                      <a:pt x="259" y="207"/>
                    </a:lnTo>
                    <a:lnTo>
                      <a:pt x="256" y="205"/>
                    </a:lnTo>
                    <a:lnTo>
                      <a:pt x="248" y="212"/>
                    </a:lnTo>
                    <a:lnTo>
                      <a:pt x="239" y="220"/>
                    </a:lnTo>
                    <a:lnTo>
                      <a:pt x="231" y="229"/>
                    </a:lnTo>
                    <a:lnTo>
                      <a:pt x="212" y="227"/>
                    </a:lnTo>
                    <a:lnTo>
                      <a:pt x="200" y="225"/>
                    </a:lnTo>
                    <a:lnTo>
                      <a:pt x="192" y="217"/>
                    </a:lnTo>
                    <a:lnTo>
                      <a:pt x="192" y="212"/>
                    </a:lnTo>
                    <a:lnTo>
                      <a:pt x="197" y="205"/>
                    </a:lnTo>
                    <a:lnTo>
                      <a:pt x="204" y="200"/>
                    </a:lnTo>
                    <a:lnTo>
                      <a:pt x="209" y="193"/>
                    </a:lnTo>
                    <a:lnTo>
                      <a:pt x="197" y="197"/>
                    </a:lnTo>
                    <a:lnTo>
                      <a:pt x="192" y="188"/>
                    </a:lnTo>
                    <a:lnTo>
                      <a:pt x="192" y="183"/>
                    </a:lnTo>
                    <a:lnTo>
                      <a:pt x="209" y="181"/>
                    </a:lnTo>
                    <a:lnTo>
                      <a:pt x="224" y="180"/>
                    </a:lnTo>
                    <a:lnTo>
                      <a:pt x="214" y="175"/>
                    </a:lnTo>
                    <a:lnTo>
                      <a:pt x="199" y="176"/>
                    </a:lnTo>
                    <a:lnTo>
                      <a:pt x="199" y="166"/>
                    </a:lnTo>
                    <a:lnTo>
                      <a:pt x="206" y="160"/>
                    </a:lnTo>
                    <a:lnTo>
                      <a:pt x="221" y="153"/>
                    </a:lnTo>
                    <a:lnTo>
                      <a:pt x="226" y="146"/>
                    </a:lnTo>
                    <a:lnTo>
                      <a:pt x="231" y="143"/>
                    </a:lnTo>
                    <a:lnTo>
                      <a:pt x="243" y="141"/>
                    </a:lnTo>
                    <a:lnTo>
                      <a:pt x="253" y="143"/>
                    </a:lnTo>
                    <a:lnTo>
                      <a:pt x="258" y="146"/>
                    </a:lnTo>
                    <a:lnTo>
                      <a:pt x="266" y="141"/>
                    </a:lnTo>
                    <a:lnTo>
                      <a:pt x="258" y="139"/>
                    </a:lnTo>
                    <a:lnTo>
                      <a:pt x="258" y="126"/>
                    </a:lnTo>
                    <a:lnTo>
                      <a:pt x="280" y="111"/>
                    </a:lnTo>
                    <a:lnTo>
                      <a:pt x="291" y="101"/>
                    </a:lnTo>
                    <a:lnTo>
                      <a:pt x="298" y="99"/>
                    </a:lnTo>
                    <a:lnTo>
                      <a:pt x="297" y="94"/>
                    </a:lnTo>
                    <a:lnTo>
                      <a:pt x="307" y="82"/>
                    </a:lnTo>
                    <a:lnTo>
                      <a:pt x="318" y="67"/>
                    </a:lnTo>
                    <a:lnTo>
                      <a:pt x="332" y="60"/>
                    </a:lnTo>
                    <a:lnTo>
                      <a:pt x="322" y="53"/>
                    </a:lnTo>
                    <a:lnTo>
                      <a:pt x="349" y="38"/>
                    </a:lnTo>
                    <a:lnTo>
                      <a:pt x="361" y="40"/>
                    </a:lnTo>
                    <a:lnTo>
                      <a:pt x="359" y="32"/>
                    </a:lnTo>
                    <a:lnTo>
                      <a:pt x="382" y="30"/>
                    </a:lnTo>
                    <a:lnTo>
                      <a:pt x="426" y="3"/>
                    </a:lnTo>
                    <a:lnTo>
                      <a:pt x="433" y="0"/>
                    </a:lnTo>
                    <a:lnTo>
                      <a:pt x="425" y="20"/>
                    </a:lnTo>
                    <a:lnTo>
                      <a:pt x="435" y="10"/>
                    </a:lnTo>
                    <a:lnTo>
                      <a:pt x="446" y="6"/>
                    </a:lnTo>
                    <a:lnTo>
                      <a:pt x="445" y="15"/>
                    </a:lnTo>
                    <a:lnTo>
                      <a:pt x="478" y="5"/>
                    </a:lnTo>
                    <a:lnTo>
                      <a:pt x="495" y="13"/>
                    </a:lnTo>
                    <a:lnTo>
                      <a:pt x="472" y="21"/>
                    </a:lnTo>
                    <a:lnTo>
                      <a:pt x="480" y="32"/>
                    </a:lnTo>
                    <a:lnTo>
                      <a:pt x="514" y="30"/>
                    </a:lnTo>
                    <a:lnTo>
                      <a:pt x="563" y="45"/>
                    </a:lnTo>
                    <a:lnTo>
                      <a:pt x="559" y="62"/>
                    </a:lnTo>
                    <a:lnTo>
                      <a:pt x="539" y="77"/>
                    </a:lnTo>
                    <a:lnTo>
                      <a:pt x="509" y="85"/>
                    </a:lnTo>
                    <a:lnTo>
                      <a:pt x="504" y="104"/>
                    </a:lnTo>
                    <a:lnTo>
                      <a:pt x="505" y="121"/>
                    </a:lnTo>
                    <a:lnTo>
                      <a:pt x="514" y="124"/>
                    </a:lnTo>
                    <a:lnTo>
                      <a:pt x="516" y="133"/>
                    </a:lnTo>
                    <a:lnTo>
                      <a:pt x="519" y="136"/>
                    </a:lnTo>
                    <a:lnTo>
                      <a:pt x="526" y="139"/>
                    </a:lnTo>
                    <a:lnTo>
                      <a:pt x="527" y="149"/>
                    </a:lnTo>
                    <a:lnTo>
                      <a:pt x="537" y="161"/>
                    </a:lnTo>
                    <a:lnTo>
                      <a:pt x="537" y="166"/>
                    </a:lnTo>
                    <a:lnTo>
                      <a:pt x="548" y="166"/>
                    </a:lnTo>
                    <a:lnTo>
                      <a:pt x="551" y="170"/>
                    </a:lnTo>
                    <a:lnTo>
                      <a:pt x="559" y="173"/>
                    </a:lnTo>
                    <a:lnTo>
                      <a:pt x="564" y="168"/>
                    </a:lnTo>
                    <a:lnTo>
                      <a:pt x="569" y="160"/>
                    </a:lnTo>
                    <a:lnTo>
                      <a:pt x="573" y="155"/>
                    </a:lnTo>
                    <a:lnTo>
                      <a:pt x="581" y="158"/>
                    </a:lnTo>
                    <a:lnTo>
                      <a:pt x="591" y="146"/>
                    </a:lnTo>
                    <a:lnTo>
                      <a:pt x="591" y="138"/>
                    </a:lnTo>
                    <a:lnTo>
                      <a:pt x="595" y="131"/>
                    </a:lnTo>
                    <a:lnTo>
                      <a:pt x="596" y="126"/>
                    </a:lnTo>
                    <a:lnTo>
                      <a:pt x="617" y="121"/>
                    </a:lnTo>
                    <a:lnTo>
                      <a:pt x="633" y="116"/>
                    </a:lnTo>
                    <a:lnTo>
                      <a:pt x="655" y="109"/>
                    </a:lnTo>
                    <a:lnTo>
                      <a:pt x="681" y="114"/>
                    </a:lnTo>
                    <a:lnTo>
                      <a:pt x="706" y="114"/>
                    </a:lnTo>
                    <a:lnTo>
                      <a:pt x="748" y="114"/>
                    </a:lnTo>
                    <a:lnTo>
                      <a:pt x="755" y="72"/>
                    </a:lnTo>
                    <a:lnTo>
                      <a:pt x="778" y="74"/>
                    </a:lnTo>
                    <a:lnTo>
                      <a:pt x="795" y="106"/>
                    </a:lnTo>
                    <a:lnTo>
                      <a:pt x="799" y="79"/>
                    </a:lnTo>
                    <a:lnTo>
                      <a:pt x="876" y="5"/>
                    </a:lnTo>
                    <a:lnTo>
                      <a:pt x="906" y="5"/>
                    </a:lnTo>
                    <a:lnTo>
                      <a:pt x="933" y="20"/>
                    </a:lnTo>
                    <a:lnTo>
                      <a:pt x="969" y="18"/>
                    </a:lnTo>
                    <a:lnTo>
                      <a:pt x="1016" y="45"/>
                    </a:lnTo>
                    <a:lnTo>
                      <a:pt x="1070" y="60"/>
                    </a:lnTo>
                    <a:lnTo>
                      <a:pt x="1109" y="57"/>
                    </a:lnTo>
                    <a:lnTo>
                      <a:pt x="1159" y="74"/>
                    </a:lnTo>
                    <a:lnTo>
                      <a:pt x="1201" y="74"/>
                    </a:lnTo>
                    <a:lnTo>
                      <a:pt x="1221" y="62"/>
                    </a:lnTo>
                    <a:lnTo>
                      <a:pt x="1269" y="62"/>
                    </a:lnTo>
                    <a:lnTo>
                      <a:pt x="1294" y="75"/>
                    </a:lnTo>
                    <a:lnTo>
                      <a:pt x="1358" y="75"/>
                    </a:lnTo>
                    <a:lnTo>
                      <a:pt x="1412" y="99"/>
                    </a:lnTo>
                    <a:lnTo>
                      <a:pt x="1511" y="96"/>
                    </a:lnTo>
                    <a:lnTo>
                      <a:pt x="1668" y="106"/>
                    </a:lnTo>
                    <a:lnTo>
                      <a:pt x="1744" y="138"/>
                    </a:lnTo>
                    <a:lnTo>
                      <a:pt x="1808" y="158"/>
                    </a:lnTo>
                    <a:lnTo>
                      <a:pt x="1848" y="175"/>
                    </a:lnTo>
                    <a:lnTo>
                      <a:pt x="1836" y="180"/>
                    </a:lnTo>
                    <a:lnTo>
                      <a:pt x="1808" y="166"/>
                    </a:lnTo>
                    <a:lnTo>
                      <a:pt x="1742" y="161"/>
                    </a:lnTo>
                    <a:lnTo>
                      <a:pt x="1761" y="175"/>
                    </a:lnTo>
                    <a:lnTo>
                      <a:pt x="1789" y="181"/>
                    </a:lnTo>
                    <a:lnTo>
                      <a:pt x="1781" y="203"/>
                    </a:lnTo>
                    <a:lnTo>
                      <a:pt x="1750" y="217"/>
                    </a:lnTo>
                    <a:lnTo>
                      <a:pt x="1740" y="239"/>
                    </a:lnTo>
                    <a:lnTo>
                      <a:pt x="1781" y="259"/>
                    </a:lnTo>
                    <a:lnTo>
                      <a:pt x="1809" y="286"/>
                    </a:lnTo>
                    <a:lnTo>
                      <a:pt x="1825" y="325"/>
                    </a:lnTo>
                    <a:lnTo>
                      <a:pt x="1806" y="328"/>
                    </a:lnTo>
                    <a:lnTo>
                      <a:pt x="1766" y="316"/>
                    </a:lnTo>
                    <a:lnTo>
                      <a:pt x="1723" y="288"/>
                    </a:lnTo>
                    <a:lnTo>
                      <a:pt x="1707" y="272"/>
                    </a:lnTo>
                    <a:lnTo>
                      <a:pt x="1696" y="252"/>
                    </a:lnTo>
                    <a:lnTo>
                      <a:pt x="1686" y="222"/>
                    </a:lnTo>
                    <a:lnTo>
                      <a:pt x="1670" y="212"/>
                    </a:lnTo>
                    <a:lnTo>
                      <a:pt x="1654" y="210"/>
                    </a:lnTo>
                    <a:lnTo>
                      <a:pt x="1641" y="213"/>
                    </a:lnTo>
                    <a:lnTo>
                      <a:pt x="1656" y="237"/>
                    </a:lnTo>
                    <a:lnTo>
                      <a:pt x="1616" y="240"/>
                    </a:lnTo>
                    <a:lnTo>
                      <a:pt x="1597" y="229"/>
                    </a:lnTo>
                    <a:lnTo>
                      <a:pt x="1562" y="235"/>
                    </a:lnTo>
                    <a:lnTo>
                      <a:pt x="1535" y="254"/>
                    </a:lnTo>
                    <a:lnTo>
                      <a:pt x="1535" y="264"/>
                    </a:lnTo>
                    <a:lnTo>
                      <a:pt x="1545" y="281"/>
                    </a:lnTo>
                    <a:lnTo>
                      <a:pt x="1587" y="286"/>
                    </a:lnTo>
                    <a:lnTo>
                      <a:pt x="1621" y="306"/>
                    </a:lnTo>
                    <a:lnTo>
                      <a:pt x="1678" y="362"/>
                    </a:lnTo>
                    <a:lnTo>
                      <a:pt x="1702" y="399"/>
                    </a:lnTo>
                    <a:lnTo>
                      <a:pt x="1727" y="443"/>
                    </a:lnTo>
                  </a:path>
                </a:pathLst>
              </a:custGeom>
              <a:solidFill>
                <a:srgbClr val="DDDDDD">
                  <a:alpha val="50000"/>
                </a:srgbClr>
              </a:solidFill>
              <a:ln w="12700" cap="flat" cmpd="sng">
                <a:noFill/>
                <a:prstDash val="solid"/>
                <a:round/>
                <a:headEnd/>
                <a:tailEnd/>
              </a:ln>
              <a:effectLst/>
            </p:spPr>
            <p:txBody>
              <a:bodyPr anchor="ctr"/>
              <a:lstStyle/>
              <a:p>
                <a:endParaRPr lang="en-US"/>
              </a:p>
            </p:txBody>
          </p:sp>
        </p:grpSp>
        <p:grpSp>
          <p:nvGrpSpPr>
            <p:cNvPr id="4817954" name="Group 34"/>
            <p:cNvGrpSpPr>
              <a:grpSpLocks/>
            </p:cNvGrpSpPr>
            <p:nvPr/>
          </p:nvGrpSpPr>
          <p:grpSpPr bwMode="auto">
            <a:xfrm>
              <a:off x="1402" y="1199"/>
              <a:ext cx="539" cy="296"/>
              <a:chOff x="1090" y="1199"/>
              <a:chExt cx="539" cy="296"/>
            </a:xfrm>
          </p:grpSpPr>
          <p:sp>
            <p:nvSpPr>
              <p:cNvPr id="4817955" name="Freeform 35"/>
              <p:cNvSpPr>
                <a:spLocks/>
              </p:cNvSpPr>
              <p:nvPr/>
            </p:nvSpPr>
            <p:spPr bwMode="auto">
              <a:xfrm>
                <a:off x="1184" y="1199"/>
                <a:ext cx="445" cy="296"/>
              </a:xfrm>
              <a:custGeom>
                <a:avLst/>
                <a:gdLst/>
                <a:ahLst/>
                <a:cxnLst>
                  <a:cxn ang="0">
                    <a:pos x="0" y="51"/>
                  </a:cxn>
                  <a:cxn ang="0">
                    <a:pos x="8" y="32"/>
                  </a:cxn>
                  <a:cxn ang="0">
                    <a:pos x="8" y="19"/>
                  </a:cxn>
                  <a:cxn ang="0">
                    <a:pos x="22" y="0"/>
                  </a:cxn>
                  <a:cxn ang="0">
                    <a:pos x="89" y="12"/>
                  </a:cxn>
                  <a:cxn ang="0">
                    <a:pos x="205" y="34"/>
                  </a:cxn>
                  <a:cxn ang="0">
                    <a:pos x="251" y="53"/>
                  </a:cxn>
                  <a:cxn ang="0">
                    <a:pos x="312" y="69"/>
                  </a:cxn>
                  <a:cxn ang="0">
                    <a:pos x="342" y="101"/>
                  </a:cxn>
                  <a:cxn ang="0">
                    <a:pos x="372" y="118"/>
                  </a:cxn>
                  <a:cxn ang="0">
                    <a:pos x="360" y="130"/>
                  </a:cxn>
                  <a:cxn ang="0">
                    <a:pos x="360" y="145"/>
                  </a:cxn>
                  <a:cxn ang="0">
                    <a:pos x="349" y="149"/>
                  </a:cxn>
                  <a:cxn ang="0">
                    <a:pos x="339" y="162"/>
                  </a:cxn>
                  <a:cxn ang="0">
                    <a:pos x="349" y="175"/>
                  </a:cxn>
                  <a:cxn ang="0">
                    <a:pos x="347" y="186"/>
                  </a:cxn>
                  <a:cxn ang="0">
                    <a:pos x="335" y="199"/>
                  </a:cxn>
                  <a:cxn ang="0">
                    <a:pos x="337" y="213"/>
                  </a:cxn>
                  <a:cxn ang="0">
                    <a:pos x="357" y="226"/>
                  </a:cxn>
                  <a:cxn ang="0">
                    <a:pos x="359" y="239"/>
                  </a:cxn>
                  <a:cxn ang="0">
                    <a:pos x="354" y="246"/>
                  </a:cxn>
                  <a:cxn ang="0">
                    <a:pos x="334" y="248"/>
                  </a:cxn>
                  <a:cxn ang="0">
                    <a:pos x="318" y="241"/>
                  </a:cxn>
                  <a:cxn ang="0">
                    <a:pos x="302" y="224"/>
                  </a:cxn>
                  <a:cxn ang="0">
                    <a:pos x="295" y="224"/>
                  </a:cxn>
                  <a:cxn ang="0">
                    <a:pos x="286" y="218"/>
                  </a:cxn>
                  <a:cxn ang="0">
                    <a:pos x="278" y="197"/>
                  </a:cxn>
                  <a:cxn ang="0">
                    <a:pos x="268" y="191"/>
                  </a:cxn>
                  <a:cxn ang="0">
                    <a:pos x="246" y="181"/>
                  </a:cxn>
                  <a:cxn ang="0">
                    <a:pos x="227" y="174"/>
                  </a:cxn>
                  <a:cxn ang="0">
                    <a:pos x="200" y="155"/>
                  </a:cxn>
                  <a:cxn ang="0">
                    <a:pos x="189" y="142"/>
                  </a:cxn>
                  <a:cxn ang="0">
                    <a:pos x="190" y="132"/>
                  </a:cxn>
                  <a:cxn ang="0">
                    <a:pos x="202" y="123"/>
                  </a:cxn>
                  <a:cxn ang="0">
                    <a:pos x="192" y="111"/>
                  </a:cxn>
                  <a:cxn ang="0">
                    <a:pos x="182" y="118"/>
                  </a:cxn>
                  <a:cxn ang="0">
                    <a:pos x="165" y="101"/>
                  </a:cxn>
                  <a:cxn ang="0">
                    <a:pos x="162" y="110"/>
                  </a:cxn>
                  <a:cxn ang="0">
                    <a:pos x="147" y="110"/>
                  </a:cxn>
                  <a:cxn ang="0">
                    <a:pos x="143" y="103"/>
                  </a:cxn>
                  <a:cxn ang="0">
                    <a:pos x="143" y="91"/>
                  </a:cxn>
                  <a:cxn ang="0">
                    <a:pos x="136" y="85"/>
                  </a:cxn>
                  <a:cxn ang="0">
                    <a:pos x="126" y="86"/>
                  </a:cxn>
                  <a:cxn ang="0">
                    <a:pos x="113" y="68"/>
                  </a:cxn>
                  <a:cxn ang="0">
                    <a:pos x="103" y="66"/>
                  </a:cxn>
                  <a:cxn ang="0">
                    <a:pos x="88" y="58"/>
                  </a:cxn>
                  <a:cxn ang="0">
                    <a:pos x="56" y="59"/>
                  </a:cxn>
                  <a:cxn ang="0">
                    <a:pos x="24" y="58"/>
                  </a:cxn>
                  <a:cxn ang="0">
                    <a:pos x="0" y="51"/>
                  </a:cxn>
                </a:cxnLst>
                <a:rect l="0" t="0" r="r" b="b"/>
                <a:pathLst>
                  <a:path w="372" h="248">
                    <a:moveTo>
                      <a:pt x="0" y="51"/>
                    </a:moveTo>
                    <a:lnTo>
                      <a:pt x="8" y="32"/>
                    </a:lnTo>
                    <a:lnTo>
                      <a:pt x="8" y="19"/>
                    </a:lnTo>
                    <a:lnTo>
                      <a:pt x="22" y="0"/>
                    </a:lnTo>
                    <a:lnTo>
                      <a:pt x="89" y="12"/>
                    </a:lnTo>
                    <a:lnTo>
                      <a:pt x="205" y="34"/>
                    </a:lnTo>
                    <a:lnTo>
                      <a:pt x="251" y="53"/>
                    </a:lnTo>
                    <a:lnTo>
                      <a:pt x="312" y="69"/>
                    </a:lnTo>
                    <a:lnTo>
                      <a:pt x="342" y="101"/>
                    </a:lnTo>
                    <a:lnTo>
                      <a:pt x="372" y="118"/>
                    </a:lnTo>
                    <a:lnTo>
                      <a:pt x="360" y="130"/>
                    </a:lnTo>
                    <a:lnTo>
                      <a:pt x="360" y="145"/>
                    </a:lnTo>
                    <a:lnTo>
                      <a:pt x="349" y="149"/>
                    </a:lnTo>
                    <a:lnTo>
                      <a:pt x="339" y="162"/>
                    </a:lnTo>
                    <a:lnTo>
                      <a:pt x="349" y="175"/>
                    </a:lnTo>
                    <a:lnTo>
                      <a:pt x="347" y="186"/>
                    </a:lnTo>
                    <a:lnTo>
                      <a:pt x="335" y="199"/>
                    </a:lnTo>
                    <a:lnTo>
                      <a:pt x="337" y="213"/>
                    </a:lnTo>
                    <a:lnTo>
                      <a:pt x="357" y="226"/>
                    </a:lnTo>
                    <a:lnTo>
                      <a:pt x="359" y="239"/>
                    </a:lnTo>
                    <a:lnTo>
                      <a:pt x="354" y="246"/>
                    </a:lnTo>
                    <a:lnTo>
                      <a:pt x="334" y="248"/>
                    </a:lnTo>
                    <a:lnTo>
                      <a:pt x="318" y="241"/>
                    </a:lnTo>
                    <a:lnTo>
                      <a:pt x="302" y="224"/>
                    </a:lnTo>
                    <a:lnTo>
                      <a:pt x="295" y="224"/>
                    </a:lnTo>
                    <a:lnTo>
                      <a:pt x="286" y="218"/>
                    </a:lnTo>
                    <a:lnTo>
                      <a:pt x="278" y="197"/>
                    </a:lnTo>
                    <a:lnTo>
                      <a:pt x="268" y="191"/>
                    </a:lnTo>
                    <a:lnTo>
                      <a:pt x="246" y="181"/>
                    </a:lnTo>
                    <a:lnTo>
                      <a:pt x="227" y="174"/>
                    </a:lnTo>
                    <a:lnTo>
                      <a:pt x="200" y="155"/>
                    </a:lnTo>
                    <a:lnTo>
                      <a:pt x="189" y="142"/>
                    </a:lnTo>
                    <a:lnTo>
                      <a:pt x="190" y="132"/>
                    </a:lnTo>
                    <a:lnTo>
                      <a:pt x="202" y="123"/>
                    </a:lnTo>
                    <a:lnTo>
                      <a:pt x="192" y="111"/>
                    </a:lnTo>
                    <a:lnTo>
                      <a:pt x="182" y="118"/>
                    </a:lnTo>
                    <a:lnTo>
                      <a:pt x="165" y="101"/>
                    </a:lnTo>
                    <a:lnTo>
                      <a:pt x="162" y="110"/>
                    </a:lnTo>
                    <a:lnTo>
                      <a:pt x="147" y="110"/>
                    </a:lnTo>
                    <a:lnTo>
                      <a:pt x="143" y="103"/>
                    </a:lnTo>
                    <a:lnTo>
                      <a:pt x="143" y="91"/>
                    </a:lnTo>
                    <a:lnTo>
                      <a:pt x="136" y="85"/>
                    </a:lnTo>
                    <a:lnTo>
                      <a:pt x="126" y="86"/>
                    </a:lnTo>
                    <a:lnTo>
                      <a:pt x="113" y="68"/>
                    </a:lnTo>
                    <a:lnTo>
                      <a:pt x="103" y="66"/>
                    </a:lnTo>
                    <a:lnTo>
                      <a:pt x="88" y="58"/>
                    </a:lnTo>
                    <a:lnTo>
                      <a:pt x="56" y="59"/>
                    </a:lnTo>
                    <a:lnTo>
                      <a:pt x="24" y="58"/>
                    </a:lnTo>
                    <a:lnTo>
                      <a:pt x="0" y="51"/>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56" name="Freeform 36"/>
              <p:cNvSpPr>
                <a:spLocks/>
              </p:cNvSpPr>
              <p:nvPr/>
            </p:nvSpPr>
            <p:spPr bwMode="auto">
              <a:xfrm>
                <a:off x="1090" y="1304"/>
                <a:ext cx="289" cy="153"/>
              </a:xfrm>
              <a:custGeom>
                <a:avLst/>
                <a:gdLst/>
                <a:ahLst/>
                <a:cxnLst>
                  <a:cxn ang="0">
                    <a:pos x="8" y="0"/>
                  </a:cxn>
                  <a:cxn ang="0">
                    <a:pos x="0" y="10"/>
                  </a:cxn>
                  <a:cxn ang="0">
                    <a:pos x="0" y="22"/>
                  </a:cxn>
                  <a:cxn ang="0">
                    <a:pos x="17" y="35"/>
                  </a:cxn>
                  <a:cxn ang="0">
                    <a:pos x="27" y="32"/>
                  </a:cxn>
                  <a:cxn ang="0">
                    <a:pos x="30" y="37"/>
                  </a:cxn>
                  <a:cxn ang="0">
                    <a:pos x="44" y="39"/>
                  </a:cxn>
                  <a:cxn ang="0">
                    <a:pos x="50" y="30"/>
                  </a:cxn>
                  <a:cxn ang="0">
                    <a:pos x="74" y="32"/>
                  </a:cxn>
                  <a:cxn ang="0">
                    <a:pos x="77" y="40"/>
                  </a:cxn>
                  <a:cxn ang="0">
                    <a:pos x="86" y="44"/>
                  </a:cxn>
                  <a:cxn ang="0">
                    <a:pos x="106" y="42"/>
                  </a:cxn>
                  <a:cxn ang="0">
                    <a:pos x="113" y="47"/>
                  </a:cxn>
                  <a:cxn ang="0">
                    <a:pos x="123" y="52"/>
                  </a:cxn>
                  <a:cxn ang="0">
                    <a:pos x="131" y="62"/>
                  </a:cxn>
                  <a:cxn ang="0">
                    <a:pos x="131" y="76"/>
                  </a:cxn>
                  <a:cxn ang="0">
                    <a:pos x="124" y="79"/>
                  </a:cxn>
                  <a:cxn ang="0">
                    <a:pos x="128" y="84"/>
                  </a:cxn>
                  <a:cxn ang="0">
                    <a:pos x="118" y="93"/>
                  </a:cxn>
                  <a:cxn ang="0">
                    <a:pos x="118" y="104"/>
                  </a:cxn>
                  <a:cxn ang="0">
                    <a:pos x="133" y="106"/>
                  </a:cxn>
                  <a:cxn ang="0">
                    <a:pos x="141" y="103"/>
                  </a:cxn>
                  <a:cxn ang="0">
                    <a:pos x="145" y="98"/>
                  </a:cxn>
                  <a:cxn ang="0">
                    <a:pos x="150" y="103"/>
                  </a:cxn>
                  <a:cxn ang="0">
                    <a:pos x="158" y="99"/>
                  </a:cxn>
                  <a:cxn ang="0">
                    <a:pos x="177" y="106"/>
                  </a:cxn>
                  <a:cxn ang="0">
                    <a:pos x="188" y="118"/>
                  </a:cxn>
                  <a:cxn ang="0">
                    <a:pos x="192" y="118"/>
                  </a:cxn>
                  <a:cxn ang="0">
                    <a:pos x="194" y="125"/>
                  </a:cxn>
                  <a:cxn ang="0">
                    <a:pos x="205" y="128"/>
                  </a:cxn>
                  <a:cxn ang="0">
                    <a:pos x="219" y="128"/>
                  </a:cxn>
                  <a:cxn ang="0">
                    <a:pos x="210" y="121"/>
                  </a:cxn>
                  <a:cxn ang="0">
                    <a:pos x="214" y="114"/>
                  </a:cxn>
                  <a:cxn ang="0">
                    <a:pos x="224" y="121"/>
                  </a:cxn>
                  <a:cxn ang="0">
                    <a:pos x="236" y="123"/>
                  </a:cxn>
                  <a:cxn ang="0">
                    <a:pos x="237" y="113"/>
                  </a:cxn>
                  <a:cxn ang="0">
                    <a:pos x="226" y="104"/>
                  </a:cxn>
                  <a:cxn ang="0">
                    <a:pos x="217" y="104"/>
                  </a:cxn>
                  <a:cxn ang="0">
                    <a:pos x="205" y="96"/>
                  </a:cxn>
                  <a:cxn ang="0">
                    <a:pos x="217" y="96"/>
                  </a:cxn>
                  <a:cxn ang="0">
                    <a:pos x="226" y="101"/>
                  </a:cxn>
                  <a:cxn ang="0">
                    <a:pos x="242" y="101"/>
                  </a:cxn>
                  <a:cxn ang="0">
                    <a:pos x="239" y="91"/>
                  </a:cxn>
                  <a:cxn ang="0">
                    <a:pos x="224" y="81"/>
                  </a:cxn>
                  <a:cxn ang="0">
                    <a:pos x="214" y="79"/>
                  </a:cxn>
                  <a:cxn ang="0">
                    <a:pos x="199" y="67"/>
                  </a:cxn>
                  <a:cxn ang="0">
                    <a:pos x="180" y="64"/>
                  </a:cxn>
                  <a:cxn ang="0">
                    <a:pos x="165" y="59"/>
                  </a:cxn>
                  <a:cxn ang="0">
                    <a:pos x="153" y="44"/>
                  </a:cxn>
                  <a:cxn ang="0">
                    <a:pos x="145" y="23"/>
                  </a:cxn>
                  <a:cxn ang="0">
                    <a:pos x="133" y="23"/>
                  </a:cxn>
                  <a:cxn ang="0">
                    <a:pos x="129" y="18"/>
                  </a:cxn>
                  <a:cxn ang="0">
                    <a:pos x="123" y="20"/>
                  </a:cxn>
                  <a:cxn ang="0">
                    <a:pos x="111" y="12"/>
                  </a:cxn>
                  <a:cxn ang="0">
                    <a:pos x="91" y="8"/>
                  </a:cxn>
                  <a:cxn ang="0">
                    <a:pos x="82" y="13"/>
                  </a:cxn>
                  <a:cxn ang="0">
                    <a:pos x="64" y="8"/>
                  </a:cxn>
                  <a:cxn ang="0">
                    <a:pos x="52" y="8"/>
                  </a:cxn>
                  <a:cxn ang="0">
                    <a:pos x="47" y="2"/>
                  </a:cxn>
                  <a:cxn ang="0">
                    <a:pos x="40" y="0"/>
                  </a:cxn>
                  <a:cxn ang="0">
                    <a:pos x="30" y="2"/>
                  </a:cxn>
                  <a:cxn ang="0">
                    <a:pos x="8" y="0"/>
                  </a:cxn>
                </a:cxnLst>
                <a:rect l="0" t="0" r="r" b="b"/>
                <a:pathLst>
                  <a:path w="242" h="128">
                    <a:moveTo>
                      <a:pt x="8" y="0"/>
                    </a:moveTo>
                    <a:lnTo>
                      <a:pt x="0" y="10"/>
                    </a:lnTo>
                    <a:lnTo>
                      <a:pt x="0" y="22"/>
                    </a:lnTo>
                    <a:lnTo>
                      <a:pt x="17" y="35"/>
                    </a:lnTo>
                    <a:lnTo>
                      <a:pt x="27" y="32"/>
                    </a:lnTo>
                    <a:lnTo>
                      <a:pt x="30" y="37"/>
                    </a:lnTo>
                    <a:lnTo>
                      <a:pt x="44" y="39"/>
                    </a:lnTo>
                    <a:lnTo>
                      <a:pt x="50" y="30"/>
                    </a:lnTo>
                    <a:lnTo>
                      <a:pt x="74" y="32"/>
                    </a:lnTo>
                    <a:lnTo>
                      <a:pt x="77" y="40"/>
                    </a:lnTo>
                    <a:lnTo>
                      <a:pt x="86" y="44"/>
                    </a:lnTo>
                    <a:lnTo>
                      <a:pt x="106" y="42"/>
                    </a:lnTo>
                    <a:lnTo>
                      <a:pt x="113" y="47"/>
                    </a:lnTo>
                    <a:lnTo>
                      <a:pt x="123" y="52"/>
                    </a:lnTo>
                    <a:lnTo>
                      <a:pt x="131" y="62"/>
                    </a:lnTo>
                    <a:lnTo>
                      <a:pt x="131" y="76"/>
                    </a:lnTo>
                    <a:lnTo>
                      <a:pt x="124" y="79"/>
                    </a:lnTo>
                    <a:lnTo>
                      <a:pt x="128" y="84"/>
                    </a:lnTo>
                    <a:lnTo>
                      <a:pt x="118" y="93"/>
                    </a:lnTo>
                    <a:lnTo>
                      <a:pt x="118" y="104"/>
                    </a:lnTo>
                    <a:lnTo>
                      <a:pt x="133" y="106"/>
                    </a:lnTo>
                    <a:lnTo>
                      <a:pt x="141" y="103"/>
                    </a:lnTo>
                    <a:lnTo>
                      <a:pt x="145" y="98"/>
                    </a:lnTo>
                    <a:lnTo>
                      <a:pt x="150" y="103"/>
                    </a:lnTo>
                    <a:lnTo>
                      <a:pt x="158" y="99"/>
                    </a:lnTo>
                    <a:lnTo>
                      <a:pt x="177" y="106"/>
                    </a:lnTo>
                    <a:lnTo>
                      <a:pt x="188" y="118"/>
                    </a:lnTo>
                    <a:lnTo>
                      <a:pt x="192" y="118"/>
                    </a:lnTo>
                    <a:lnTo>
                      <a:pt x="194" y="125"/>
                    </a:lnTo>
                    <a:lnTo>
                      <a:pt x="205" y="128"/>
                    </a:lnTo>
                    <a:lnTo>
                      <a:pt x="219" y="128"/>
                    </a:lnTo>
                    <a:lnTo>
                      <a:pt x="210" y="121"/>
                    </a:lnTo>
                    <a:lnTo>
                      <a:pt x="214" y="114"/>
                    </a:lnTo>
                    <a:lnTo>
                      <a:pt x="224" y="121"/>
                    </a:lnTo>
                    <a:lnTo>
                      <a:pt x="236" y="123"/>
                    </a:lnTo>
                    <a:lnTo>
                      <a:pt x="237" y="113"/>
                    </a:lnTo>
                    <a:lnTo>
                      <a:pt x="226" y="104"/>
                    </a:lnTo>
                    <a:lnTo>
                      <a:pt x="217" y="104"/>
                    </a:lnTo>
                    <a:lnTo>
                      <a:pt x="205" y="96"/>
                    </a:lnTo>
                    <a:lnTo>
                      <a:pt x="217" y="96"/>
                    </a:lnTo>
                    <a:lnTo>
                      <a:pt x="226" y="101"/>
                    </a:lnTo>
                    <a:lnTo>
                      <a:pt x="242" y="101"/>
                    </a:lnTo>
                    <a:lnTo>
                      <a:pt x="239" y="91"/>
                    </a:lnTo>
                    <a:lnTo>
                      <a:pt x="224" y="81"/>
                    </a:lnTo>
                    <a:lnTo>
                      <a:pt x="214" y="79"/>
                    </a:lnTo>
                    <a:lnTo>
                      <a:pt x="199" y="67"/>
                    </a:lnTo>
                    <a:lnTo>
                      <a:pt x="180" y="64"/>
                    </a:lnTo>
                    <a:lnTo>
                      <a:pt x="165" y="59"/>
                    </a:lnTo>
                    <a:lnTo>
                      <a:pt x="153" y="44"/>
                    </a:lnTo>
                    <a:lnTo>
                      <a:pt x="145" y="23"/>
                    </a:lnTo>
                    <a:lnTo>
                      <a:pt x="133" y="23"/>
                    </a:lnTo>
                    <a:lnTo>
                      <a:pt x="129" y="18"/>
                    </a:lnTo>
                    <a:lnTo>
                      <a:pt x="123" y="20"/>
                    </a:lnTo>
                    <a:lnTo>
                      <a:pt x="111" y="12"/>
                    </a:lnTo>
                    <a:lnTo>
                      <a:pt x="91" y="8"/>
                    </a:lnTo>
                    <a:lnTo>
                      <a:pt x="82" y="13"/>
                    </a:lnTo>
                    <a:lnTo>
                      <a:pt x="64" y="8"/>
                    </a:lnTo>
                    <a:lnTo>
                      <a:pt x="52" y="8"/>
                    </a:lnTo>
                    <a:lnTo>
                      <a:pt x="47" y="2"/>
                    </a:lnTo>
                    <a:lnTo>
                      <a:pt x="40" y="0"/>
                    </a:lnTo>
                    <a:lnTo>
                      <a:pt x="30" y="2"/>
                    </a:lnTo>
                    <a:lnTo>
                      <a:pt x="8" y="0"/>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grpSp>
          <p:nvGrpSpPr>
            <p:cNvPr id="4817957" name="Group 37"/>
            <p:cNvGrpSpPr>
              <a:grpSpLocks/>
            </p:cNvGrpSpPr>
            <p:nvPr/>
          </p:nvGrpSpPr>
          <p:grpSpPr bwMode="auto">
            <a:xfrm>
              <a:off x="1567" y="2154"/>
              <a:ext cx="308" cy="109"/>
              <a:chOff x="1255" y="2154"/>
              <a:chExt cx="308" cy="109"/>
            </a:xfrm>
          </p:grpSpPr>
          <p:sp>
            <p:nvSpPr>
              <p:cNvPr id="4817958" name="Freeform 38"/>
              <p:cNvSpPr>
                <a:spLocks/>
              </p:cNvSpPr>
              <p:nvPr/>
            </p:nvSpPr>
            <p:spPr bwMode="auto">
              <a:xfrm>
                <a:off x="1255" y="2154"/>
                <a:ext cx="203" cy="68"/>
              </a:xfrm>
              <a:custGeom>
                <a:avLst/>
                <a:gdLst/>
                <a:ahLst/>
                <a:cxnLst>
                  <a:cxn ang="0">
                    <a:pos x="0" y="28"/>
                  </a:cxn>
                  <a:cxn ang="0">
                    <a:pos x="15" y="11"/>
                  </a:cxn>
                  <a:cxn ang="0">
                    <a:pos x="22" y="11"/>
                  </a:cxn>
                  <a:cxn ang="0">
                    <a:pos x="34" y="3"/>
                  </a:cxn>
                  <a:cxn ang="0">
                    <a:pos x="47" y="3"/>
                  </a:cxn>
                  <a:cxn ang="0">
                    <a:pos x="50" y="1"/>
                  </a:cxn>
                  <a:cxn ang="0">
                    <a:pos x="56" y="0"/>
                  </a:cxn>
                  <a:cxn ang="0">
                    <a:pos x="72" y="10"/>
                  </a:cxn>
                  <a:cxn ang="0">
                    <a:pos x="77" y="16"/>
                  </a:cxn>
                  <a:cxn ang="0">
                    <a:pos x="81" y="13"/>
                  </a:cxn>
                  <a:cxn ang="0">
                    <a:pos x="94" y="20"/>
                  </a:cxn>
                  <a:cxn ang="0">
                    <a:pos x="103" y="20"/>
                  </a:cxn>
                  <a:cxn ang="0">
                    <a:pos x="109" y="25"/>
                  </a:cxn>
                  <a:cxn ang="0">
                    <a:pos x="121" y="28"/>
                  </a:cxn>
                  <a:cxn ang="0">
                    <a:pos x="121" y="37"/>
                  </a:cxn>
                  <a:cxn ang="0">
                    <a:pos x="143" y="37"/>
                  </a:cxn>
                  <a:cxn ang="0">
                    <a:pos x="148" y="45"/>
                  </a:cxn>
                  <a:cxn ang="0">
                    <a:pos x="162" y="45"/>
                  </a:cxn>
                  <a:cxn ang="0">
                    <a:pos x="170" y="55"/>
                  </a:cxn>
                  <a:cxn ang="0">
                    <a:pos x="165" y="57"/>
                  </a:cxn>
                  <a:cxn ang="0">
                    <a:pos x="162" y="53"/>
                  </a:cxn>
                  <a:cxn ang="0">
                    <a:pos x="160" y="52"/>
                  </a:cxn>
                  <a:cxn ang="0">
                    <a:pos x="148" y="53"/>
                  </a:cxn>
                  <a:cxn ang="0">
                    <a:pos x="145" y="55"/>
                  </a:cxn>
                  <a:cxn ang="0">
                    <a:pos x="135" y="57"/>
                  </a:cxn>
                  <a:cxn ang="0">
                    <a:pos x="120" y="57"/>
                  </a:cxn>
                  <a:cxn ang="0">
                    <a:pos x="109" y="57"/>
                  </a:cxn>
                  <a:cxn ang="0">
                    <a:pos x="109" y="52"/>
                  </a:cxn>
                  <a:cxn ang="0">
                    <a:pos x="94" y="38"/>
                  </a:cxn>
                  <a:cxn ang="0">
                    <a:pos x="94" y="30"/>
                  </a:cxn>
                  <a:cxn ang="0">
                    <a:pos x="77" y="30"/>
                  </a:cxn>
                  <a:cxn ang="0">
                    <a:pos x="71" y="25"/>
                  </a:cxn>
                  <a:cxn ang="0">
                    <a:pos x="66" y="30"/>
                  </a:cxn>
                  <a:cxn ang="0">
                    <a:pos x="61" y="23"/>
                  </a:cxn>
                  <a:cxn ang="0">
                    <a:pos x="56" y="23"/>
                  </a:cxn>
                  <a:cxn ang="0">
                    <a:pos x="56" y="15"/>
                  </a:cxn>
                  <a:cxn ang="0">
                    <a:pos x="50" y="11"/>
                  </a:cxn>
                  <a:cxn ang="0">
                    <a:pos x="35" y="13"/>
                  </a:cxn>
                  <a:cxn ang="0">
                    <a:pos x="25" y="23"/>
                  </a:cxn>
                  <a:cxn ang="0">
                    <a:pos x="13" y="25"/>
                  </a:cxn>
                  <a:cxn ang="0">
                    <a:pos x="0" y="28"/>
                  </a:cxn>
                </a:cxnLst>
                <a:rect l="0" t="0" r="r" b="b"/>
                <a:pathLst>
                  <a:path w="170" h="57">
                    <a:moveTo>
                      <a:pt x="0" y="28"/>
                    </a:moveTo>
                    <a:lnTo>
                      <a:pt x="15" y="11"/>
                    </a:lnTo>
                    <a:lnTo>
                      <a:pt x="22" y="11"/>
                    </a:lnTo>
                    <a:lnTo>
                      <a:pt x="34" y="3"/>
                    </a:lnTo>
                    <a:lnTo>
                      <a:pt x="47" y="3"/>
                    </a:lnTo>
                    <a:lnTo>
                      <a:pt x="50" y="1"/>
                    </a:lnTo>
                    <a:lnTo>
                      <a:pt x="56" y="0"/>
                    </a:lnTo>
                    <a:lnTo>
                      <a:pt x="72" y="10"/>
                    </a:lnTo>
                    <a:lnTo>
                      <a:pt x="77" y="16"/>
                    </a:lnTo>
                    <a:lnTo>
                      <a:pt x="81" y="13"/>
                    </a:lnTo>
                    <a:lnTo>
                      <a:pt x="94" y="20"/>
                    </a:lnTo>
                    <a:lnTo>
                      <a:pt x="103" y="20"/>
                    </a:lnTo>
                    <a:lnTo>
                      <a:pt x="109" y="25"/>
                    </a:lnTo>
                    <a:lnTo>
                      <a:pt x="121" y="28"/>
                    </a:lnTo>
                    <a:lnTo>
                      <a:pt x="121" y="37"/>
                    </a:lnTo>
                    <a:lnTo>
                      <a:pt x="143" y="37"/>
                    </a:lnTo>
                    <a:lnTo>
                      <a:pt x="148" y="45"/>
                    </a:lnTo>
                    <a:lnTo>
                      <a:pt x="162" y="45"/>
                    </a:lnTo>
                    <a:lnTo>
                      <a:pt x="170" y="55"/>
                    </a:lnTo>
                    <a:lnTo>
                      <a:pt x="165" y="57"/>
                    </a:lnTo>
                    <a:lnTo>
                      <a:pt x="162" y="53"/>
                    </a:lnTo>
                    <a:lnTo>
                      <a:pt x="160" y="52"/>
                    </a:lnTo>
                    <a:lnTo>
                      <a:pt x="148" y="53"/>
                    </a:lnTo>
                    <a:lnTo>
                      <a:pt x="145" y="55"/>
                    </a:lnTo>
                    <a:lnTo>
                      <a:pt x="135" y="57"/>
                    </a:lnTo>
                    <a:lnTo>
                      <a:pt x="120" y="57"/>
                    </a:lnTo>
                    <a:lnTo>
                      <a:pt x="109" y="57"/>
                    </a:lnTo>
                    <a:lnTo>
                      <a:pt x="109" y="52"/>
                    </a:lnTo>
                    <a:lnTo>
                      <a:pt x="94" y="38"/>
                    </a:lnTo>
                    <a:lnTo>
                      <a:pt x="94" y="30"/>
                    </a:lnTo>
                    <a:lnTo>
                      <a:pt x="77" y="30"/>
                    </a:lnTo>
                    <a:lnTo>
                      <a:pt x="71" y="25"/>
                    </a:lnTo>
                    <a:lnTo>
                      <a:pt x="66" y="30"/>
                    </a:lnTo>
                    <a:lnTo>
                      <a:pt x="61" y="23"/>
                    </a:lnTo>
                    <a:lnTo>
                      <a:pt x="56" y="23"/>
                    </a:lnTo>
                    <a:lnTo>
                      <a:pt x="56" y="15"/>
                    </a:lnTo>
                    <a:lnTo>
                      <a:pt x="50" y="11"/>
                    </a:lnTo>
                    <a:lnTo>
                      <a:pt x="35" y="13"/>
                    </a:lnTo>
                    <a:lnTo>
                      <a:pt x="25" y="23"/>
                    </a:lnTo>
                    <a:lnTo>
                      <a:pt x="13" y="25"/>
                    </a:lnTo>
                    <a:lnTo>
                      <a:pt x="0" y="28"/>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sp>
            <p:nvSpPr>
              <p:cNvPr id="4817959" name="Freeform 39"/>
              <p:cNvSpPr>
                <a:spLocks/>
              </p:cNvSpPr>
              <p:nvPr/>
            </p:nvSpPr>
            <p:spPr bwMode="auto">
              <a:xfrm>
                <a:off x="1434" y="2204"/>
                <a:ext cx="129" cy="59"/>
              </a:xfrm>
              <a:custGeom>
                <a:avLst/>
                <a:gdLst/>
                <a:ahLst/>
                <a:cxnLst>
                  <a:cxn ang="0">
                    <a:pos x="0" y="37"/>
                  </a:cxn>
                  <a:cxn ang="0">
                    <a:pos x="10" y="38"/>
                  </a:cxn>
                  <a:cxn ang="0">
                    <a:pos x="34" y="37"/>
                  </a:cxn>
                  <a:cxn ang="0">
                    <a:pos x="44" y="47"/>
                  </a:cxn>
                  <a:cxn ang="0">
                    <a:pos x="57" y="49"/>
                  </a:cxn>
                  <a:cxn ang="0">
                    <a:pos x="64" y="37"/>
                  </a:cxn>
                  <a:cxn ang="0">
                    <a:pos x="61" y="33"/>
                  </a:cxn>
                  <a:cxn ang="0">
                    <a:pos x="67" y="28"/>
                  </a:cxn>
                  <a:cxn ang="0">
                    <a:pos x="81" y="37"/>
                  </a:cxn>
                  <a:cxn ang="0">
                    <a:pos x="91" y="37"/>
                  </a:cxn>
                  <a:cxn ang="0">
                    <a:pos x="91" y="32"/>
                  </a:cxn>
                  <a:cxn ang="0">
                    <a:pos x="98" y="32"/>
                  </a:cxn>
                  <a:cxn ang="0">
                    <a:pos x="108" y="23"/>
                  </a:cxn>
                  <a:cxn ang="0">
                    <a:pos x="101" y="22"/>
                  </a:cxn>
                  <a:cxn ang="0">
                    <a:pos x="101" y="13"/>
                  </a:cxn>
                  <a:cxn ang="0">
                    <a:pos x="101" y="6"/>
                  </a:cxn>
                  <a:cxn ang="0">
                    <a:pos x="86" y="5"/>
                  </a:cxn>
                  <a:cxn ang="0">
                    <a:pos x="74" y="6"/>
                  </a:cxn>
                  <a:cxn ang="0">
                    <a:pos x="64" y="6"/>
                  </a:cxn>
                  <a:cxn ang="0">
                    <a:pos x="49" y="5"/>
                  </a:cxn>
                  <a:cxn ang="0">
                    <a:pos x="37" y="0"/>
                  </a:cxn>
                  <a:cxn ang="0">
                    <a:pos x="34" y="5"/>
                  </a:cxn>
                  <a:cxn ang="0">
                    <a:pos x="32" y="15"/>
                  </a:cxn>
                  <a:cxn ang="0">
                    <a:pos x="20" y="15"/>
                  </a:cxn>
                  <a:cxn ang="0">
                    <a:pos x="17" y="23"/>
                  </a:cxn>
                  <a:cxn ang="0">
                    <a:pos x="10" y="27"/>
                  </a:cxn>
                  <a:cxn ang="0">
                    <a:pos x="0" y="37"/>
                  </a:cxn>
                </a:cxnLst>
                <a:rect l="0" t="0" r="r" b="b"/>
                <a:pathLst>
                  <a:path w="108" h="49">
                    <a:moveTo>
                      <a:pt x="0" y="37"/>
                    </a:moveTo>
                    <a:lnTo>
                      <a:pt x="10" y="38"/>
                    </a:lnTo>
                    <a:lnTo>
                      <a:pt x="34" y="37"/>
                    </a:lnTo>
                    <a:lnTo>
                      <a:pt x="44" y="47"/>
                    </a:lnTo>
                    <a:lnTo>
                      <a:pt x="57" y="49"/>
                    </a:lnTo>
                    <a:lnTo>
                      <a:pt x="64" y="37"/>
                    </a:lnTo>
                    <a:lnTo>
                      <a:pt x="61" y="33"/>
                    </a:lnTo>
                    <a:lnTo>
                      <a:pt x="67" y="28"/>
                    </a:lnTo>
                    <a:lnTo>
                      <a:pt x="81" y="37"/>
                    </a:lnTo>
                    <a:lnTo>
                      <a:pt x="91" y="37"/>
                    </a:lnTo>
                    <a:lnTo>
                      <a:pt x="91" y="32"/>
                    </a:lnTo>
                    <a:lnTo>
                      <a:pt x="98" y="32"/>
                    </a:lnTo>
                    <a:lnTo>
                      <a:pt x="108" y="23"/>
                    </a:lnTo>
                    <a:lnTo>
                      <a:pt x="101" y="22"/>
                    </a:lnTo>
                    <a:lnTo>
                      <a:pt x="101" y="13"/>
                    </a:lnTo>
                    <a:lnTo>
                      <a:pt x="101" y="6"/>
                    </a:lnTo>
                    <a:lnTo>
                      <a:pt x="86" y="5"/>
                    </a:lnTo>
                    <a:lnTo>
                      <a:pt x="74" y="6"/>
                    </a:lnTo>
                    <a:lnTo>
                      <a:pt x="64" y="6"/>
                    </a:lnTo>
                    <a:lnTo>
                      <a:pt x="49" y="5"/>
                    </a:lnTo>
                    <a:lnTo>
                      <a:pt x="37" y="0"/>
                    </a:lnTo>
                    <a:lnTo>
                      <a:pt x="34" y="5"/>
                    </a:lnTo>
                    <a:lnTo>
                      <a:pt x="32" y="15"/>
                    </a:lnTo>
                    <a:lnTo>
                      <a:pt x="20" y="15"/>
                    </a:lnTo>
                    <a:lnTo>
                      <a:pt x="17" y="23"/>
                    </a:lnTo>
                    <a:lnTo>
                      <a:pt x="10" y="27"/>
                    </a:lnTo>
                    <a:lnTo>
                      <a:pt x="0" y="37"/>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sp>
          <p:nvSpPr>
            <p:cNvPr id="4817960" name="Freeform 40"/>
            <p:cNvSpPr>
              <a:spLocks/>
            </p:cNvSpPr>
            <p:nvPr/>
          </p:nvSpPr>
          <p:spPr bwMode="auto">
            <a:xfrm>
              <a:off x="1664" y="2375"/>
              <a:ext cx="827" cy="1230"/>
            </a:xfrm>
            <a:custGeom>
              <a:avLst/>
              <a:gdLst/>
              <a:ahLst/>
              <a:cxnLst>
                <a:cxn ang="0">
                  <a:pos x="79" y="17"/>
                </a:cxn>
                <a:cxn ang="0">
                  <a:pos x="131" y="2"/>
                </a:cxn>
                <a:cxn ang="0">
                  <a:pos x="109" y="35"/>
                </a:cxn>
                <a:cxn ang="0">
                  <a:pos x="131" y="34"/>
                </a:cxn>
                <a:cxn ang="0">
                  <a:pos x="153" y="32"/>
                </a:cxn>
                <a:cxn ang="0">
                  <a:pos x="183" y="44"/>
                </a:cxn>
                <a:cxn ang="0">
                  <a:pos x="278" y="62"/>
                </a:cxn>
                <a:cxn ang="0">
                  <a:pos x="322" y="81"/>
                </a:cxn>
                <a:cxn ang="0">
                  <a:pos x="377" y="91"/>
                </a:cxn>
                <a:cxn ang="0">
                  <a:pos x="458" y="141"/>
                </a:cxn>
                <a:cxn ang="0">
                  <a:pos x="502" y="204"/>
                </a:cxn>
                <a:cxn ang="0">
                  <a:pos x="674" y="256"/>
                </a:cxn>
                <a:cxn ang="0">
                  <a:pos x="675" y="342"/>
                </a:cxn>
                <a:cxn ang="0">
                  <a:pos x="632" y="389"/>
                </a:cxn>
                <a:cxn ang="0">
                  <a:pos x="625" y="455"/>
                </a:cxn>
                <a:cxn ang="0">
                  <a:pos x="600" y="483"/>
                </a:cxn>
                <a:cxn ang="0">
                  <a:pos x="559" y="532"/>
                </a:cxn>
                <a:cxn ang="0">
                  <a:pos x="500" y="549"/>
                </a:cxn>
                <a:cxn ang="0">
                  <a:pos x="470" y="599"/>
                </a:cxn>
                <a:cxn ang="0">
                  <a:pos x="463" y="642"/>
                </a:cxn>
                <a:cxn ang="0">
                  <a:pos x="416" y="680"/>
                </a:cxn>
                <a:cxn ang="0">
                  <a:pos x="387" y="711"/>
                </a:cxn>
                <a:cxn ang="0">
                  <a:pos x="369" y="726"/>
                </a:cxn>
                <a:cxn ang="0">
                  <a:pos x="359" y="766"/>
                </a:cxn>
                <a:cxn ang="0">
                  <a:pos x="311" y="783"/>
                </a:cxn>
                <a:cxn ang="0">
                  <a:pos x="274" y="800"/>
                </a:cxn>
                <a:cxn ang="0">
                  <a:pos x="273" y="842"/>
                </a:cxn>
                <a:cxn ang="0">
                  <a:pos x="237" y="872"/>
                </a:cxn>
                <a:cxn ang="0">
                  <a:pos x="259" y="899"/>
                </a:cxn>
                <a:cxn ang="0">
                  <a:pos x="224" y="924"/>
                </a:cxn>
                <a:cxn ang="0">
                  <a:pos x="205" y="968"/>
                </a:cxn>
                <a:cxn ang="0">
                  <a:pos x="252" y="1029"/>
                </a:cxn>
                <a:cxn ang="0">
                  <a:pos x="197" y="999"/>
                </a:cxn>
                <a:cxn ang="0">
                  <a:pos x="162" y="945"/>
                </a:cxn>
                <a:cxn ang="0">
                  <a:pos x="158" y="800"/>
                </a:cxn>
                <a:cxn ang="0">
                  <a:pos x="153" y="739"/>
                </a:cxn>
                <a:cxn ang="0">
                  <a:pos x="156" y="674"/>
                </a:cxn>
                <a:cxn ang="0">
                  <a:pos x="163" y="621"/>
                </a:cxn>
                <a:cxn ang="0">
                  <a:pos x="160" y="537"/>
                </a:cxn>
                <a:cxn ang="0">
                  <a:pos x="165" y="468"/>
                </a:cxn>
                <a:cxn ang="0">
                  <a:pos x="124" y="421"/>
                </a:cxn>
                <a:cxn ang="0">
                  <a:pos x="62" y="382"/>
                </a:cxn>
                <a:cxn ang="0">
                  <a:pos x="40" y="325"/>
                </a:cxn>
                <a:cxn ang="0">
                  <a:pos x="12" y="293"/>
                </a:cxn>
                <a:cxn ang="0">
                  <a:pos x="13" y="239"/>
                </a:cxn>
                <a:cxn ang="0">
                  <a:pos x="7" y="187"/>
                </a:cxn>
                <a:cxn ang="0">
                  <a:pos x="50" y="84"/>
                </a:cxn>
              </a:cxnLst>
              <a:rect l="0" t="0" r="r" b="b"/>
              <a:pathLst>
                <a:path w="692" h="1029">
                  <a:moveTo>
                    <a:pt x="54" y="45"/>
                  </a:moveTo>
                  <a:lnTo>
                    <a:pt x="62" y="34"/>
                  </a:lnTo>
                  <a:lnTo>
                    <a:pt x="79" y="17"/>
                  </a:lnTo>
                  <a:lnTo>
                    <a:pt x="104" y="7"/>
                  </a:lnTo>
                  <a:lnTo>
                    <a:pt x="118" y="0"/>
                  </a:lnTo>
                  <a:lnTo>
                    <a:pt x="131" y="2"/>
                  </a:lnTo>
                  <a:lnTo>
                    <a:pt x="128" y="10"/>
                  </a:lnTo>
                  <a:lnTo>
                    <a:pt x="113" y="18"/>
                  </a:lnTo>
                  <a:lnTo>
                    <a:pt x="109" y="35"/>
                  </a:lnTo>
                  <a:lnTo>
                    <a:pt x="113" y="49"/>
                  </a:lnTo>
                  <a:lnTo>
                    <a:pt x="126" y="49"/>
                  </a:lnTo>
                  <a:lnTo>
                    <a:pt x="131" y="34"/>
                  </a:lnTo>
                  <a:lnTo>
                    <a:pt x="135" y="18"/>
                  </a:lnTo>
                  <a:lnTo>
                    <a:pt x="143" y="23"/>
                  </a:lnTo>
                  <a:lnTo>
                    <a:pt x="153" y="32"/>
                  </a:lnTo>
                  <a:lnTo>
                    <a:pt x="170" y="28"/>
                  </a:lnTo>
                  <a:lnTo>
                    <a:pt x="180" y="35"/>
                  </a:lnTo>
                  <a:lnTo>
                    <a:pt x="183" y="44"/>
                  </a:lnTo>
                  <a:lnTo>
                    <a:pt x="209" y="40"/>
                  </a:lnTo>
                  <a:lnTo>
                    <a:pt x="259" y="35"/>
                  </a:lnTo>
                  <a:lnTo>
                    <a:pt x="278" y="62"/>
                  </a:lnTo>
                  <a:lnTo>
                    <a:pt x="310" y="76"/>
                  </a:lnTo>
                  <a:lnTo>
                    <a:pt x="308" y="87"/>
                  </a:lnTo>
                  <a:lnTo>
                    <a:pt x="322" y="81"/>
                  </a:lnTo>
                  <a:lnTo>
                    <a:pt x="337" y="81"/>
                  </a:lnTo>
                  <a:lnTo>
                    <a:pt x="355" y="92"/>
                  </a:lnTo>
                  <a:lnTo>
                    <a:pt x="377" y="91"/>
                  </a:lnTo>
                  <a:lnTo>
                    <a:pt x="396" y="92"/>
                  </a:lnTo>
                  <a:lnTo>
                    <a:pt x="426" y="114"/>
                  </a:lnTo>
                  <a:lnTo>
                    <a:pt x="458" y="141"/>
                  </a:lnTo>
                  <a:lnTo>
                    <a:pt x="472" y="172"/>
                  </a:lnTo>
                  <a:lnTo>
                    <a:pt x="463" y="195"/>
                  </a:lnTo>
                  <a:lnTo>
                    <a:pt x="502" y="204"/>
                  </a:lnTo>
                  <a:lnTo>
                    <a:pt x="566" y="215"/>
                  </a:lnTo>
                  <a:lnTo>
                    <a:pt x="632" y="229"/>
                  </a:lnTo>
                  <a:lnTo>
                    <a:pt x="674" y="256"/>
                  </a:lnTo>
                  <a:lnTo>
                    <a:pt x="692" y="281"/>
                  </a:lnTo>
                  <a:lnTo>
                    <a:pt x="692" y="313"/>
                  </a:lnTo>
                  <a:lnTo>
                    <a:pt x="675" y="342"/>
                  </a:lnTo>
                  <a:lnTo>
                    <a:pt x="657" y="357"/>
                  </a:lnTo>
                  <a:lnTo>
                    <a:pt x="645" y="367"/>
                  </a:lnTo>
                  <a:lnTo>
                    <a:pt x="632" y="389"/>
                  </a:lnTo>
                  <a:lnTo>
                    <a:pt x="630" y="407"/>
                  </a:lnTo>
                  <a:lnTo>
                    <a:pt x="632" y="431"/>
                  </a:lnTo>
                  <a:lnTo>
                    <a:pt x="625" y="455"/>
                  </a:lnTo>
                  <a:lnTo>
                    <a:pt x="615" y="460"/>
                  </a:lnTo>
                  <a:lnTo>
                    <a:pt x="611" y="473"/>
                  </a:lnTo>
                  <a:lnTo>
                    <a:pt x="600" y="483"/>
                  </a:lnTo>
                  <a:lnTo>
                    <a:pt x="598" y="495"/>
                  </a:lnTo>
                  <a:lnTo>
                    <a:pt x="583" y="508"/>
                  </a:lnTo>
                  <a:lnTo>
                    <a:pt x="559" y="532"/>
                  </a:lnTo>
                  <a:lnTo>
                    <a:pt x="539" y="539"/>
                  </a:lnTo>
                  <a:lnTo>
                    <a:pt x="525" y="537"/>
                  </a:lnTo>
                  <a:lnTo>
                    <a:pt x="500" y="549"/>
                  </a:lnTo>
                  <a:lnTo>
                    <a:pt x="475" y="576"/>
                  </a:lnTo>
                  <a:lnTo>
                    <a:pt x="470" y="586"/>
                  </a:lnTo>
                  <a:lnTo>
                    <a:pt x="470" y="599"/>
                  </a:lnTo>
                  <a:lnTo>
                    <a:pt x="475" y="615"/>
                  </a:lnTo>
                  <a:lnTo>
                    <a:pt x="463" y="630"/>
                  </a:lnTo>
                  <a:lnTo>
                    <a:pt x="463" y="642"/>
                  </a:lnTo>
                  <a:lnTo>
                    <a:pt x="443" y="655"/>
                  </a:lnTo>
                  <a:lnTo>
                    <a:pt x="428" y="665"/>
                  </a:lnTo>
                  <a:lnTo>
                    <a:pt x="416" y="680"/>
                  </a:lnTo>
                  <a:lnTo>
                    <a:pt x="411" y="695"/>
                  </a:lnTo>
                  <a:lnTo>
                    <a:pt x="394" y="714"/>
                  </a:lnTo>
                  <a:lnTo>
                    <a:pt x="387" y="711"/>
                  </a:lnTo>
                  <a:lnTo>
                    <a:pt x="374" y="711"/>
                  </a:lnTo>
                  <a:lnTo>
                    <a:pt x="357" y="717"/>
                  </a:lnTo>
                  <a:lnTo>
                    <a:pt x="369" y="726"/>
                  </a:lnTo>
                  <a:lnTo>
                    <a:pt x="369" y="743"/>
                  </a:lnTo>
                  <a:lnTo>
                    <a:pt x="367" y="756"/>
                  </a:lnTo>
                  <a:lnTo>
                    <a:pt x="359" y="766"/>
                  </a:lnTo>
                  <a:lnTo>
                    <a:pt x="337" y="768"/>
                  </a:lnTo>
                  <a:lnTo>
                    <a:pt x="320" y="773"/>
                  </a:lnTo>
                  <a:lnTo>
                    <a:pt x="311" y="783"/>
                  </a:lnTo>
                  <a:lnTo>
                    <a:pt x="311" y="800"/>
                  </a:lnTo>
                  <a:lnTo>
                    <a:pt x="291" y="805"/>
                  </a:lnTo>
                  <a:lnTo>
                    <a:pt x="274" y="800"/>
                  </a:lnTo>
                  <a:lnTo>
                    <a:pt x="269" y="810"/>
                  </a:lnTo>
                  <a:lnTo>
                    <a:pt x="278" y="817"/>
                  </a:lnTo>
                  <a:lnTo>
                    <a:pt x="273" y="842"/>
                  </a:lnTo>
                  <a:lnTo>
                    <a:pt x="266" y="864"/>
                  </a:lnTo>
                  <a:lnTo>
                    <a:pt x="244" y="864"/>
                  </a:lnTo>
                  <a:lnTo>
                    <a:pt x="237" y="872"/>
                  </a:lnTo>
                  <a:lnTo>
                    <a:pt x="239" y="889"/>
                  </a:lnTo>
                  <a:lnTo>
                    <a:pt x="251" y="889"/>
                  </a:lnTo>
                  <a:lnTo>
                    <a:pt x="259" y="899"/>
                  </a:lnTo>
                  <a:lnTo>
                    <a:pt x="254" y="916"/>
                  </a:lnTo>
                  <a:lnTo>
                    <a:pt x="242" y="918"/>
                  </a:lnTo>
                  <a:lnTo>
                    <a:pt x="224" y="924"/>
                  </a:lnTo>
                  <a:lnTo>
                    <a:pt x="219" y="938"/>
                  </a:lnTo>
                  <a:lnTo>
                    <a:pt x="217" y="958"/>
                  </a:lnTo>
                  <a:lnTo>
                    <a:pt x="205" y="968"/>
                  </a:lnTo>
                  <a:lnTo>
                    <a:pt x="247" y="1002"/>
                  </a:lnTo>
                  <a:lnTo>
                    <a:pt x="259" y="1019"/>
                  </a:lnTo>
                  <a:lnTo>
                    <a:pt x="252" y="1029"/>
                  </a:lnTo>
                  <a:lnTo>
                    <a:pt x="234" y="1022"/>
                  </a:lnTo>
                  <a:lnTo>
                    <a:pt x="219" y="1009"/>
                  </a:lnTo>
                  <a:lnTo>
                    <a:pt x="197" y="999"/>
                  </a:lnTo>
                  <a:lnTo>
                    <a:pt x="177" y="982"/>
                  </a:lnTo>
                  <a:lnTo>
                    <a:pt x="163" y="961"/>
                  </a:lnTo>
                  <a:lnTo>
                    <a:pt x="162" y="945"/>
                  </a:lnTo>
                  <a:lnTo>
                    <a:pt x="165" y="931"/>
                  </a:lnTo>
                  <a:lnTo>
                    <a:pt x="163" y="822"/>
                  </a:lnTo>
                  <a:lnTo>
                    <a:pt x="158" y="800"/>
                  </a:lnTo>
                  <a:lnTo>
                    <a:pt x="143" y="780"/>
                  </a:lnTo>
                  <a:lnTo>
                    <a:pt x="143" y="761"/>
                  </a:lnTo>
                  <a:lnTo>
                    <a:pt x="153" y="739"/>
                  </a:lnTo>
                  <a:lnTo>
                    <a:pt x="162" y="712"/>
                  </a:lnTo>
                  <a:lnTo>
                    <a:pt x="158" y="685"/>
                  </a:lnTo>
                  <a:lnTo>
                    <a:pt x="156" y="674"/>
                  </a:lnTo>
                  <a:lnTo>
                    <a:pt x="155" y="658"/>
                  </a:lnTo>
                  <a:lnTo>
                    <a:pt x="160" y="652"/>
                  </a:lnTo>
                  <a:lnTo>
                    <a:pt x="163" y="621"/>
                  </a:lnTo>
                  <a:lnTo>
                    <a:pt x="160" y="606"/>
                  </a:lnTo>
                  <a:lnTo>
                    <a:pt x="167" y="569"/>
                  </a:lnTo>
                  <a:lnTo>
                    <a:pt x="160" y="537"/>
                  </a:lnTo>
                  <a:lnTo>
                    <a:pt x="165" y="520"/>
                  </a:lnTo>
                  <a:lnTo>
                    <a:pt x="173" y="488"/>
                  </a:lnTo>
                  <a:lnTo>
                    <a:pt x="165" y="468"/>
                  </a:lnTo>
                  <a:lnTo>
                    <a:pt x="148" y="453"/>
                  </a:lnTo>
                  <a:lnTo>
                    <a:pt x="143" y="436"/>
                  </a:lnTo>
                  <a:lnTo>
                    <a:pt x="124" y="421"/>
                  </a:lnTo>
                  <a:lnTo>
                    <a:pt x="104" y="411"/>
                  </a:lnTo>
                  <a:lnTo>
                    <a:pt x="76" y="406"/>
                  </a:lnTo>
                  <a:lnTo>
                    <a:pt x="62" y="382"/>
                  </a:lnTo>
                  <a:lnTo>
                    <a:pt x="44" y="360"/>
                  </a:lnTo>
                  <a:lnTo>
                    <a:pt x="42" y="342"/>
                  </a:lnTo>
                  <a:lnTo>
                    <a:pt x="40" y="325"/>
                  </a:lnTo>
                  <a:lnTo>
                    <a:pt x="35" y="313"/>
                  </a:lnTo>
                  <a:lnTo>
                    <a:pt x="25" y="300"/>
                  </a:lnTo>
                  <a:lnTo>
                    <a:pt x="12" y="293"/>
                  </a:lnTo>
                  <a:lnTo>
                    <a:pt x="1" y="279"/>
                  </a:lnTo>
                  <a:lnTo>
                    <a:pt x="13" y="268"/>
                  </a:lnTo>
                  <a:lnTo>
                    <a:pt x="13" y="239"/>
                  </a:lnTo>
                  <a:lnTo>
                    <a:pt x="7" y="224"/>
                  </a:lnTo>
                  <a:lnTo>
                    <a:pt x="0" y="209"/>
                  </a:lnTo>
                  <a:lnTo>
                    <a:pt x="7" y="187"/>
                  </a:lnTo>
                  <a:lnTo>
                    <a:pt x="33" y="133"/>
                  </a:lnTo>
                  <a:lnTo>
                    <a:pt x="35" y="109"/>
                  </a:lnTo>
                  <a:lnTo>
                    <a:pt x="50" y="84"/>
                  </a:lnTo>
                  <a:lnTo>
                    <a:pt x="50" y="71"/>
                  </a:lnTo>
                  <a:lnTo>
                    <a:pt x="54" y="45"/>
                  </a:lnTo>
                  <a:close/>
                </a:path>
              </a:pathLst>
            </a:custGeom>
            <a:solidFill>
              <a:srgbClr val="DDDDDD">
                <a:alpha val="50000"/>
              </a:srgbClr>
            </a:solidFill>
            <a:ln w="12700" cap="flat" cmpd="sng">
              <a:noFill/>
              <a:prstDash val="solid"/>
              <a:round/>
              <a:headEnd/>
              <a:tailEnd/>
            </a:ln>
            <a:effectLst/>
          </p:spPr>
          <p:txBody>
            <a:bodyPr anchor="ctr"/>
            <a:lstStyle/>
            <a:p>
              <a:endParaRPr lang="en-US"/>
            </a:p>
          </p:txBody>
        </p:sp>
      </p:grpSp>
      <p:sp>
        <p:nvSpPr>
          <p:cNvPr id="4817961" name="Rectangle 41"/>
          <p:cNvSpPr>
            <a:spLocks noChangeArrowheads="1"/>
          </p:cNvSpPr>
          <p:nvPr/>
        </p:nvSpPr>
        <p:spPr bwMode="auto">
          <a:xfrm>
            <a:off x="423633" y="1431608"/>
            <a:ext cx="3929955" cy="3278188"/>
          </a:xfrm>
          <a:prstGeom prst="rect">
            <a:avLst/>
          </a:prstGeom>
          <a:noFill/>
          <a:ln w="12700">
            <a:noFill/>
            <a:miter lim="800000"/>
            <a:headEnd/>
            <a:tailEnd/>
          </a:ln>
          <a:effectLst/>
        </p:spPr>
        <p:txBody>
          <a:bodyPr lIns="90487" tIns="44450" rIns="90487" bIns="44450">
            <a:spAutoFit/>
          </a:bodyPr>
          <a:lstStyle/>
          <a:p>
            <a:pPr marL="173038" indent="-173038" algn="l">
              <a:spcBef>
                <a:spcPts val="400"/>
              </a:spcBef>
              <a:spcAft>
                <a:spcPts val="400"/>
              </a:spcAft>
              <a:buClr>
                <a:srgbClr val="0B1F65"/>
              </a:buClr>
              <a:buFont typeface="Marlett" pitchFamily="2" charset="2"/>
              <a:buChar char="4"/>
            </a:pPr>
            <a:r>
              <a:rPr lang="en-US" sz="1300" b="0" dirty="0">
                <a:solidFill>
                  <a:schemeClr val="tx1"/>
                </a:solidFill>
              </a:rPr>
              <a:t>One of the oldest, largest and most experienced strategy and technology consulting firms</a:t>
            </a:r>
          </a:p>
          <a:p>
            <a:pPr lvl="1" indent="-169863" algn="l">
              <a:spcBef>
                <a:spcPts val="400"/>
              </a:spcBef>
              <a:spcAft>
                <a:spcPts val="400"/>
              </a:spcAft>
              <a:buClr>
                <a:srgbClr val="0B1F65"/>
              </a:buClr>
              <a:buFontTx/>
              <a:buChar char="–"/>
            </a:pPr>
            <a:r>
              <a:rPr lang="en-US" sz="1300" b="0" dirty="0">
                <a:solidFill>
                  <a:schemeClr val="tx1"/>
                </a:solidFill>
              </a:rPr>
              <a:t>Founded in 1914</a:t>
            </a:r>
          </a:p>
          <a:p>
            <a:pPr lvl="1" indent="-169863" algn="l">
              <a:spcBef>
                <a:spcPts val="400"/>
              </a:spcBef>
              <a:spcAft>
                <a:spcPts val="400"/>
              </a:spcAft>
              <a:buClr>
                <a:srgbClr val="0B1F65"/>
              </a:buClr>
              <a:buFontTx/>
              <a:buChar char="–"/>
            </a:pPr>
            <a:r>
              <a:rPr lang="en-US" sz="1300" b="0" dirty="0" smtClean="0">
                <a:solidFill>
                  <a:schemeClr val="tx1"/>
                </a:solidFill>
              </a:rPr>
              <a:t>25,000</a:t>
            </a:r>
            <a:r>
              <a:rPr lang="en-US" sz="1300" b="0" dirty="0">
                <a:solidFill>
                  <a:schemeClr val="tx1"/>
                </a:solidFill>
              </a:rPr>
              <a:t>+ professionals </a:t>
            </a:r>
          </a:p>
          <a:p>
            <a:pPr lvl="1" indent="-169863" algn="l">
              <a:spcBef>
                <a:spcPts val="400"/>
              </a:spcBef>
              <a:spcAft>
                <a:spcPts val="400"/>
              </a:spcAft>
              <a:buClr>
                <a:srgbClr val="0B1F65"/>
              </a:buClr>
              <a:buFontTx/>
              <a:buChar char="–"/>
            </a:pPr>
            <a:r>
              <a:rPr lang="en-US" sz="1300" b="0" dirty="0" smtClean="0">
                <a:solidFill>
                  <a:schemeClr val="tx1"/>
                </a:solidFill>
              </a:rPr>
              <a:t>$5 </a:t>
            </a:r>
            <a:r>
              <a:rPr lang="en-US" sz="1300" b="0" dirty="0">
                <a:solidFill>
                  <a:schemeClr val="tx1"/>
                </a:solidFill>
              </a:rPr>
              <a:t>Billion in Annual Sales</a:t>
            </a:r>
          </a:p>
          <a:p>
            <a:pPr marL="173038" indent="-173038" algn="l">
              <a:spcBef>
                <a:spcPts val="400"/>
              </a:spcBef>
              <a:spcAft>
                <a:spcPts val="400"/>
              </a:spcAft>
              <a:buClr>
                <a:srgbClr val="0B1F65"/>
              </a:buClr>
              <a:buFont typeface="Marlett" pitchFamily="2" charset="2"/>
              <a:buChar char="4"/>
            </a:pPr>
            <a:r>
              <a:rPr lang="en-US" sz="1300" b="0" dirty="0">
                <a:solidFill>
                  <a:schemeClr val="tx1"/>
                </a:solidFill>
              </a:rPr>
              <a:t>Our business model is driven by global industry practices emphasizing industry expertise to better serve clients</a:t>
            </a:r>
          </a:p>
          <a:p>
            <a:pPr marL="173038" indent="-173038" algn="l">
              <a:spcBef>
                <a:spcPts val="400"/>
              </a:spcBef>
              <a:spcAft>
                <a:spcPts val="400"/>
              </a:spcAft>
              <a:buClr>
                <a:srgbClr val="0B1F65"/>
              </a:buClr>
              <a:buFont typeface="Marlett" pitchFamily="2" charset="2"/>
              <a:buChar char="4"/>
            </a:pPr>
            <a:r>
              <a:rPr lang="en-US" sz="1300" b="0" dirty="0">
                <a:solidFill>
                  <a:schemeClr val="tx1"/>
                </a:solidFill>
              </a:rPr>
              <a:t>We bring a global perspective — have served clients in over 40 countries</a:t>
            </a:r>
          </a:p>
          <a:p>
            <a:pPr marL="173038" indent="-173038" algn="l">
              <a:spcBef>
                <a:spcPts val="400"/>
              </a:spcBef>
              <a:spcAft>
                <a:spcPts val="400"/>
              </a:spcAft>
              <a:buClr>
                <a:srgbClr val="0B1F65"/>
              </a:buClr>
              <a:buFont typeface="Marlett" pitchFamily="2" charset="2"/>
              <a:buChar char="4"/>
            </a:pPr>
            <a:r>
              <a:rPr lang="en-US" sz="1300" b="0" dirty="0">
                <a:solidFill>
                  <a:schemeClr val="tx1"/>
                </a:solidFill>
              </a:rPr>
              <a:t>We are not aligned with any other integration firms or software vendors – we bring an objective and independent viewpoint to all of our clients</a:t>
            </a:r>
          </a:p>
        </p:txBody>
      </p:sp>
      <p:sp>
        <p:nvSpPr>
          <p:cNvPr id="4817962" name="Rectangle 42"/>
          <p:cNvSpPr>
            <a:spLocks noGrp="1" noChangeArrowheads="1"/>
          </p:cNvSpPr>
          <p:nvPr>
            <p:ph type="title"/>
          </p:nvPr>
        </p:nvSpPr>
        <p:spPr>
          <a:xfrm>
            <a:off x="445620" y="329423"/>
            <a:ext cx="8296736" cy="838200"/>
          </a:xfrm>
          <a:noFill/>
          <a:ln/>
        </p:spPr>
        <p:txBody>
          <a:bodyPr>
            <a:noAutofit/>
          </a:bodyPr>
          <a:lstStyle/>
          <a:p>
            <a:r>
              <a:rPr lang="en-US" sz="2400" b="1" dirty="0"/>
              <a:t>At Booz Allen, we focus on delivering results for clients in over 40 countries across multiple </a:t>
            </a:r>
            <a:r>
              <a:rPr lang="en-US" sz="2400" b="1" dirty="0" smtClean="0"/>
              <a:t>domains</a:t>
            </a:r>
            <a:br>
              <a:rPr lang="en-US" sz="2400" b="1" dirty="0" smtClean="0"/>
            </a:br>
            <a:endParaRPr lang="en-US" sz="2400" b="1" dirty="0"/>
          </a:p>
        </p:txBody>
      </p:sp>
      <p:sp>
        <p:nvSpPr>
          <p:cNvPr id="4817963" name="Rectangle 43"/>
          <p:cNvSpPr>
            <a:spLocks noChangeArrowheads="1"/>
          </p:cNvSpPr>
          <p:nvPr/>
        </p:nvSpPr>
        <p:spPr bwMode="auto">
          <a:xfrm>
            <a:off x="5136354" y="1431609"/>
            <a:ext cx="3588412" cy="3387725"/>
          </a:xfrm>
          <a:prstGeom prst="rect">
            <a:avLst/>
          </a:prstGeom>
          <a:noFill/>
          <a:ln w="9525">
            <a:noFill/>
            <a:miter lim="800000"/>
            <a:headEnd/>
            <a:tailEnd/>
          </a:ln>
          <a:effectLst/>
        </p:spPr>
        <p:txBody>
          <a:bodyPr lIns="0" tIns="0" rIns="0" bIns="0">
            <a:spAutoFit/>
          </a:bodyPr>
          <a:lstStyle/>
          <a:p>
            <a:pPr marL="173038" indent="-173038" algn="l">
              <a:spcBef>
                <a:spcPts val="400"/>
              </a:spcBef>
              <a:spcAft>
                <a:spcPts val="400"/>
              </a:spcAft>
              <a:buClr>
                <a:srgbClr val="0B1F65"/>
              </a:buClr>
              <a:buFont typeface="Webdings" pitchFamily="18" charset="2"/>
              <a:buChar char="4"/>
            </a:pPr>
            <a:r>
              <a:rPr lang="en-US" sz="1300" b="0" dirty="0">
                <a:solidFill>
                  <a:schemeClr val="tx1"/>
                </a:solidFill>
              </a:rPr>
              <a:t>With deep expertise in both strategy and technology, Booz Allen transcends conventional categories of consulting</a:t>
            </a:r>
          </a:p>
          <a:p>
            <a:pPr marL="173038" indent="-173038" algn="l">
              <a:spcBef>
                <a:spcPts val="400"/>
              </a:spcBef>
              <a:spcAft>
                <a:spcPts val="400"/>
              </a:spcAft>
              <a:buClr>
                <a:srgbClr val="0B1F65"/>
              </a:buClr>
              <a:buFont typeface="Webdings" pitchFamily="18" charset="2"/>
              <a:buChar char="4"/>
            </a:pPr>
            <a:r>
              <a:rPr lang="en-US" sz="1300" b="0" dirty="0">
                <a:solidFill>
                  <a:schemeClr val="tx1"/>
                </a:solidFill>
              </a:rPr>
              <a:t>Booz Allen teams work together with clients to help them succeed...</a:t>
            </a:r>
          </a:p>
          <a:p>
            <a:pPr marL="173038" indent="-173038" algn="l">
              <a:spcBef>
                <a:spcPts val="400"/>
              </a:spcBef>
              <a:spcAft>
                <a:spcPts val="400"/>
              </a:spcAft>
              <a:buClr>
                <a:srgbClr val="0B1F65"/>
              </a:buClr>
              <a:buFont typeface="Webdings" pitchFamily="18" charset="2"/>
              <a:buChar char="4"/>
            </a:pPr>
            <a:r>
              <a:rPr lang="en-US" sz="1300" b="0" dirty="0">
                <a:solidFill>
                  <a:schemeClr val="tx1"/>
                </a:solidFill>
              </a:rPr>
              <a:t>…through the continual interplay of insight and action</a:t>
            </a:r>
          </a:p>
          <a:p>
            <a:pPr marL="173038" indent="-173038" algn="l">
              <a:spcBef>
                <a:spcPts val="400"/>
              </a:spcBef>
              <a:spcAft>
                <a:spcPts val="400"/>
              </a:spcAft>
              <a:buClr>
                <a:srgbClr val="0B1F65"/>
              </a:buClr>
              <a:buFont typeface="Webdings" pitchFamily="18" charset="2"/>
              <a:buChar char="4"/>
            </a:pPr>
            <a:r>
              <a:rPr lang="en-US" sz="1300" b="0" dirty="0">
                <a:solidFill>
                  <a:schemeClr val="tx1"/>
                </a:solidFill>
              </a:rPr>
              <a:t>Producing results that endure tomorrow</a:t>
            </a:r>
          </a:p>
          <a:p>
            <a:pPr marL="173038" indent="-173038" algn="l">
              <a:spcBef>
                <a:spcPts val="400"/>
              </a:spcBef>
              <a:spcAft>
                <a:spcPts val="400"/>
              </a:spcAft>
              <a:buClr>
                <a:srgbClr val="0B1F65"/>
              </a:buClr>
              <a:buFont typeface="Marlett" pitchFamily="2" charset="2"/>
              <a:buChar char="4"/>
            </a:pPr>
            <a:r>
              <a:rPr lang="en-US" sz="1300" b="0" dirty="0">
                <a:solidFill>
                  <a:schemeClr val="tx1"/>
                </a:solidFill>
              </a:rPr>
              <a:t>Booz Allen </a:t>
            </a:r>
            <a:r>
              <a:rPr lang="en-US" sz="1300" b="0" dirty="0" smtClean="0">
                <a:solidFill>
                  <a:schemeClr val="tx1"/>
                </a:solidFill>
              </a:rPr>
              <a:t>delivers </a:t>
            </a:r>
            <a:r>
              <a:rPr lang="en-US" sz="1300" b="0" dirty="0">
                <a:solidFill>
                  <a:schemeClr val="tx1"/>
                </a:solidFill>
              </a:rPr>
              <a:t>end-to-end strategy-based transformation solutions through multi-disciplinary skills…</a:t>
            </a:r>
          </a:p>
          <a:p>
            <a:pPr marL="173038" indent="-173038" algn="l">
              <a:spcBef>
                <a:spcPts val="400"/>
              </a:spcBef>
              <a:spcAft>
                <a:spcPts val="400"/>
              </a:spcAft>
              <a:buClr>
                <a:srgbClr val="0B1F65"/>
              </a:buClr>
              <a:buFont typeface="Marlett" pitchFamily="2" charset="2"/>
              <a:buChar char="4"/>
            </a:pPr>
            <a:r>
              <a:rPr lang="en-US" sz="1300" b="0" dirty="0">
                <a:solidFill>
                  <a:schemeClr val="tx1"/>
                </a:solidFill>
              </a:rPr>
              <a:t>… and through our industry expertise which spans virtually every major industry sector</a:t>
            </a:r>
          </a:p>
          <a:p>
            <a:pPr marL="173038" indent="-173038" algn="l">
              <a:spcBef>
                <a:spcPts val="400"/>
              </a:spcBef>
              <a:spcAft>
                <a:spcPts val="400"/>
              </a:spcAft>
              <a:buClr>
                <a:srgbClr val="0B1F65"/>
              </a:buClr>
              <a:buFont typeface="Marlett" pitchFamily="2" charset="2"/>
              <a:buChar char="4"/>
            </a:pPr>
            <a:endParaRPr lang="en-US" sz="1300" b="0" dirty="0">
              <a:solidFill>
                <a:schemeClr val="tx1"/>
              </a:solidFill>
            </a:endParaRPr>
          </a:p>
        </p:txBody>
      </p:sp>
      <p:sp>
        <p:nvSpPr>
          <p:cNvPr id="4817964" name="AutoShape 44"/>
          <p:cNvSpPr>
            <a:spLocks noChangeArrowheads="1"/>
          </p:cNvSpPr>
          <p:nvPr/>
        </p:nvSpPr>
        <p:spPr bwMode="auto">
          <a:xfrm rot="5400000">
            <a:off x="3750743" y="2929919"/>
            <a:ext cx="2209800" cy="279978"/>
          </a:xfrm>
          <a:prstGeom prst="triangle">
            <a:avLst>
              <a:gd name="adj" fmla="val 50000"/>
            </a:avLst>
          </a:prstGeom>
          <a:gradFill rotWithShape="0">
            <a:gsLst>
              <a:gs pos="0">
                <a:srgbClr val="FF0000"/>
              </a:gs>
              <a:gs pos="100000">
                <a:srgbClr val="FF0000">
                  <a:gamma/>
                  <a:shade val="46275"/>
                  <a:invGamma/>
                </a:srgbClr>
              </a:gs>
            </a:gsLst>
            <a:lin ang="5400000" scaled="1"/>
          </a:gradFill>
          <a:ln w="12700">
            <a:noFill/>
            <a:miter lim="800000"/>
            <a:headEnd/>
            <a:tailEnd/>
          </a:ln>
          <a:effectLst>
            <a:outerShdw dist="35921" dir="2700000" algn="ctr" rotWithShape="0">
              <a:schemeClr val="bg1"/>
            </a:outerShdw>
          </a:effectLst>
        </p:spPr>
        <p:txBody>
          <a:bodyPr wrap="none" anchor="ctr"/>
          <a:lstStyle/>
          <a:p>
            <a:endParaRPr lang="en-US"/>
          </a:p>
        </p:txBody>
      </p:sp>
      <p:sp>
        <p:nvSpPr>
          <p:cNvPr id="4817965" name="Rectangle 45"/>
          <p:cNvSpPr>
            <a:spLocks noChangeArrowheads="1"/>
          </p:cNvSpPr>
          <p:nvPr/>
        </p:nvSpPr>
        <p:spPr bwMode="auto">
          <a:xfrm>
            <a:off x="1798604" y="1002984"/>
            <a:ext cx="1181479" cy="250825"/>
          </a:xfrm>
          <a:prstGeom prst="rect">
            <a:avLst/>
          </a:prstGeom>
          <a:noFill/>
          <a:ln w="12700">
            <a:noFill/>
            <a:miter lim="800000"/>
            <a:headEnd/>
            <a:tailEnd/>
          </a:ln>
          <a:effectLst/>
        </p:spPr>
        <p:txBody>
          <a:bodyPr wrap="none" lIns="18288" tIns="18288" rIns="18288" bIns="18288" anchor="ctr">
            <a:spAutoFit/>
          </a:bodyPr>
          <a:lstStyle/>
          <a:p>
            <a:r>
              <a:rPr lang="en-US" sz="1400">
                <a:solidFill>
                  <a:schemeClr val="tx1"/>
                </a:solidFill>
              </a:rPr>
              <a:t>Who We Are ...</a:t>
            </a:r>
          </a:p>
        </p:txBody>
      </p:sp>
      <p:sp>
        <p:nvSpPr>
          <p:cNvPr id="4817966" name="Rectangle 46"/>
          <p:cNvSpPr>
            <a:spLocks noChangeArrowheads="1"/>
          </p:cNvSpPr>
          <p:nvPr/>
        </p:nvSpPr>
        <p:spPr bwMode="auto">
          <a:xfrm>
            <a:off x="6235745" y="1002984"/>
            <a:ext cx="1169752" cy="250825"/>
          </a:xfrm>
          <a:prstGeom prst="rect">
            <a:avLst/>
          </a:prstGeom>
          <a:noFill/>
          <a:ln w="12700">
            <a:noFill/>
            <a:miter lim="800000"/>
            <a:headEnd/>
            <a:tailEnd/>
          </a:ln>
          <a:effectLst/>
        </p:spPr>
        <p:txBody>
          <a:bodyPr wrap="none" lIns="18288" tIns="18288" rIns="18288" bIns="18288" anchor="ctr">
            <a:spAutoFit/>
          </a:bodyPr>
          <a:lstStyle/>
          <a:p>
            <a:r>
              <a:rPr lang="en-US" sz="1400">
                <a:solidFill>
                  <a:schemeClr val="tx1"/>
                </a:solidFill>
              </a:rPr>
              <a:t>What We Do ...</a:t>
            </a:r>
          </a:p>
        </p:txBody>
      </p:sp>
      <p:sp>
        <p:nvSpPr>
          <p:cNvPr id="4817967" name="Rectangle 47"/>
          <p:cNvSpPr>
            <a:spLocks noChangeArrowheads="1"/>
          </p:cNvSpPr>
          <p:nvPr/>
        </p:nvSpPr>
        <p:spPr bwMode="auto">
          <a:xfrm>
            <a:off x="1798604" y="5083005"/>
            <a:ext cx="5808028" cy="718890"/>
          </a:xfrm>
          <a:prstGeom prst="rect">
            <a:avLst/>
          </a:prstGeom>
          <a:solidFill>
            <a:srgbClr val="DDDDDD"/>
          </a:solidFill>
          <a:ln w="12700">
            <a:solidFill>
              <a:schemeClr val="tx1"/>
            </a:solidFill>
            <a:miter lim="800000"/>
            <a:headEnd/>
            <a:tailEnd/>
          </a:ln>
          <a:effectLst>
            <a:outerShdw dist="35921" dir="2700000" algn="ctr" rotWithShape="0">
              <a:schemeClr val="tx1"/>
            </a:outerShdw>
          </a:effectLst>
        </p:spPr>
        <p:txBody>
          <a:bodyPr anchor="ctr"/>
          <a:lstStyle/>
          <a:p>
            <a:pPr marL="635000" indent="-635000" algn="l"/>
            <a:r>
              <a:rPr lang="en-US" sz="1400" i="1" dirty="0">
                <a:solidFill>
                  <a:schemeClr val="tx1"/>
                </a:solidFill>
              </a:rPr>
              <a:t>Mission:</a:t>
            </a:r>
            <a:r>
              <a:rPr lang="en-US" sz="1400" b="0" i="1" dirty="0">
                <a:solidFill>
                  <a:schemeClr val="tx1"/>
                </a:solidFill>
              </a:rPr>
              <a:t> </a:t>
            </a:r>
            <a:r>
              <a:rPr lang="en-US" sz="1400" b="0" i="1" dirty="0" smtClean="0">
                <a:solidFill>
                  <a:schemeClr val="tx1"/>
                </a:solidFill>
              </a:rPr>
              <a:t>Booz Allen combines </a:t>
            </a:r>
            <a:r>
              <a:rPr lang="en-US" sz="1400" b="0" i="1" dirty="0">
                <a:solidFill>
                  <a:schemeClr val="tx1"/>
                </a:solidFill>
              </a:rPr>
              <a:t>strategy with technology, and insight with action, working with clients to deliver results today that endure tomorrow</a:t>
            </a:r>
          </a:p>
        </p:txBody>
      </p:sp>
    </p:spTree>
    <p:extLst>
      <p:ext uri="{BB962C8B-B14F-4D97-AF65-F5344CB8AC3E}">
        <p14:creationId xmlns:p14="http://schemas.microsoft.com/office/powerpoint/2010/main" val="257195835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Slide Number Placeholder 2"/>
          <p:cNvSpPr>
            <a:spLocks noGrp="1"/>
          </p:cNvSpPr>
          <p:nvPr>
            <p:ph type="sldNum" sz="quarter" idx="4294967295"/>
          </p:nvPr>
        </p:nvSpPr>
        <p:spPr>
          <a:xfrm>
            <a:off x="3423138" y="6356351"/>
            <a:ext cx="2133600" cy="365125"/>
          </a:xfrm>
          <a:prstGeom prst="rect">
            <a:avLst/>
          </a:prstGeom>
        </p:spPr>
        <p:txBody>
          <a:bodyPr/>
          <a:lstStyle/>
          <a:p>
            <a:fld id="{AF438913-B071-8A4C-819E-AE75054E0768}" type="slidenum">
              <a:rPr lang="en-US" smtClean="0"/>
              <a:pPr/>
              <a:t>20</a:t>
            </a:fld>
            <a:endParaRPr lang="en-US" dirty="0"/>
          </a:p>
        </p:txBody>
      </p:sp>
      <p:grpSp>
        <p:nvGrpSpPr>
          <p:cNvPr id="4" name="Group 3"/>
          <p:cNvGrpSpPr/>
          <p:nvPr/>
        </p:nvGrpSpPr>
        <p:grpSpPr>
          <a:xfrm>
            <a:off x="2141414" y="2019300"/>
            <a:ext cx="4703885" cy="2775244"/>
            <a:chOff x="5114047" y="1575094"/>
            <a:chExt cx="3980041" cy="1905000"/>
          </a:xfrm>
        </p:grpSpPr>
        <p:sp>
          <p:nvSpPr>
            <p:cNvPr id="5" name="Rectangle 11"/>
            <p:cNvSpPr>
              <a:spLocks noChangeArrowheads="1"/>
            </p:cNvSpPr>
            <p:nvPr/>
          </p:nvSpPr>
          <p:spPr bwMode="auto">
            <a:xfrm>
              <a:off x="5586837" y="1575094"/>
              <a:ext cx="3507251" cy="1905000"/>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txBody>
            <a:bodyPr wrap="none" lIns="45720" rIns="45720" anchor="ctr"/>
            <a:lstStyle/>
            <a:p>
              <a:pPr>
                <a:defRPr/>
              </a:pPr>
              <a:endParaRPr lang="en-US" dirty="0"/>
            </a:p>
          </p:txBody>
        </p:sp>
        <p:sp>
          <p:nvSpPr>
            <p:cNvPr id="6" name="Text Box 14"/>
            <p:cNvSpPr txBox="1">
              <a:spLocks noChangeArrowheads="1"/>
            </p:cNvSpPr>
            <p:nvPr/>
          </p:nvSpPr>
          <p:spPr bwMode="auto">
            <a:xfrm>
              <a:off x="5418352" y="2527594"/>
              <a:ext cx="2139103" cy="53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5720" rIns="457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ts val="400"/>
                </a:lnSpc>
                <a:spcBef>
                  <a:spcPct val="50000"/>
                </a:spcBef>
              </a:pPr>
              <a:r>
                <a:rPr lang="en-US" sz="1000" dirty="0">
                  <a:solidFill>
                    <a:srgbClr val="777777"/>
                  </a:solidFill>
                </a:rPr>
                <a:t>Booz Allen </a:t>
              </a:r>
              <a:r>
                <a:rPr lang="en-US" sz="1000" dirty="0" smtClean="0">
                  <a:solidFill>
                    <a:srgbClr val="777777"/>
                  </a:solidFill>
                </a:rPr>
                <a:t>Hamilton</a:t>
              </a:r>
              <a:endParaRPr lang="en-US" sz="1000" dirty="0">
                <a:solidFill>
                  <a:srgbClr val="777777"/>
                </a:solidFill>
              </a:endParaRPr>
            </a:p>
            <a:p>
              <a:pPr algn="r" eaLnBrk="1" hangingPunct="1">
                <a:lnSpc>
                  <a:spcPts val="400"/>
                </a:lnSpc>
                <a:spcBef>
                  <a:spcPct val="50000"/>
                </a:spcBef>
              </a:pPr>
              <a:r>
                <a:rPr lang="en-US" sz="1000" dirty="0" smtClean="0">
                  <a:solidFill>
                    <a:srgbClr val="777777"/>
                  </a:solidFill>
                </a:rPr>
                <a:t>Mclean, Virginia</a:t>
              </a:r>
            </a:p>
            <a:p>
              <a:pPr algn="r" eaLnBrk="1" hangingPunct="1">
                <a:lnSpc>
                  <a:spcPts val="400"/>
                </a:lnSpc>
                <a:spcBef>
                  <a:spcPct val="50000"/>
                </a:spcBef>
              </a:pPr>
              <a:r>
                <a:rPr lang="en-US" sz="1000" dirty="0">
                  <a:solidFill>
                    <a:srgbClr val="777777"/>
                  </a:solidFill>
                </a:rPr>
                <a:t/>
              </a:r>
              <a:br>
                <a:rPr lang="en-US" sz="1000" dirty="0">
                  <a:solidFill>
                    <a:srgbClr val="777777"/>
                  </a:solidFill>
                </a:rPr>
              </a:br>
              <a:r>
                <a:rPr lang="en-US" sz="1000" dirty="0" smtClean="0">
                  <a:solidFill>
                    <a:srgbClr val="777777"/>
                  </a:solidFill>
                </a:rPr>
                <a:t>USA</a:t>
              </a:r>
              <a:r>
                <a:rPr lang="en-US" sz="1000" dirty="0">
                  <a:solidFill>
                    <a:srgbClr val="777777"/>
                  </a:solidFill>
                </a:rPr>
                <a:t/>
              </a:r>
              <a:br>
                <a:rPr lang="en-US" sz="1000" dirty="0">
                  <a:solidFill>
                    <a:srgbClr val="777777"/>
                  </a:solidFill>
                </a:rPr>
              </a:br>
              <a:endParaRPr lang="en-US" sz="1000" dirty="0" smtClean="0">
                <a:solidFill>
                  <a:srgbClr val="777777"/>
                </a:solidFill>
              </a:endParaRPr>
            </a:p>
            <a:p>
              <a:pPr algn="r" eaLnBrk="1" hangingPunct="1">
                <a:lnSpc>
                  <a:spcPts val="400"/>
                </a:lnSpc>
                <a:spcBef>
                  <a:spcPct val="50000"/>
                </a:spcBef>
              </a:pPr>
              <a:r>
                <a:rPr lang="en-US" sz="1000" dirty="0" smtClean="0">
                  <a:solidFill>
                    <a:srgbClr val="777777"/>
                  </a:solidFill>
                </a:rPr>
                <a:t>+1 703 9841421</a:t>
              </a:r>
              <a:endParaRPr lang="en-US" sz="1000" dirty="0">
                <a:solidFill>
                  <a:srgbClr val="777777"/>
                </a:solidFill>
              </a:endParaRPr>
            </a:p>
            <a:p>
              <a:pPr algn="r" eaLnBrk="1" hangingPunct="1">
                <a:lnSpc>
                  <a:spcPts val="400"/>
                </a:lnSpc>
                <a:spcBef>
                  <a:spcPct val="50000"/>
                </a:spcBef>
              </a:pPr>
              <a:r>
                <a:rPr lang="en-US" sz="1000" dirty="0" smtClean="0">
                  <a:solidFill>
                    <a:srgbClr val="777777"/>
                  </a:solidFill>
                </a:rPr>
                <a:t>Cressey_roger@bah.com</a:t>
              </a:r>
              <a:endParaRPr lang="en-US" sz="1000" dirty="0">
                <a:solidFill>
                  <a:srgbClr val="777777"/>
                </a:solidFill>
              </a:endParaRPr>
            </a:p>
          </p:txBody>
        </p:sp>
        <p:pic>
          <p:nvPicPr>
            <p:cNvPr id="7" name="Picture 12" descr="BAHLogo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8081" y="2122545"/>
              <a:ext cx="1634997"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3"/>
            <p:cNvSpPr>
              <a:spLocks noChangeShapeType="1"/>
            </p:cNvSpPr>
            <p:nvPr/>
          </p:nvSpPr>
          <p:spPr bwMode="auto">
            <a:xfrm>
              <a:off x="7340463" y="2346383"/>
              <a:ext cx="1385708" cy="1587"/>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lIns="45720" rIns="45720" anchor="ctr"/>
            <a:lstStyle/>
            <a:p>
              <a:endParaRPr lang="en-US" dirty="0"/>
            </a:p>
          </p:txBody>
        </p:sp>
        <p:sp>
          <p:nvSpPr>
            <p:cNvPr id="9" name="Text Box 15"/>
            <p:cNvSpPr txBox="1">
              <a:spLocks noChangeArrowheads="1"/>
            </p:cNvSpPr>
            <p:nvPr/>
          </p:nvSpPr>
          <p:spPr bwMode="auto">
            <a:xfrm>
              <a:off x="5114047" y="1879893"/>
              <a:ext cx="2025265" cy="22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ts val="400"/>
                </a:lnSpc>
                <a:spcBef>
                  <a:spcPct val="50000"/>
                </a:spcBef>
              </a:pPr>
              <a:r>
                <a:rPr lang="en-US" sz="1400" dirty="0" smtClean="0"/>
                <a:t>Roger Cressey    </a:t>
              </a:r>
            </a:p>
            <a:p>
              <a:pPr algn="r" eaLnBrk="1" hangingPunct="1">
                <a:lnSpc>
                  <a:spcPts val="400"/>
                </a:lnSpc>
                <a:spcBef>
                  <a:spcPct val="50000"/>
                </a:spcBef>
              </a:pPr>
              <a:r>
                <a:rPr lang="en-US" sz="700" dirty="0" smtClean="0">
                  <a:solidFill>
                    <a:srgbClr val="777777"/>
                  </a:solidFill>
                </a:rPr>
                <a:t>Senior Vice President</a:t>
              </a:r>
              <a:endParaRPr lang="en-US" sz="700" dirty="0">
                <a:solidFill>
                  <a:srgbClr val="777777"/>
                </a:solidFill>
              </a:endParaRPr>
            </a:p>
          </p:txBody>
        </p:sp>
      </p:grpSp>
    </p:spTree>
    <p:extLst>
      <p:ext uri="{BB962C8B-B14F-4D97-AF65-F5344CB8AC3E}">
        <p14:creationId xmlns:p14="http://schemas.microsoft.com/office/powerpoint/2010/main" val="26233674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837" y="266626"/>
            <a:ext cx="8013207" cy="528136"/>
          </a:xfrm>
        </p:spPr>
        <p:txBody>
          <a:bodyPr>
            <a:noAutofit/>
          </a:bodyPr>
          <a:lstStyle/>
          <a:p>
            <a:pPr algn="l"/>
            <a:r>
              <a:rPr lang="en-US" sz="1800" b="1" dirty="0" smtClean="0"/>
              <a:t>The significant </a:t>
            </a:r>
            <a:r>
              <a:rPr lang="en-US" sz="1800" b="1" dirty="0"/>
              <a:t>increase </a:t>
            </a:r>
            <a:r>
              <a:rPr lang="en-US" sz="1800" b="1" dirty="0" smtClean="0"/>
              <a:t>in the sophistication and frequency of cyber attacks (public and non-public) presents </a:t>
            </a:r>
            <a:r>
              <a:rPr lang="en-US" sz="1800" b="1" i="1" dirty="0" smtClean="0"/>
              <a:t>material</a:t>
            </a:r>
            <a:r>
              <a:rPr lang="en-US" sz="1800" b="1" dirty="0" smtClean="0"/>
              <a:t> risks to organizations</a:t>
            </a:r>
            <a:endParaRPr lang="en-US" sz="1800" b="1" dirty="0"/>
          </a:p>
        </p:txBody>
      </p:sp>
      <p:sp>
        <p:nvSpPr>
          <p:cNvPr id="30" name="Rectangle 29"/>
          <p:cNvSpPr/>
          <p:nvPr/>
        </p:nvSpPr>
        <p:spPr bwMode="auto">
          <a:xfrm>
            <a:off x="676559" y="1378961"/>
            <a:ext cx="8324942" cy="2940510"/>
          </a:xfrm>
          <a:prstGeom prst="rect">
            <a:avLst/>
          </a:prstGeom>
          <a:gradFill flip="none" rotWithShape="1">
            <a:gsLst>
              <a:gs pos="0">
                <a:schemeClr val="bg1">
                  <a:lumMod val="95000"/>
                </a:schemeClr>
              </a:gs>
              <a:gs pos="100000">
                <a:schemeClr val="bg1">
                  <a:lumMod val="75000"/>
                </a:schemeClr>
              </a:gs>
            </a:gsLst>
            <a:lin ang="0" scaled="1"/>
            <a:tileRect/>
          </a:gra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algn="ctr"/>
            <a:endParaRPr kumimoji="0" lang="en-US" sz="1050" b="0" i="0" u="none" strike="noStrike" cap="none" normalizeH="0" baseline="0" smtClean="0">
              <a:ln>
                <a:noFill/>
              </a:ln>
              <a:solidFill>
                <a:schemeClr val="tx1"/>
              </a:solidFill>
              <a:effectLst/>
              <a:latin typeface="Arial" charset="0"/>
            </a:endParaRPr>
          </a:p>
        </p:txBody>
      </p:sp>
      <p:pic>
        <p:nvPicPr>
          <p:cNvPr id="32" name="Picture 2"/>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812291" y="1816132"/>
            <a:ext cx="2598323" cy="238284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3" name="Rectangle 32"/>
          <p:cNvSpPr/>
          <p:nvPr/>
        </p:nvSpPr>
        <p:spPr>
          <a:xfrm>
            <a:off x="639934" y="1435385"/>
            <a:ext cx="2944354" cy="400110"/>
          </a:xfrm>
          <a:prstGeom prst="rect">
            <a:avLst/>
          </a:prstGeom>
        </p:spPr>
        <p:txBody>
          <a:bodyPr wrap="square">
            <a:spAutoFit/>
          </a:bodyPr>
          <a:lstStyle/>
          <a:p>
            <a:pPr algn="ctr"/>
            <a:r>
              <a:rPr lang="en-US" sz="1000" b="1" dirty="0" smtClean="0">
                <a:latin typeface="Arial" pitchFamily="34" charset="0"/>
                <a:cs typeface="Arial" pitchFamily="34" charset="0"/>
              </a:rPr>
              <a:t>Most organizations are only prepared to handle a fraction of actual security concerns</a:t>
            </a:r>
            <a:endParaRPr lang="en-US" sz="1000" b="1" dirty="0">
              <a:latin typeface="Arial" pitchFamily="34" charset="0"/>
              <a:cs typeface="Arial" pitchFamily="34" charset="0"/>
            </a:endParaRPr>
          </a:p>
        </p:txBody>
      </p:sp>
      <p:sp>
        <p:nvSpPr>
          <p:cNvPr id="34" name="Rectangle 33"/>
          <p:cNvSpPr/>
          <p:nvPr/>
        </p:nvSpPr>
        <p:spPr>
          <a:xfrm>
            <a:off x="676559" y="1071101"/>
            <a:ext cx="8324942" cy="338554"/>
          </a:xfrm>
          <a:prstGeom prst="rect">
            <a:avLst/>
          </a:prstGeom>
        </p:spPr>
        <p:txBody>
          <a:bodyPr wrap="square">
            <a:spAutoFit/>
          </a:bodyPr>
          <a:lstStyle/>
          <a:p>
            <a:pPr algn="ctr"/>
            <a:r>
              <a:rPr lang="en-US" sz="1600" b="1" dirty="0" smtClean="0"/>
              <a:t>Cybersecurity Risk Landscape</a:t>
            </a:r>
            <a:endParaRPr lang="en-US" sz="1600" b="1" dirty="0"/>
          </a:p>
        </p:txBody>
      </p:sp>
      <p:sp>
        <p:nvSpPr>
          <p:cNvPr id="35" name="Rectangle 18"/>
          <p:cNvSpPr>
            <a:spLocks noChangeArrowheads="1"/>
          </p:cNvSpPr>
          <p:nvPr>
            <p:custDataLst>
              <p:tags r:id="rId1"/>
            </p:custDataLst>
          </p:nvPr>
        </p:nvSpPr>
        <p:spPr bwMode="gray">
          <a:xfrm>
            <a:off x="7193798" y="1829278"/>
            <a:ext cx="1704048" cy="279452"/>
          </a:xfrm>
          <a:prstGeom prst="rect">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000" b="1" dirty="0" smtClean="0">
                <a:solidFill>
                  <a:schemeClr val="bg1"/>
                </a:solidFill>
                <a:latin typeface="Arial" pitchFamily="34" charset="0"/>
              </a:rPr>
              <a:t>Unprecedented Risk</a:t>
            </a:r>
            <a:endParaRPr lang="en-US" sz="1000" b="1" dirty="0">
              <a:solidFill>
                <a:schemeClr val="bg1"/>
              </a:solidFill>
              <a:latin typeface="Arial" pitchFamily="34" charset="0"/>
            </a:endParaRPr>
          </a:p>
        </p:txBody>
      </p:sp>
      <p:sp>
        <p:nvSpPr>
          <p:cNvPr id="36" name="Rectangle 19"/>
          <p:cNvSpPr>
            <a:spLocks noChangeArrowheads="1"/>
          </p:cNvSpPr>
          <p:nvPr>
            <p:custDataLst>
              <p:tags r:id="rId2"/>
            </p:custDataLst>
          </p:nvPr>
        </p:nvSpPr>
        <p:spPr bwMode="gray">
          <a:xfrm>
            <a:off x="7193798" y="2101885"/>
            <a:ext cx="1704048" cy="2103936"/>
          </a:xfrm>
          <a:prstGeom prst="rect">
            <a:avLst/>
          </a:prstGeom>
          <a:solidFill>
            <a:schemeClr val="bg1"/>
          </a:solidFill>
          <a:ln>
            <a:solidFill>
              <a:schemeClr val="tx1"/>
            </a:solid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108000" tIns="45720" rIns="72000" bIns="36000"/>
          <a:lstStyle/>
          <a:p>
            <a:pPr marL="179388" indent="-179388">
              <a:spcBef>
                <a:spcPts val="600"/>
              </a:spcBef>
              <a:buClr>
                <a:schemeClr val="tx1"/>
              </a:buClr>
              <a:buFont typeface="Wingdings" pitchFamily="2" charset="2"/>
              <a:buChar char="§"/>
            </a:pPr>
            <a:r>
              <a:rPr lang="en-US" sz="1000" dirty="0" smtClean="0">
                <a:solidFill>
                  <a:schemeClr val="tx1"/>
                </a:solidFill>
              </a:rPr>
              <a:t>Intellectual property theft</a:t>
            </a:r>
          </a:p>
          <a:p>
            <a:pPr marL="179388" indent="-179388">
              <a:spcBef>
                <a:spcPts val="600"/>
              </a:spcBef>
              <a:buClr>
                <a:schemeClr val="tx1"/>
              </a:buClr>
              <a:buFont typeface="Wingdings" pitchFamily="2" charset="2"/>
              <a:buChar char="§"/>
            </a:pPr>
            <a:r>
              <a:rPr lang="en-US" sz="1000" dirty="0" smtClean="0">
                <a:solidFill>
                  <a:schemeClr val="tx1"/>
                </a:solidFill>
              </a:rPr>
              <a:t>Monetary losses</a:t>
            </a:r>
          </a:p>
          <a:p>
            <a:pPr marL="179388" indent="-179388">
              <a:spcBef>
                <a:spcPts val="600"/>
              </a:spcBef>
              <a:buClr>
                <a:schemeClr val="tx1"/>
              </a:buClr>
              <a:buFont typeface="Wingdings" pitchFamily="2" charset="2"/>
              <a:buChar char="§"/>
            </a:pPr>
            <a:r>
              <a:rPr lang="en-US" sz="1000" dirty="0" smtClean="0">
                <a:solidFill>
                  <a:schemeClr val="tx1"/>
                </a:solidFill>
              </a:rPr>
              <a:t>Operational disruptions</a:t>
            </a:r>
            <a:endParaRPr lang="en-US" sz="1000" dirty="0">
              <a:solidFill>
                <a:schemeClr val="tx1"/>
              </a:solidFill>
            </a:endParaRPr>
          </a:p>
          <a:p>
            <a:pPr marL="179388" indent="-179388">
              <a:spcBef>
                <a:spcPts val="600"/>
              </a:spcBef>
              <a:buClr>
                <a:schemeClr val="tx1"/>
              </a:buClr>
              <a:buFont typeface="Wingdings" pitchFamily="2" charset="2"/>
              <a:buChar char="§"/>
            </a:pPr>
            <a:r>
              <a:rPr lang="en-US" sz="1000" dirty="0" smtClean="0">
                <a:solidFill>
                  <a:schemeClr val="tx1"/>
                </a:solidFill>
              </a:rPr>
              <a:t>Company devaluation</a:t>
            </a:r>
          </a:p>
          <a:p>
            <a:pPr marL="179388" indent="-179388">
              <a:spcBef>
                <a:spcPts val="600"/>
              </a:spcBef>
              <a:buClr>
                <a:schemeClr val="tx1"/>
              </a:buClr>
              <a:buFont typeface="Wingdings" pitchFamily="2" charset="2"/>
              <a:buChar char="§"/>
            </a:pPr>
            <a:r>
              <a:rPr lang="en-US" sz="1000" dirty="0" smtClean="0">
                <a:solidFill>
                  <a:schemeClr val="tx1"/>
                </a:solidFill>
              </a:rPr>
              <a:t>Customer suits</a:t>
            </a:r>
          </a:p>
          <a:p>
            <a:pPr marL="179388" indent="-179388">
              <a:spcBef>
                <a:spcPts val="600"/>
              </a:spcBef>
              <a:buClr>
                <a:schemeClr val="tx1"/>
              </a:buClr>
              <a:buFont typeface="Wingdings" pitchFamily="2" charset="2"/>
              <a:buChar char="§"/>
            </a:pPr>
            <a:r>
              <a:rPr lang="en-US" sz="1000" dirty="0" smtClean="0">
                <a:solidFill>
                  <a:schemeClr val="tx1"/>
                </a:solidFill>
              </a:rPr>
              <a:t>Media </a:t>
            </a:r>
            <a:r>
              <a:rPr lang="en-US" sz="1000" dirty="0">
                <a:solidFill>
                  <a:schemeClr val="tx1"/>
                </a:solidFill>
              </a:rPr>
              <a:t>publicity</a:t>
            </a:r>
          </a:p>
          <a:p>
            <a:pPr marL="179388" indent="-179388">
              <a:spcBef>
                <a:spcPts val="600"/>
              </a:spcBef>
              <a:buClr>
                <a:schemeClr val="tx1"/>
              </a:buClr>
              <a:buFont typeface="Wingdings" pitchFamily="2" charset="2"/>
              <a:buChar char="§"/>
            </a:pPr>
            <a:r>
              <a:rPr lang="en-US" sz="1000" dirty="0" smtClean="0">
                <a:solidFill>
                  <a:schemeClr val="tx1"/>
                </a:solidFill>
              </a:rPr>
              <a:t>Brand degradation</a:t>
            </a:r>
            <a:endParaRPr lang="en-US" sz="1000" dirty="0">
              <a:solidFill>
                <a:schemeClr val="tx1"/>
              </a:solidFill>
            </a:endParaRPr>
          </a:p>
          <a:p>
            <a:pPr marL="179388" indent="-179388">
              <a:spcBef>
                <a:spcPts val="600"/>
              </a:spcBef>
              <a:buClr>
                <a:schemeClr val="tx1"/>
              </a:buClr>
              <a:buFont typeface="Wingdings" pitchFamily="2" charset="2"/>
              <a:buChar char="§"/>
            </a:pPr>
            <a:r>
              <a:rPr lang="en-US" sz="1000" dirty="0" smtClean="0">
                <a:solidFill>
                  <a:schemeClr val="tx1"/>
                </a:solidFill>
              </a:rPr>
              <a:t>Environmental issues</a:t>
            </a:r>
          </a:p>
          <a:p>
            <a:pPr marL="179388" indent="-179388">
              <a:spcBef>
                <a:spcPts val="600"/>
              </a:spcBef>
              <a:buClr>
                <a:schemeClr val="tx1"/>
              </a:buClr>
              <a:buFont typeface="Wingdings" pitchFamily="2" charset="2"/>
              <a:buChar char="§"/>
            </a:pPr>
            <a:r>
              <a:rPr lang="en-US" sz="1000" dirty="0" smtClean="0">
                <a:solidFill>
                  <a:schemeClr val="tx1"/>
                </a:solidFill>
              </a:rPr>
              <a:t>Regulator intervention</a:t>
            </a:r>
            <a:endParaRPr lang="en-US" sz="1000" dirty="0">
              <a:solidFill>
                <a:schemeClr val="tx1"/>
              </a:solidFill>
            </a:endParaRPr>
          </a:p>
        </p:txBody>
      </p:sp>
      <p:sp>
        <p:nvSpPr>
          <p:cNvPr id="37" name="Rectangle 18"/>
          <p:cNvSpPr>
            <a:spLocks noChangeArrowheads="1"/>
          </p:cNvSpPr>
          <p:nvPr>
            <p:custDataLst>
              <p:tags r:id="rId3"/>
            </p:custDataLst>
          </p:nvPr>
        </p:nvSpPr>
        <p:spPr bwMode="gray">
          <a:xfrm>
            <a:off x="5186218" y="1822433"/>
            <a:ext cx="1642192" cy="279452"/>
          </a:xfrm>
          <a:prstGeom prst="rect">
            <a:avLst/>
          </a:prstGeom>
          <a:solidFill>
            <a:srgbClr val="76B2E4"/>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000" b="1" dirty="0" smtClean="0">
                <a:solidFill>
                  <a:schemeClr val="bg1"/>
                </a:solidFill>
                <a:latin typeface="Arial" pitchFamily="34" charset="0"/>
              </a:rPr>
              <a:t>Vulnerabilities</a:t>
            </a:r>
            <a:endParaRPr lang="en-US" sz="1000" b="1" dirty="0">
              <a:solidFill>
                <a:schemeClr val="bg1"/>
              </a:solidFill>
              <a:latin typeface="Arial" pitchFamily="34" charset="0"/>
            </a:endParaRPr>
          </a:p>
        </p:txBody>
      </p:sp>
      <p:sp>
        <p:nvSpPr>
          <p:cNvPr id="38" name="Rectangle 19"/>
          <p:cNvSpPr>
            <a:spLocks noChangeArrowheads="1"/>
          </p:cNvSpPr>
          <p:nvPr>
            <p:custDataLst>
              <p:tags r:id="rId4"/>
            </p:custDataLst>
          </p:nvPr>
        </p:nvSpPr>
        <p:spPr bwMode="gray">
          <a:xfrm>
            <a:off x="5186218" y="2095039"/>
            <a:ext cx="1642192" cy="2103936"/>
          </a:xfrm>
          <a:prstGeom prst="rect">
            <a:avLst/>
          </a:prstGeom>
          <a:solidFill>
            <a:schemeClr val="bg1"/>
          </a:solidFill>
          <a:ln>
            <a:solidFill>
              <a:schemeClr val="tx1"/>
            </a:solidFill>
            <a:headEnd/>
            <a:tailEnd/>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lIns="108000" tIns="45720" rIns="72000" bIns="36000"/>
          <a:lstStyle/>
          <a:p>
            <a:pPr marL="179388" indent="-179388">
              <a:spcBef>
                <a:spcPts val="600"/>
              </a:spcBef>
              <a:buClr>
                <a:schemeClr val="tx1"/>
              </a:buClr>
              <a:buFont typeface="Wingdings" pitchFamily="2" charset="2"/>
              <a:buChar char="§"/>
            </a:pPr>
            <a:r>
              <a:rPr lang="en-US" sz="1000" dirty="0" smtClean="0">
                <a:solidFill>
                  <a:schemeClr val="tx1"/>
                </a:solidFill>
              </a:rPr>
              <a:t>Hyper-interconnectivity of information systems</a:t>
            </a:r>
          </a:p>
          <a:p>
            <a:pPr marL="179388" indent="-179388">
              <a:spcBef>
                <a:spcPts val="600"/>
              </a:spcBef>
              <a:buClr>
                <a:schemeClr val="tx1"/>
              </a:buClr>
              <a:buFont typeface="Wingdings" pitchFamily="2" charset="2"/>
              <a:buChar char="§"/>
            </a:pPr>
            <a:r>
              <a:rPr lang="en-US" sz="1000" dirty="0" smtClean="0">
                <a:solidFill>
                  <a:schemeClr val="tx1"/>
                </a:solidFill>
              </a:rPr>
              <a:t>Rapid technological infrastructure expansion</a:t>
            </a:r>
          </a:p>
          <a:p>
            <a:pPr marL="179388" indent="-179388">
              <a:spcBef>
                <a:spcPts val="600"/>
              </a:spcBef>
              <a:buClr>
                <a:schemeClr val="tx1"/>
              </a:buClr>
              <a:buFont typeface="Wingdings" pitchFamily="2" charset="2"/>
              <a:buChar char="§"/>
            </a:pPr>
            <a:r>
              <a:rPr lang="en-US" sz="1000" dirty="0" smtClean="0">
                <a:solidFill>
                  <a:schemeClr val="tx1"/>
                </a:solidFill>
              </a:rPr>
              <a:t>Undefinable business perimeter</a:t>
            </a:r>
          </a:p>
          <a:p>
            <a:pPr marL="179388" indent="-179388">
              <a:spcBef>
                <a:spcPts val="600"/>
              </a:spcBef>
              <a:buClr>
                <a:schemeClr val="tx1"/>
              </a:buClr>
              <a:buFont typeface="Wingdings" pitchFamily="2" charset="2"/>
              <a:buChar char="§"/>
            </a:pPr>
            <a:r>
              <a:rPr lang="en-US" sz="1000" dirty="0" smtClean="0">
                <a:solidFill>
                  <a:schemeClr val="tx1"/>
                </a:solidFill>
              </a:rPr>
              <a:t>Unprepared corporate workforce and culture</a:t>
            </a:r>
            <a:endParaRPr lang="en-US" sz="1000" dirty="0">
              <a:solidFill>
                <a:schemeClr val="tx1"/>
              </a:solidFill>
            </a:endParaRPr>
          </a:p>
          <a:p>
            <a:pPr marL="179388" indent="-179388">
              <a:spcBef>
                <a:spcPts val="600"/>
              </a:spcBef>
              <a:buClr>
                <a:schemeClr val="tx1"/>
              </a:buClr>
              <a:buFont typeface="Wingdings" pitchFamily="2" charset="2"/>
              <a:buChar char="§"/>
            </a:pPr>
            <a:r>
              <a:rPr lang="en-US" sz="1000" dirty="0" smtClean="0">
                <a:solidFill>
                  <a:schemeClr val="tx1"/>
                </a:solidFill>
              </a:rPr>
              <a:t>Dissimilar security models applied across the enterprise</a:t>
            </a:r>
            <a:endParaRPr lang="en-US" sz="1000" dirty="0">
              <a:solidFill>
                <a:schemeClr val="tx1"/>
              </a:solidFill>
            </a:endParaRPr>
          </a:p>
        </p:txBody>
      </p:sp>
      <p:sp>
        <p:nvSpPr>
          <p:cNvPr id="39" name="Isosceles Triangle 38"/>
          <p:cNvSpPr/>
          <p:nvPr/>
        </p:nvSpPr>
        <p:spPr bwMode="auto">
          <a:xfrm rot="5400000">
            <a:off x="6121673" y="2912362"/>
            <a:ext cx="1798099" cy="201925"/>
          </a:xfrm>
          <a:prstGeom prst="triangle">
            <a:avLst/>
          </a:prstGeom>
          <a:solidFill>
            <a:srgbClr val="C00000"/>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endParaRPr kumimoji="0" lang="en-US" sz="1050" b="0" i="0" u="none" strike="noStrike" cap="none" normalizeH="0" baseline="0" smtClean="0">
              <a:ln>
                <a:noFill/>
              </a:ln>
              <a:solidFill>
                <a:schemeClr val="tx1"/>
              </a:solidFill>
              <a:effectLst/>
              <a:latin typeface="Arial" charset="0"/>
            </a:endParaRPr>
          </a:p>
        </p:txBody>
      </p:sp>
      <p:sp>
        <p:nvSpPr>
          <p:cNvPr id="46" name="Rectangle 45"/>
          <p:cNvSpPr/>
          <p:nvPr/>
        </p:nvSpPr>
        <p:spPr>
          <a:xfrm>
            <a:off x="3660488" y="1848121"/>
            <a:ext cx="1178538" cy="253916"/>
          </a:xfrm>
          <a:prstGeom prst="rect">
            <a:avLst/>
          </a:prstGeom>
        </p:spPr>
        <p:txBody>
          <a:bodyPr wrap="square">
            <a:spAutoFit/>
          </a:bodyPr>
          <a:lstStyle/>
          <a:p>
            <a:pPr algn="ctr"/>
            <a:r>
              <a:rPr lang="en-US" sz="1000" b="1" dirty="0" smtClean="0">
                <a:latin typeface="Arial" pitchFamily="34" charset="0"/>
                <a:cs typeface="Arial" pitchFamily="34" charset="0"/>
              </a:rPr>
              <a:t>Threat Sources</a:t>
            </a:r>
            <a:endParaRPr lang="en-US" sz="1000" dirty="0">
              <a:latin typeface="Arial" pitchFamily="34" charset="0"/>
              <a:cs typeface="Arial" pitchFamily="34" charset="0"/>
            </a:endParaRPr>
          </a:p>
        </p:txBody>
      </p:sp>
      <p:sp>
        <p:nvSpPr>
          <p:cNvPr id="47" name="Rectangle 18"/>
          <p:cNvSpPr>
            <a:spLocks noChangeArrowheads="1"/>
          </p:cNvSpPr>
          <p:nvPr>
            <p:custDataLst>
              <p:tags r:id="rId5"/>
            </p:custDataLst>
          </p:nvPr>
        </p:nvSpPr>
        <p:spPr bwMode="gray">
          <a:xfrm>
            <a:off x="3742742" y="2234907"/>
            <a:ext cx="1014031" cy="209545"/>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800" b="1" dirty="0" smtClean="0">
                <a:latin typeface="Arial" pitchFamily="34" charset="0"/>
              </a:rPr>
              <a:t>Insiders</a:t>
            </a:r>
            <a:endParaRPr lang="en-US" sz="800" b="1" dirty="0">
              <a:latin typeface="Arial" pitchFamily="34" charset="0"/>
            </a:endParaRPr>
          </a:p>
        </p:txBody>
      </p:sp>
      <p:sp>
        <p:nvSpPr>
          <p:cNvPr id="48" name="Rectangle 18"/>
          <p:cNvSpPr>
            <a:spLocks noChangeArrowheads="1"/>
          </p:cNvSpPr>
          <p:nvPr>
            <p:custDataLst>
              <p:tags r:id="rId6"/>
            </p:custDataLst>
          </p:nvPr>
        </p:nvSpPr>
        <p:spPr bwMode="gray">
          <a:xfrm>
            <a:off x="3742741" y="2601888"/>
            <a:ext cx="1014031" cy="209545"/>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800" b="1" dirty="0" smtClean="0">
                <a:latin typeface="Arial" pitchFamily="34" charset="0"/>
              </a:rPr>
              <a:t>Criminals</a:t>
            </a:r>
            <a:endParaRPr lang="en-US" sz="800" b="1" dirty="0">
              <a:latin typeface="Arial" pitchFamily="34" charset="0"/>
            </a:endParaRPr>
          </a:p>
        </p:txBody>
      </p:sp>
      <p:sp>
        <p:nvSpPr>
          <p:cNvPr id="49" name="Rectangle 18"/>
          <p:cNvSpPr>
            <a:spLocks noChangeArrowheads="1"/>
          </p:cNvSpPr>
          <p:nvPr>
            <p:custDataLst>
              <p:tags r:id="rId7"/>
            </p:custDataLst>
          </p:nvPr>
        </p:nvSpPr>
        <p:spPr bwMode="gray">
          <a:xfrm>
            <a:off x="3742742" y="2968870"/>
            <a:ext cx="1014031" cy="209545"/>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800" b="1" dirty="0" smtClean="0">
                <a:latin typeface="Arial" pitchFamily="34" charset="0"/>
              </a:rPr>
              <a:t>State Actors</a:t>
            </a:r>
            <a:endParaRPr lang="en-US" sz="800" b="1" dirty="0">
              <a:latin typeface="Arial" pitchFamily="34" charset="0"/>
            </a:endParaRPr>
          </a:p>
        </p:txBody>
      </p:sp>
      <p:sp>
        <p:nvSpPr>
          <p:cNvPr id="50" name="Rectangle 18"/>
          <p:cNvSpPr>
            <a:spLocks noChangeArrowheads="1"/>
          </p:cNvSpPr>
          <p:nvPr>
            <p:custDataLst>
              <p:tags r:id="rId8"/>
            </p:custDataLst>
          </p:nvPr>
        </p:nvSpPr>
        <p:spPr bwMode="gray">
          <a:xfrm>
            <a:off x="3742740" y="3335851"/>
            <a:ext cx="1014031" cy="209545"/>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800" b="1" dirty="0" err="1" smtClean="0">
                <a:latin typeface="Arial" pitchFamily="34" charset="0"/>
              </a:rPr>
              <a:t>Hacktivists</a:t>
            </a:r>
            <a:endParaRPr lang="en-US" sz="800" b="1" dirty="0">
              <a:latin typeface="Arial" pitchFamily="34" charset="0"/>
            </a:endParaRPr>
          </a:p>
        </p:txBody>
      </p:sp>
      <p:sp>
        <p:nvSpPr>
          <p:cNvPr id="51" name="Rectangle 18"/>
          <p:cNvSpPr>
            <a:spLocks noChangeArrowheads="1"/>
          </p:cNvSpPr>
          <p:nvPr>
            <p:custDataLst>
              <p:tags r:id="rId9"/>
            </p:custDataLst>
          </p:nvPr>
        </p:nvSpPr>
        <p:spPr bwMode="gray">
          <a:xfrm>
            <a:off x="3742739" y="3702832"/>
            <a:ext cx="1014031" cy="209545"/>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800" b="1" dirty="0" smtClean="0">
                <a:latin typeface="Arial" pitchFamily="34" charset="0"/>
              </a:rPr>
              <a:t>Individuals</a:t>
            </a:r>
            <a:endParaRPr lang="en-US" sz="800" b="1" dirty="0">
              <a:latin typeface="Arial" pitchFamily="34" charset="0"/>
            </a:endParaRPr>
          </a:p>
        </p:txBody>
      </p:sp>
      <p:cxnSp>
        <p:nvCxnSpPr>
          <p:cNvPr id="52" name="Curved Connector 51"/>
          <p:cNvCxnSpPr>
            <a:stCxn id="47" idx="3"/>
          </p:cNvCxnSpPr>
          <p:nvPr/>
        </p:nvCxnSpPr>
        <p:spPr bwMode="auto">
          <a:xfrm>
            <a:off x="4756774" y="2339680"/>
            <a:ext cx="429446" cy="237787"/>
          </a:xfrm>
          <a:prstGeom prst="curvedConnector3">
            <a:avLst/>
          </a:prstGeom>
          <a:solidFill>
            <a:schemeClr val="bg1"/>
          </a:solidFill>
          <a:ln w="9525" cap="flat" cmpd="sng" algn="ctr">
            <a:solidFill>
              <a:schemeClr val="tx1"/>
            </a:solidFill>
            <a:prstDash val="solid"/>
            <a:round/>
            <a:headEnd type="none" w="med" len="med"/>
            <a:tailEnd type="arrow"/>
          </a:ln>
          <a:effectLst/>
        </p:spPr>
      </p:cxnSp>
      <p:cxnSp>
        <p:nvCxnSpPr>
          <p:cNvPr id="53" name="Curved Connector 52"/>
          <p:cNvCxnSpPr>
            <a:stCxn id="51" idx="3"/>
          </p:cNvCxnSpPr>
          <p:nvPr/>
        </p:nvCxnSpPr>
        <p:spPr bwMode="auto">
          <a:xfrm flipV="1">
            <a:off x="4756771" y="3545388"/>
            <a:ext cx="429448" cy="262210"/>
          </a:xfrm>
          <a:prstGeom prst="curvedConnector3">
            <a:avLst/>
          </a:prstGeom>
          <a:solidFill>
            <a:schemeClr val="bg1"/>
          </a:solidFill>
          <a:ln w="9525" cap="flat" cmpd="sng" algn="ctr">
            <a:solidFill>
              <a:schemeClr val="tx1"/>
            </a:solidFill>
            <a:prstDash val="solid"/>
            <a:round/>
            <a:headEnd type="none" w="med" len="med"/>
            <a:tailEnd type="arrow"/>
          </a:ln>
          <a:effectLst/>
        </p:spPr>
      </p:cxnSp>
      <p:cxnSp>
        <p:nvCxnSpPr>
          <p:cNvPr id="54" name="Curved Connector 53"/>
          <p:cNvCxnSpPr>
            <a:stCxn id="48" idx="3"/>
          </p:cNvCxnSpPr>
          <p:nvPr/>
        </p:nvCxnSpPr>
        <p:spPr bwMode="auto">
          <a:xfrm>
            <a:off x="4756771" y="2706661"/>
            <a:ext cx="429447" cy="80351"/>
          </a:xfrm>
          <a:prstGeom prst="curvedConnector3">
            <a:avLst/>
          </a:prstGeom>
          <a:solidFill>
            <a:schemeClr val="bg1"/>
          </a:solidFill>
          <a:ln w="9525" cap="flat" cmpd="sng" algn="ctr">
            <a:solidFill>
              <a:schemeClr val="tx1"/>
            </a:solidFill>
            <a:prstDash val="solid"/>
            <a:round/>
            <a:headEnd type="none" w="med" len="med"/>
            <a:tailEnd type="arrow"/>
          </a:ln>
          <a:effectLst/>
        </p:spPr>
      </p:cxnSp>
      <p:cxnSp>
        <p:nvCxnSpPr>
          <p:cNvPr id="55" name="Curved Connector 54"/>
          <p:cNvCxnSpPr>
            <a:stCxn id="49" idx="3"/>
            <a:endCxn id="38" idx="1"/>
          </p:cNvCxnSpPr>
          <p:nvPr/>
        </p:nvCxnSpPr>
        <p:spPr bwMode="auto">
          <a:xfrm>
            <a:off x="4756774" y="3073634"/>
            <a:ext cx="429446" cy="73374"/>
          </a:xfrm>
          <a:prstGeom prst="curvedConnector3">
            <a:avLst/>
          </a:prstGeom>
          <a:solidFill>
            <a:schemeClr val="bg1"/>
          </a:solidFill>
          <a:ln w="9525" cap="flat" cmpd="sng" algn="ctr">
            <a:solidFill>
              <a:schemeClr val="tx1"/>
            </a:solidFill>
            <a:prstDash val="solid"/>
            <a:round/>
            <a:headEnd type="none" w="med" len="med"/>
            <a:tailEnd type="arrow"/>
          </a:ln>
          <a:effectLst/>
        </p:spPr>
      </p:cxnSp>
      <p:cxnSp>
        <p:nvCxnSpPr>
          <p:cNvPr id="56" name="Curved Connector 55"/>
          <p:cNvCxnSpPr>
            <a:stCxn id="50" idx="3"/>
          </p:cNvCxnSpPr>
          <p:nvPr/>
        </p:nvCxnSpPr>
        <p:spPr bwMode="auto">
          <a:xfrm flipV="1">
            <a:off x="4756770" y="3276206"/>
            <a:ext cx="429447" cy="164417"/>
          </a:xfrm>
          <a:prstGeom prst="curvedConnector3">
            <a:avLst/>
          </a:prstGeom>
          <a:solidFill>
            <a:schemeClr val="bg1"/>
          </a:solidFill>
          <a:ln w="9525" cap="flat" cmpd="sng" algn="ctr">
            <a:solidFill>
              <a:schemeClr val="tx1"/>
            </a:solidFill>
            <a:prstDash val="solid"/>
            <a:round/>
            <a:headEnd type="none" w="med" len="med"/>
            <a:tailEnd type="arrow"/>
          </a:ln>
          <a:effectLst/>
        </p:spPr>
      </p:cxnSp>
      <p:grpSp>
        <p:nvGrpSpPr>
          <p:cNvPr id="3" name="Group 2"/>
          <p:cNvGrpSpPr/>
          <p:nvPr/>
        </p:nvGrpSpPr>
        <p:grpSpPr>
          <a:xfrm>
            <a:off x="676560" y="4555076"/>
            <a:ext cx="8324942" cy="1279671"/>
            <a:chOff x="676556" y="4674815"/>
            <a:chExt cx="8324942" cy="1057704"/>
          </a:xfrm>
        </p:grpSpPr>
        <p:sp>
          <p:nvSpPr>
            <p:cNvPr id="31" name="Rounded Rectangle 30"/>
            <p:cNvSpPr/>
            <p:nvPr/>
          </p:nvSpPr>
          <p:spPr bwMode="auto">
            <a:xfrm>
              <a:off x="676556" y="4674815"/>
              <a:ext cx="8324942" cy="1057704"/>
            </a:xfrm>
            <a:prstGeom prst="roundRect">
              <a:avLst/>
            </a:prstGeom>
            <a:gradFill flip="none" rotWithShape="1">
              <a:gsLst>
                <a:gs pos="0">
                  <a:schemeClr val="bg1">
                    <a:lumMod val="95000"/>
                  </a:schemeClr>
                </a:gs>
                <a:gs pos="100000">
                  <a:schemeClr val="bg1">
                    <a:lumMod val="75000"/>
                  </a:schemeClr>
                </a:gs>
              </a:gsLst>
              <a:lin ang="0" scaled="1"/>
              <a:tileRect/>
            </a:gradFill>
            <a:ln w="952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algn="ctr"/>
              <a:endParaRPr kumimoji="0" lang="en-US" sz="1200" b="0" i="0" u="none" strike="noStrike" cap="none" normalizeH="0" baseline="0" dirty="0" smtClean="0">
                <a:ln>
                  <a:noFill/>
                </a:ln>
                <a:solidFill>
                  <a:schemeClr val="tx1"/>
                </a:solidFill>
                <a:effectLst/>
                <a:latin typeface="Arial" charset="0"/>
              </a:endParaRPr>
            </a:p>
          </p:txBody>
        </p:sp>
        <p:sp>
          <p:nvSpPr>
            <p:cNvPr id="40" name="Rounded Rectangle 39"/>
            <p:cNvSpPr/>
            <p:nvPr/>
          </p:nvSpPr>
          <p:spPr bwMode="auto">
            <a:xfrm>
              <a:off x="720823" y="4838280"/>
              <a:ext cx="1280160" cy="706737"/>
            </a:xfrm>
            <a:prstGeom prst="roundRect">
              <a:avLst/>
            </a:prstGeom>
            <a:solidFill>
              <a:schemeClr val="accent1">
                <a:lumMod val="50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0" tIns="46800" rIns="0" bIns="46800" numCol="1" rtlCol="0" anchor="ctr" anchorCtr="0" compatLnSpc="1">
              <a:prstTxWarp prst="textNoShape">
                <a:avLst/>
              </a:prstTxWarp>
            </a:bodyPr>
            <a:lstStyle/>
            <a:p>
              <a:pPr algn="ctr"/>
              <a:r>
                <a:rPr kumimoji="0" lang="en-US" sz="1200" b="1" i="0" u="none" strike="noStrike" cap="none" normalizeH="0" baseline="0" dirty="0" smtClean="0">
                  <a:ln>
                    <a:noFill/>
                  </a:ln>
                  <a:solidFill>
                    <a:schemeClr val="bg1"/>
                  </a:solidFill>
                  <a:effectLst/>
                  <a:latin typeface="Arial" charset="0"/>
                </a:rPr>
                <a:t>Representative </a:t>
              </a:r>
              <a:r>
                <a:rPr kumimoji="0" lang="en-US" sz="1200" b="1" i="0" u="none" strike="noStrike" cap="none" normalizeH="0" dirty="0" smtClean="0">
                  <a:ln>
                    <a:noFill/>
                  </a:ln>
                  <a:solidFill>
                    <a:schemeClr val="bg1"/>
                  </a:solidFill>
                  <a:effectLst/>
                  <a:latin typeface="Arial" charset="0"/>
                </a:rPr>
                <a:t>Attacks</a:t>
              </a:r>
              <a:endParaRPr kumimoji="0" lang="en-US" sz="1200" b="1" i="0" u="none" strike="noStrike" cap="none" normalizeH="0" baseline="0" dirty="0" smtClean="0">
                <a:ln>
                  <a:noFill/>
                </a:ln>
                <a:solidFill>
                  <a:schemeClr val="bg1"/>
                </a:solidFill>
                <a:effectLst/>
                <a:latin typeface="Arial" charset="0"/>
              </a:endParaRPr>
            </a:p>
          </p:txBody>
        </p:sp>
        <p:sp>
          <p:nvSpPr>
            <p:cNvPr id="41" name="Rectangle 18"/>
            <p:cNvSpPr>
              <a:spLocks noChangeArrowheads="1"/>
            </p:cNvSpPr>
            <p:nvPr>
              <p:custDataLst>
                <p:tags r:id="rId10"/>
              </p:custDataLst>
            </p:nvPr>
          </p:nvSpPr>
          <p:spPr bwMode="gray">
            <a:xfrm>
              <a:off x="7415117" y="4725270"/>
              <a:ext cx="1476461" cy="822029"/>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45720" rIns="45720" anchor="ctr"/>
            <a:lstStyle/>
            <a:p>
              <a:pPr algn="ctr"/>
              <a:r>
                <a:rPr lang="en-US" sz="1000" b="1" dirty="0" smtClean="0"/>
                <a:t>Citibank (2009)</a:t>
              </a:r>
            </a:p>
            <a:p>
              <a:pPr algn="ctr"/>
              <a:r>
                <a:rPr lang="en-US" sz="900" dirty="0"/>
                <a:t>Computer-security breach targeting Citigroup that resulted in a theft of tens of millions of </a:t>
              </a:r>
              <a:r>
                <a:rPr lang="en-US" sz="900" dirty="0" smtClean="0"/>
                <a:t>dollars</a:t>
              </a:r>
              <a:endParaRPr lang="en-US" sz="900" dirty="0"/>
            </a:p>
          </p:txBody>
        </p:sp>
        <p:sp>
          <p:nvSpPr>
            <p:cNvPr id="42" name="Rectangle 18"/>
            <p:cNvSpPr>
              <a:spLocks noChangeArrowheads="1"/>
            </p:cNvSpPr>
            <p:nvPr>
              <p:custDataLst>
                <p:tags r:id="rId11"/>
              </p:custDataLst>
            </p:nvPr>
          </p:nvSpPr>
          <p:spPr bwMode="gray">
            <a:xfrm>
              <a:off x="3991509" y="4728633"/>
              <a:ext cx="1476461" cy="822029"/>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0" rIns="45720" anchor="ctr"/>
            <a:lstStyle/>
            <a:p>
              <a:pPr algn="ctr"/>
              <a:r>
                <a:rPr lang="en-US" sz="1000" b="1" dirty="0" smtClean="0"/>
                <a:t>Lockheed Martin (2011)</a:t>
              </a:r>
            </a:p>
            <a:p>
              <a:pPr algn="ctr"/>
              <a:r>
                <a:rPr lang="en-US" sz="900" dirty="0" smtClean="0"/>
                <a:t>  Perpetrators infiltrated major network linked to Departments of Defense and Homeland Security</a:t>
              </a:r>
              <a:endParaRPr lang="en-US" sz="900" dirty="0"/>
            </a:p>
          </p:txBody>
        </p:sp>
        <p:sp>
          <p:nvSpPr>
            <p:cNvPr id="43" name="Rectangle 18"/>
            <p:cNvSpPr>
              <a:spLocks noChangeArrowheads="1"/>
            </p:cNvSpPr>
            <p:nvPr>
              <p:custDataLst>
                <p:tags r:id="rId12"/>
              </p:custDataLst>
            </p:nvPr>
          </p:nvSpPr>
          <p:spPr bwMode="gray">
            <a:xfrm>
              <a:off x="2144767" y="4840611"/>
              <a:ext cx="1658554" cy="836648"/>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0" rIns="45720" anchor="ctr"/>
            <a:lstStyle/>
            <a:p>
              <a:pPr algn="ctr"/>
              <a:r>
                <a:rPr lang="en-US" sz="1000" b="1" dirty="0" smtClean="0"/>
                <a:t>Night Dragon (2011)</a:t>
              </a:r>
            </a:p>
            <a:p>
              <a:pPr algn="ctr"/>
              <a:r>
                <a:rPr lang="en-US" sz="900" dirty="0"/>
                <a:t> </a:t>
              </a:r>
              <a:r>
                <a:rPr lang="en-US" sz="900" dirty="0" smtClean="0"/>
                <a:t>Covert </a:t>
              </a:r>
              <a:r>
                <a:rPr lang="en-US" sz="900" dirty="0"/>
                <a:t>and </a:t>
              </a:r>
              <a:r>
                <a:rPr lang="en-US" sz="900" dirty="0" smtClean="0"/>
                <a:t>multidimensional cyber attacks conducted </a:t>
              </a:r>
              <a:r>
                <a:rPr lang="en-US" sz="900" dirty="0"/>
                <a:t>against </a:t>
              </a:r>
              <a:r>
                <a:rPr lang="en-US" sz="900" dirty="0" smtClean="0"/>
                <a:t>global </a:t>
              </a:r>
              <a:r>
                <a:rPr lang="en-US" sz="900" dirty="0"/>
                <a:t>oil, energy, and petrochemical </a:t>
              </a:r>
              <a:r>
                <a:rPr lang="en-US" sz="900" dirty="0" smtClean="0"/>
                <a:t>companies; endangers critical infrastructure</a:t>
              </a:r>
              <a:endParaRPr lang="en-US" sz="900" dirty="0"/>
            </a:p>
          </p:txBody>
        </p:sp>
        <p:sp>
          <p:nvSpPr>
            <p:cNvPr id="44" name="Rectangle 18"/>
            <p:cNvSpPr>
              <a:spLocks noChangeArrowheads="1"/>
            </p:cNvSpPr>
            <p:nvPr>
              <p:custDataLst>
                <p:tags r:id="rId13"/>
              </p:custDataLst>
            </p:nvPr>
          </p:nvSpPr>
          <p:spPr bwMode="gray">
            <a:xfrm>
              <a:off x="5703313" y="4838280"/>
              <a:ext cx="1476461" cy="838977"/>
            </a:xfrm>
            <a:prstGeom prst="roundRect">
              <a:avLst/>
            </a:prstGeom>
            <a:solidFill>
              <a:schemeClr val="bg1">
                <a:lumMod val="95000"/>
              </a:schemeClr>
            </a:solidFill>
            <a:ln w="9525" algn="ctr">
              <a:solidFill>
                <a:schemeClr val="tx1"/>
              </a:solidFill>
              <a:miter lim="800000"/>
              <a:headEnd/>
              <a:tailEnd/>
            </a:ln>
            <a:effectLst>
              <a:outerShdw blurRad="50800" dist="38100" dir="2700000" algn="tl" rotWithShape="0">
                <a:prstClr val="black">
                  <a:alpha val="40000"/>
                </a:prstClr>
              </a:outerShdw>
            </a:effectLst>
          </p:spPr>
          <p:txBody>
            <a:bodyPr lIns="0" rIns="45720" anchor="ctr"/>
            <a:lstStyle/>
            <a:p>
              <a:pPr algn="ctr"/>
              <a:r>
                <a:rPr lang="en-US" sz="1000" b="1" dirty="0" smtClean="0"/>
                <a:t>RSA (2011)</a:t>
              </a:r>
            </a:p>
            <a:p>
              <a:pPr algn="ctr"/>
              <a:r>
                <a:rPr lang="en-US" sz="900" dirty="0" smtClean="0"/>
                <a:t>Alleged nation-state attack against SecurID tokens victimized over 760 companies worldwide</a:t>
              </a:r>
              <a:endParaRPr lang="en-US" sz="900" dirty="0"/>
            </a:p>
          </p:txBody>
        </p:sp>
      </p:grpSp>
    </p:spTree>
    <p:extLst>
      <p:ext uri="{BB962C8B-B14F-4D97-AF65-F5344CB8AC3E}">
        <p14:creationId xmlns:p14="http://schemas.microsoft.com/office/powerpoint/2010/main" val="38782235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104489604"/>
              </p:ext>
            </p:extLst>
          </p:nvPr>
        </p:nvGraphicFramePr>
        <p:xfrm>
          <a:off x="300900" y="1390865"/>
          <a:ext cx="8563120" cy="3942906"/>
        </p:xfrm>
        <a:graphic>
          <a:graphicData uri="http://schemas.openxmlformats.org/drawingml/2006/table">
            <a:tbl>
              <a:tblPr firstRow="1" bandRow="1">
                <a:tableStyleId>{5C22544A-7EE6-4342-B048-85BDC9FD1C3A}</a:tableStyleId>
              </a:tblPr>
              <a:tblGrid>
                <a:gridCol w="985051"/>
                <a:gridCol w="1356617"/>
                <a:gridCol w="1555363"/>
                <a:gridCol w="1555363"/>
                <a:gridCol w="1555363"/>
                <a:gridCol w="1555363"/>
              </a:tblGrid>
              <a:tr h="398721">
                <a:tc>
                  <a:txBody>
                    <a:bodyPr/>
                    <a:lstStyle/>
                    <a:p>
                      <a:pPr algn="ctr"/>
                      <a:r>
                        <a:rPr lang="en-US" sz="1000" b="1" i="1" dirty="0" smtClean="0">
                          <a:solidFill>
                            <a:schemeClr val="bg1"/>
                          </a:solidFill>
                          <a:latin typeface="Calibri" pitchFamily="34" charset="0"/>
                          <a:cs typeface="Calibri" pitchFamily="34" charset="0"/>
                        </a:rPr>
                        <a:t>Threat Sophistication</a:t>
                      </a:r>
                      <a:endParaRPr lang="en-US" sz="1000" b="1" i="1" dirty="0">
                        <a:solidFill>
                          <a:schemeClr val="bg1"/>
                        </a:solidFill>
                        <a:latin typeface="Calibri" pitchFamily="34" charset="0"/>
                        <a:cs typeface="Calibri" pitchFamily="34" charset="0"/>
                      </a:endParaRPr>
                    </a:p>
                  </a:txBody>
                  <a:tcPr marL="84433" marR="84433"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ctr"/>
                      <a:endParaRPr lang="en-US" sz="1000" dirty="0">
                        <a:solidFill>
                          <a:schemeClr val="tx1"/>
                        </a:solidFill>
                      </a:endParaRPr>
                    </a:p>
                  </a:txBody>
                  <a:tcPr marL="84433" marR="84433"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hMerge="1">
                  <a:txBody>
                    <a:bodyPr/>
                    <a:lstStyle/>
                    <a:p>
                      <a:pPr algn="ctr"/>
                      <a:endParaRPr lang="en-US" sz="1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hMerge="1">
                  <a:txBody>
                    <a:bodyPr/>
                    <a:lstStyle/>
                    <a:p>
                      <a:pPr algn="ctr"/>
                      <a:endParaRPr lang="en-US" sz="1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c hMerge="1">
                  <a:txBody>
                    <a:bodyPr/>
                    <a:lstStyle/>
                    <a:p>
                      <a:pPr algn="ctr"/>
                      <a:endParaRPr lang="en-US" sz="10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2">
                        <a:lumMod val="60000"/>
                        <a:lumOff val="40000"/>
                      </a:schemeClr>
                    </a:solidFill>
                  </a:tcPr>
                </a:tc>
              </a:tr>
              <a:tr h="398721">
                <a:tc>
                  <a:txBody>
                    <a:bodyPr/>
                    <a:lstStyle/>
                    <a:p>
                      <a:pPr algn="ctr"/>
                      <a:r>
                        <a:rPr lang="en-US" sz="1000" b="1" i="1" dirty="0" smtClean="0">
                          <a:solidFill>
                            <a:schemeClr val="bg1"/>
                          </a:solidFill>
                          <a:latin typeface="Calibri" pitchFamily="34" charset="0"/>
                          <a:cs typeface="Calibri" pitchFamily="34" charset="0"/>
                        </a:rPr>
                        <a:t>Actors</a:t>
                      </a:r>
                      <a:endParaRPr lang="en-US" sz="1000" b="1" i="1" dirty="0">
                        <a:solidFill>
                          <a:schemeClr val="bg1"/>
                        </a:solidFill>
                        <a:latin typeface="Calibri" pitchFamily="34" charset="0"/>
                        <a:cs typeface="Calibri" pitchFamily="34" charset="0"/>
                      </a:endParaRPr>
                    </a:p>
                  </a:txBody>
                  <a:tcPr marL="84433" marR="8443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b="1" dirty="0" smtClean="0">
                          <a:solidFill>
                            <a:schemeClr val="tx1"/>
                          </a:solidFill>
                          <a:latin typeface="Calibri" pitchFamily="34" charset="0"/>
                          <a:cs typeface="Calibri" pitchFamily="34" charset="0"/>
                        </a:rPr>
                        <a:t>Individuals/Amateur </a:t>
                      </a:r>
                      <a:r>
                        <a:rPr lang="en-US" sz="1000" b="1" baseline="0" dirty="0" smtClean="0">
                          <a:solidFill>
                            <a:schemeClr val="tx1"/>
                          </a:solidFill>
                          <a:latin typeface="Calibri" pitchFamily="34" charset="0"/>
                          <a:cs typeface="Calibri" pitchFamily="34" charset="0"/>
                        </a:rPr>
                        <a:t>Hackers</a:t>
                      </a:r>
                      <a:endParaRPr lang="en-US" sz="1000" b="1" dirty="0">
                        <a:solidFill>
                          <a:schemeClr val="tx1"/>
                        </a:solidFill>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000" b="1" dirty="0" smtClean="0">
                          <a:solidFill>
                            <a:schemeClr val="tx1"/>
                          </a:solidFill>
                          <a:latin typeface="Calibri" pitchFamily="34" charset="0"/>
                          <a:cs typeface="Calibri" pitchFamily="34" charset="0"/>
                        </a:rPr>
                        <a:t>Hacktivists (e.g. Anonymous,</a:t>
                      </a:r>
                      <a:r>
                        <a:rPr lang="en-US" sz="1000" b="1" baseline="0" dirty="0" smtClean="0">
                          <a:solidFill>
                            <a:schemeClr val="tx1"/>
                          </a:solidFill>
                          <a:latin typeface="Calibri" pitchFamily="34" charset="0"/>
                          <a:cs typeface="Calibri" pitchFamily="34" charset="0"/>
                        </a:rPr>
                        <a:t> LulzSec) </a:t>
                      </a:r>
                      <a:endParaRPr lang="en-US" sz="1000" b="1" dirty="0">
                        <a:solidFill>
                          <a:schemeClr val="tx1"/>
                        </a:solidFill>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000" b="1" dirty="0" smtClean="0">
                          <a:solidFill>
                            <a:schemeClr val="tx1"/>
                          </a:solidFill>
                          <a:latin typeface="Calibri" pitchFamily="34" charset="0"/>
                          <a:cs typeface="Calibri" pitchFamily="34" charset="0"/>
                        </a:rPr>
                        <a:t>Cyber Criminals</a:t>
                      </a:r>
                      <a:endParaRPr lang="en-US" sz="1000" b="1" dirty="0">
                        <a:solidFill>
                          <a:schemeClr val="tx1"/>
                        </a:solidFill>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000" b="1" dirty="0" smtClean="0">
                          <a:solidFill>
                            <a:schemeClr val="tx1"/>
                          </a:solidFill>
                          <a:latin typeface="Calibri" pitchFamily="34" charset="0"/>
                          <a:cs typeface="Calibri" pitchFamily="34" charset="0"/>
                        </a:rPr>
                        <a:t>Insiders</a:t>
                      </a:r>
                      <a:endParaRPr lang="en-US" sz="1000" b="1" dirty="0">
                        <a:solidFill>
                          <a:schemeClr val="tx1"/>
                        </a:solidFill>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US" sz="1000" b="1" dirty="0" smtClean="0">
                          <a:solidFill>
                            <a:schemeClr val="tx1"/>
                          </a:solidFill>
                          <a:latin typeface="Calibri" pitchFamily="34" charset="0"/>
                          <a:cs typeface="Calibri" pitchFamily="34" charset="0"/>
                        </a:rPr>
                        <a:t>Nation-states</a:t>
                      </a:r>
                      <a:endParaRPr lang="en-US" sz="1000" b="1" dirty="0">
                        <a:solidFill>
                          <a:schemeClr val="tx1"/>
                        </a:solidFill>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708837">
                <a:tc>
                  <a:txBody>
                    <a:bodyPr/>
                    <a:lstStyle/>
                    <a:p>
                      <a:pPr algn="ctr"/>
                      <a:r>
                        <a:rPr lang="en-US" sz="1000" b="1" i="1" dirty="0" smtClean="0">
                          <a:solidFill>
                            <a:schemeClr val="bg1"/>
                          </a:solidFill>
                          <a:latin typeface="Calibri" pitchFamily="34" charset="0"/>
                          <a:cs typeface="Calibri" pitchFamily="34" charset="0"/>
                        </a:rPr>
                        <a:t>Capabilities</a:t>
                      </a:r>
                      <a:endParaRPr lang="en-US" sz="1000" b="1" i="1" dirty="0">
                        <a:solidFill>
                          <a:schemeClr val="bg1"/>
                        </a:solidFill>
                        <a:latin typeface="Calibri" pitchFamily="34" charset="0"/>
                        <a:cs typeface="Calibri" pitchFamily="34" charset="0"/>
                      </a:endParaRPr>
                    </a:p>
                  </a:txBody>
                  <a:tcPr marL="84433" marR="8443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000" dirty="0" smtClean="0">
                          <a:latin typeface="Calibri" pitchFamily="34" charset="0"/>
                          <a:cs typeface="Calibri" pitchFamily="34" charset="0"/>
                        </a:rPr>
                        <a:t>Website defacement, Denial</a:t>
                      </a:r>
                      <a:r>
                        <a:rPr lang="en-US" sz="1000" baseline="0" dirty="0" smtClean="0">
                          <a:latin typeface="Calibri" pitchFamily="34" charset="0"/>
                          <a:cs typeface="Calibri" pitchFamily="34" charset="0"/>
                        </a:rPr>
                        <a:t> of Service (DoS), Phishing scams</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Website defacement, Distributed Denial of Service (DDoS), web-based attacks</a:t>
                      </a:r>
                      <a:r>
                        <a:rPr lang="en-US" sz="1000" baseline="0" dirty="0" smtClean="0">
                          <a:latin typeface="Calibri" pitchFamily="34" charset="0"/>
                          <a:cs typeface="Calibri" pitchFamily="34" charset="0"/>
                        </a:rPr>
                        <a:t> , SQL injection</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Viruses, worms, trojans, malware, botnets, web-based attacks</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Physical access</a:t>
                      </a:r>
                      <a:r>
                        <a:rPr lang="en-US" sz="1000" baseline="0" dirty="0" smtClean="0">
                          <a:latin typeface="Calibri" pitchFamily="34" charset="0"/>
                          <a:cs typeface="Calibri" pitchFamily="34" charset="0"/>
                        </a:rPr>
                        <a:t> to transmit, download, or copy information </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Remote access tools (RAT),</a:t>
                      </a:r>
                      <a:r>
                        <a:rPr lang="en-US" sz="1000" baseline="0" dirty="0" smtClean="0">
                          <a:latin typeface="Calibri" pitchFamily="34" charset="0"/>
                          <a:cs typeface="Calibri" pitchFamily="34" charset="0"/>
                        </a:rPr>
                        <a:t> custom exploits, spear-phishing, zero-day exploits</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8953">
                <a:tc>
                  <a:txBody>
                    <a:bodyPr/>
                    <a:lstStyle/>
                    <a:p>
                      <a:pPr algn="ctr"/>
                      <a:r>
                        <a:rPr lang="en-US" sz="1000" b="1" i="1" dirty="0" smtClean="0">
                          <a:solidFill>
                            <a:schemeClr val="bg1"/>
                          </a:solidFill>
                          <a:latin typeface="Calibri" pitchFamily="34" charset="0"/>
                          <a:cs typeface="Calibri" pitchFamily="34" charset="0"/>
                        </a:rPr>
                        <a:t>Intentions</a:t>
                      </a:r>
                      <a:endParaRPr lang="en-US" sz="1000" b="1" i="1" dirty="0">
                        <a:solidFill>
                          <a:schemeClr val="bg1"/>
                        </a:solidFill>
                        <a:latin typeface="Calibri" pitchFamily="34" charset="0"/>
                        <a:cs typeface="Calibri" pitchFamily="34" charset="0"/>
                      </a:endParaRPr>
                    </a:p>
                  </a:txBody>
                  <a:tcPr marL="84433" marR="8443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000" dirty="0" smtClean="0">
                          <a:latin typeface="Calibri" pitchFamily="34" charset="0"/>
                          <a:cs typeface="Calibri" pitchFamily="34" charset="0"/>
                        </a:rPr>
                        <a:t>Indiscriminately</a:t>
                      </a:r>
                      <a:r>
                        <a:rPr lang="en-US" sz="1000" baseline="0" dirty="0" smtClean="0">
                          <a:latin typeface="Calibri" pitchFamily="34" charset="0"/>
                          <a:cs typeface="Calibri" pitchFamily="34" charset="0"/>
                        </a:rPr>
                        <a:t> selected companies and/or organizations </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Selected company and organizations’ operations,</a:t>
                      </a:r>
                      <a:r>
                        <a:rPr lang="en-US" sz="1000" baseline="0" dirty="0" smtClean="0">
                          <a:latin typeface="Calibri" pitchFamily="34" charset="0"/>
                          <a:cs typeface="Calibri" pitchFamily="34" charset="0"/>
                        </a:rPr>
                        <a:t> </a:t>
                      </a:r>
                      <a:r>
                        <a:rPr lang="en-US" sz="1000" dirty="0" smtClean="0">
                          <a:latin typeface="Calibri" pitchFamily="34" charset="0"/>
                          <a:cs typeface="Calibri" pitchFamily="34" charset="0"/>
                        </a:rPr>
                        <a:t>brand,</a:t>
                      </a:r>
                      <a:r>
                        <a:rPr lang="en-US" sz="1000" baseline="0" dirty="0" smtClean="0">
                          <a:latin typeface="Calibri" pitchFamily="34" charset="0"/>
                          <a:cs typeface="Calibri" pitchFamily="34" charset="0"/>
                        </a:rPr>
                        <a:t> and reputation</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Personally Identifiable Information</a:t>
                      </a:r>
                      <a:r>
                        <a:rPr lang="en-US" sz="1000" baseline="0" dirty="0" smtClean="0">
                          <a:latin typeface="Calibri" pitchFamily="34" charset="0"/>
                          <a:cs typeface="Calibri" pitchFamily="34" charset="0"/>
                        </a:rPr>
                        <a:t> (PII) (e.g. SSN’s, credit card numbers, health records), proprietary information </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Trade secrets, proprietary, sensitive, or classified information</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Trade secrets, proprietary,</a:t>
                      </a:r>
                      <a:r>
                        <a:rPr lang="en-US" sz="1000" baseline="0" dirty="0" smtClean="0">
                          <a:latin typeface="Calibri" pitchFamily="34" charset="0"/>
                          <a:cs typeface="Calibri" pitchFamily="34" charset="0"/>
                        </a:rPr>
                        <a:t> sensitive, or classified economic and/or national security information</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18953">
                <a:tc>
                  <a:txBody>
                    <a:bodyPr/>
                    <a:lstStyle/>
                    <a:p>
                      <a:pPr algn="ctr"/>
                      <a:r>
                        <a:rPr lang="en-US" sz="1000" b="1" i="1" dirty="0" smtClean="0">
                          <a:solidFill>
                            <a:schemeClr val="bg1"/>
                          </a:solidFill>
                          <a:latin typeface="Calibri" pitchFamily="34" charset="0"/>
                          <a:cs typeface="Calibri" pitchFamily="34" charset="0"/>
                        </a:rPr>
                        <a:t>Consequence</a:t>
                      </a:r>
                      <a:endParaRPr lang="en-US" sz="1000" b="1" i="1" dirty="0">
                        <a:solidFill>
                          <a:schemeClr val="bg1"/>
                        </a:solidFill>
                        <a:latin typeface="Calibri" pitchFamily="34" charset="0"/>
                        <a:cs typeface="Calibri" pitchFamily="34" charset="0"/>
                      </a:endParaRPr>
                    </a:p>
                  </a:txBody>
                  <a:tcPr marL="84433" marR="8443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r>
                        <a:rPr lang="en-US" sz="1000" dirty="0" smtClean="0">
                          <a:latin typeface="Calibri" pitchFamily="34" charset="0"/>
                          <a:cs typeface="Calibri" pitchFamily="34" charset="0"/>
                        </a:rPr>
                        <a:t>Nuisance</a:t>
                      </a:r>
                      <a:r>
                        <a:rPr lang="en-US" sz="1000" baseline="0" dirty="0" smtClean="0">
                          <a:latin typeface="Calibri" pitchFamily="34" charset="0"/>
                          <a:cs typeface="Calibri" pitchFamily="34" charset="0"/>
                        </a:rPr>
                        <a:t>, disruptions of business operations</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Disruption of business operations, reputational</a:t>
                      </a:r>
                      <a:r>
                        <a:rPr lang="en-US" sz="1000" baseline="0" dirty="0" smtClean="0">
                          <a:latin typeface="Calibri" pitchFamily="34" charset="0"/>
                          <a:cs typeface="Calibri" pitchFamily="34" charset="0"/>
                        </a:rPr>
                        <a:t> loss</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Customer financial loss, company financial</a:t>
                      </a:r>
                      <a:r>
                        <a:rPr lang="en-US" sz="1000" baseline="0" dirty="0" smtClean="0">
                          <a:latin typeface="Calibri" pitchFamily="34" charset="0"/>
                          <a:cs typeface="Calibri" pitchFamily="34" charset="0"/>
                        </a:rPr>
                        <a:t> loss, reputational loss, lost productivity</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Loss of economic competitive advantage, increased foreign competition</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Loss of national economic</a:t>
                      </a:r>
                      <a:r>
                        <a:rPr lang="en-US" sz="1000" baseline="0" dirty="0" smtClean="0">
                          <a:latin typeface="Calibri" pitchFamily="34" charset="0"/>
                          <a:cs typeface="Calibri" pitchFamily="34" charset="0"/>
                        </a:rPr>
                        <a:t> </a:t>
                      </a:r>
                      <a:r>
                        <a:rPr lang="en-US" sz="1000" dirty="0" smtClean="0">
                          <a:latin typeface="Calibri" pitchFamily="34" charset="0"/>
                          <a:cs typeface="Calibri" pitchFamily="34" charset="0"/>
                        </a:rPr>
                        <a:t>competitive advantage, increased foreign competition, loss of national security secrets</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98721">
                <a:tc>
                  <a:txBody>
                    <a:bodyPr/>
                    <a:lstStyle/>
                    <a:p>
                      <a:pPr algn="ctr"/>
                      <a:r>
                        <a:rPr lang="en-US" sz="1000" b="1" i="1" dirty="0" smtClean="0">
                          <a:solidFill>
                            <a:schemeClr val="bg1"/>
                          </a:solidFill>
                          <a:latin typeface="Calibri" pitchFamily="34" charset="0"/>
                          <a:cs typeface="Calibri" pitchFamily="34" charset="0"/>
                        </a:rPr>
                        <a:t>Estimated Loss</a:t>
                      </a:r>
                      <a:r>
                        <a:rPr lang="en-US" sz="1000" b="1" i="1" baseline="30000" dirty="0" smtClean="0">
                          <a:solidFill>
                            <a:schemeClr val="bg1"/>
                          </a:solidFill>
                          <a:latin typeface="Calibri" pitchFamily="34" charset="0"/>
                          <a:cs typeface="Calibri" pitchFamily="34" charset="0"/>
                        </a:rPr>
                        <a:t>1 </a:t>
                      </a:r>
                      <a:endParaRPr lang="en-US" sz="1000" b="1" i="1" dirty="0">
                        <a:solidFill>
                          <a:schemeClr val="bg1"/>
                        </a:solidFill>
                        <a:latin typeface="Calibri" pitchFamily="34" charset="0"/>
                        <a:cs typeface="Calibri" pitchFamily="34" charset="0"/>
                      </a:endParaRPr>
                    </a:p>
                  </a:txBody>
                  <a:tcPr marL="84433" marR="84433"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000" dirty="0" smtClean="0">
                          <a:latin typeface="Calibri" pitchFamily="34" charset="0"/>
                          <a:cs typeface="Calibri" pitchFamily="34" charset="0"/>
                        </a:rPr>
                        <a:t>—</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00" dirty="0" smtClean="0">
                          <a:latin typeface="Calibri" pitchFamily="34" charset="0"/>
                          <a:cs typeface="Calibri" pitchFamily="34" charset="0"/>
                        </a:rPr>
                        <a:t>$171 million </a:t>
                      </a:r>
                      <a:r>
                        <a:rPr lang="en-US" sz="1000" i="1" dirty="0" smtClean="0">
                          <a:latin typeface="Calibri" pitchFamily="34" charset="0"/>
                          <a:cs typeface="Calibri" pitchFamily="34" charset="0"/>
                        </a:rPr>
                        <a:t>(single case)</a:t>
                      </a:r>
                      <a:endParaRPr lang="en-US" sz="1000" i="1"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$5.9 million per year per organization</a:t>
                      </a:r>
                      <a:endParaRPr lang="en-US" sz="1000"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latin typeface="Calibri" pitchFamily="34" charset="0"/>
                          <a:cs typeface="Calibri" pitchFamily="34" charset="0"/>
                        </a:rPr>
                        <a:t>$20 million</a:t>
                      </a:r>
                      <a:r>
                        <a:rPr lang="en-US" sz="1000" baseline="0" dirty="0" smtClean="0">
                          <a:latin typeface="Calibri" pitchFamily="34" charset="0"/>
                          <a:cs typeface="Calibri" pitchFamily="34" charset="0"/>
                        </a:rPr>
                        <a:t> </a:t>
                      </a:r>
                      <a:r>
                        <a:rPr lang="en-US" sz="1000" i="1" baseline="0" dirty="0" smtClean="0">
                          <a:latin typeface="Calibri" pitchFamily="34" charset="0"/>
                          <a:cs typeface="Calibri" pitchFamily="34" charset="0"/>
                        </a:rPr>
                        <a:t>(single case)</a:t>
                      </a:r>
                      <a:endParaRPr lang="en-US" sz="1000" i="1" dirty="0">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US" sz="1000" dirty="0" smtClean="0">
                          <a:solidFill>
                            <a:schemeClr val="tx1"/>
                          </a:solidFill>
                          <a:latin typeface="Calibri" pitchFamily="34" charset="0"/>
                          <a:cs typeface="Calibri" pitchFamily="34" charset="0"/>
                        </a:rPr>
                        <a:t>$2-$400 billion</a:t>
                      </a:r>
                      <a:r>
                        <a:rPr lang="en-US" sz="1000" baseline="0" dirty="0" smtClean="0">
                          <a:solidFill>
                            <a:schemeClr val="tx1"/>
                          </a:solidFill>
                          <a:latin typeface="Calibri" pitchFamily="34" charset="0"/>
                          <a:cs typeface="Calibri" pitchFamily="34" charset="0"/>
                        </a:rPr>
                        <a:t> </a:t>
                      </a:r>
                      <a:endParaRPr lang="en-US" sz="1000" dirty="0">
                        <a:solidFill>
                          <a:schemeClr val="tx1"/>
                        </a:solidFill>
                        <a:latin typeface="Calibri" pitchFamily="34" charset="0"/>
                        <a:cs typeface="Calibri" pitchFamily="34" charset="0"/>
                      </a:endParaRPr>
                    </a:p>
                  </a:txBody>
                  <a:tcPr marL="84433" marR="8443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9" name="Text Box 2055"/>
          <p:cNvSpPr txBox="1">
            <a:spLocks noChangeArrowheads="1"/>
          </p:cNvSpPr>
          <p:nvPr/>
        </p:nvSpPr>
        <p:spPr bwMode="auto">
          <a:xfrm>
            <a:off x="350340" y="5628783"/>
            <a:ext cx="8496385" cy="415498"/>
          </a:xfrm>
          <a:prstGeom prst="rect">
            <a:avLst/>
          </a:prstGeom>
          <a:noFill/>
          <a:ln w="9525">
            <a:noFill/>
            <a:miter lim="800000"/>
            <a:headEnd/>
            <a:tailEnd/>
          </a:ln>
          <a:effectLst/>
        </p:spPr>
        <p:txBody>
          <a:bodyPr wrap="square" lIns="0" tIns="0" rIns="0" bIns="0" anchor="b">
            <a:spAutoFit/>
          </a:bodyPr>
          <a:lstStyle/>
          <a:p>
            <a:pPr algn="l">
              <a:lnSpc>
                <a:spcPct val="90000"/>
              </a:lnSpc>
              <a:spcBef>
                <a:spcPct val="30000"/>
              </a:spcBef>
            </a:pPr>
            <a:r>
              <a:rPr lang="en-US" sz="900" i="1" dirty="0" smtClean="0">
                <a:solidFill>
                  <a:srgbClr val="000000"/>
                </a:solidFill>
              </a:rPr>
              <a:t>(1)  Costs are UNITED STATES ONLY and based on disparate data, individual cases studies, and broad estimates</a:t>
            </a:r>
          </a:p>
          <a:p>
            <a:pPr algn="l">
              <a:lnSpc>
                <a:spcPct val="90000"/>
              </a:lnSpc>
              <a:spcBef>
                <a:spcPct val="30000"/>
              </a:spcBef>
            </a:pPr>
            <a:r>
              <a:rPr lang="en-US" sz="900" i="1" dirty="0" smtClean="0">
                <a:solidFill>
                  <a:srgbClr val="000000"/>
                </a:solidFill>
              </a:rPr>
              <a:t>Sources: </a:t>
            </a:r>
            <a:r>
              <a:rPr lang="en-US" sz="900" i="1" dirty="0">
                <a:solidFill>
                  <a:srgbClr val="000000"/>
                </a:solidFill>
              </a:rPr>
              <a:t>“Foreign Spies Stealing US Economic Secrets in Cyberspace.” Office of the National Counterintelligence Executive. October </a:t>
            </a:r>
            <a:r>
              <a:rPr lang="en-US" sz="900" i="1" dirty="0" smtClean="0">
                <a:solidFill>
                  <a:srgbClr val="000000"/>
                </a:solidFill>
              </a:rPr>
              <a:t>2011 ; “Second Annual Cost of Cybercrime Study.” Ponemon Institute. August 2011; </a:t>
            </a:r>
            <a:r>
              <a:rPr lang="en-US" sz="900" i="1" dirty="0">
                <a:solidFill>
                  <a:srgbClr val="000000"/>
                </a:solidFill>
              </a:rPr>
              <a:t>“Sony Data Breach Cleanup to Cost $171 Million.” Information Week. May 23, 2011. </a:t>
            </a:r>
          </a:p>
        </p:txBody>
      </p:sp>
      <p:sp>
        <p:nvSpPr>
          <p:cNvPr id="13" name="Rectangle 12"/>
          <p:cNvSpPr/>
          <p:nvPr/>
        </p:nvSpPr>
        <p:spPr>
          <a:xfrm>
            <a:off x="1543409" y="1352122"/>
            <a:ext cx="552091" cy="307777"/>
          </a:xfrm>
          <a:prstGeom prst="rect">
            <a:avLst/>
          </a:prstGeom>
        </p:spPr>
        <p:txBody>
          <a:bodyPr wrap="square">
            <a:spAutoFit/>
          </a:bodyPr>
          <a:lstStyle/>
          <a:p>
            <a:r>
              <a:rPr lang="en-US" sz="1400" b="1" i="1" dirty="0" smtClean="0">
                <a:solidFill>
                  <a:srgbClr val="000000"/>
                </a:solidFill>
                <a:latin typeface="Calibri" pitchFamily="34" charset="0"/>
                <a:cs typeface="Calibri" pitchFamily="34" charset="0"/>
              </a:rPr>
              <a:t>Low</a:t>
            </a:r>
            <a:endParaRPr lang="en-US" sz="1400" b="1" dirty="0">
              <a:solidFill>
                <a:srgbClr val="000000"/>
              </a:solidFill>
              <a:latin typeface="Calibri" pitchFamily="34" charset="0"/>
              <a:cs typeface="Calibri" pitchFamily="34" charset="0"/>
            </a:endParaRPr>
          </a:p>
        </p:txBody>
      </p:sp>
      <p:sp>
        <p:nvSpPr>
          <p:cNvPr id="14" name="Rectangle 13"/>
          <p:cNvSpPr/>
          <p:nvPr/>
        </p:nvSpPr>
        <p:spPr>
          <a:xfrm>
            <a:off x="7704815" y="1190188"/>
            <a:ext cx="898414" cy="523220"/>
          </a:xfrm>
          <a:prstGeom prst="rect">
            <a:avLst/>
          </a:prstGeom>
        </p:spPr>
        <p:txBody>
          <a:bodyPr wrap="square">
            <a:spAutoFit/>
          </a:bodyPr>
          <a:lstStyle/>
          <a:p>
            <a:r>
              <a:rPr lang="en-US" sz="1400" b="1" i="1" dirty="0" smtClean="0">
                <a:solidFill>
                  <a:srgbClr val="000000"/>
                </a:solidFill>
                <a:latin typeface="Calibri" pitchFamily="34" charset="0"/>
                <a:cs typeface="Calibri" pitchFamily="34" charset="0"/>
              </a:rPr>
              <a:t>High (APT)</a:t>
            </a:r>
            <a:endParaRPr lang="en-US" sz="1400" b="1" dirty="0">
              <a:solidFill>
                <a:srgbClr val="000000"/>
              </a:solidFill>
              <a:latin typeface="Calibri" pitchFamily="34" charset="0"/>
              <a:cs typeface="Calibri" pitchFamily="34" charset="0"/>
            </a:endParaRPr>
          </a:p>
        </p:txBody>
      </p:sp>
      <p:cxnSp>
        <p:nvCxnSpPr>
          <p:cNvPr id="26" name="Straight Arrow Connector 25"/>
          <p:cNvCxnSpPr/>
          <p:nvPr/>
        </p:nvCxnSpPr>
        <p:spPr bwMode="auto">
          <a:xfrm flipV="1">
            <a:off x="2120900" y="1489898"/>
            <a:ext cx="5469615" cy="43001"/>
          </a:xfrm>
          <a:prstGeom prst="straightConnector1">
            <a:avLst/>
          </a:prstGeom>
          <a:solidFill>
            <a:schemeClr val="bg1"/>
          </a:solidFill>
          <a:ln w="9525" cap="flat" cmpd="sng" algn="ctr">
            <a:solidFill>
              <a:schemeClr val="tx1"/>
            </a:solidFill>
            <a:prstDash val="solid"/>
            <a:round/>
            <a:headEnd type="none" w="med" len="med"/>
            <a:tailEnd type="arrow"/>
          </a:ln>
          <a:effectLst/>
        </p:spPr>
      </p:cxnSp>
      <p:sp>
        <p:nvSpPr>
          <p:cNvPr id="10" name="Title 1"/>
          <p:cNvSpPr txBox="1">
            <a:spLocks/>
          </p:cNvSpPr>
          <p:nvPr/>
        </p:nvSpPr>
        <p:spPr>
          <a:xfrm>
            <a:off x="304800" y="277917"/>
            <a:ext cx="8506670" cy="715963"/>
          </a:xfrm>
          <a:prstGeom prst="rect">
            <a:avLst/>
          </a:prstGeom>
        </p:spPr>
        <p:txBody>
          <a:bodyPr vert="horz" lIns="91440" tIns="45720" rIns="91440" bIns="45720" rtlCol="0" anchor="ctr">
            <a:noAutofit/>
          </a:bodyPr>
          <a:lstStyle>
            <a:lvl1pPr algn="l" defTabSz="457200" rtl="0" eaLnBrk="1" latinLnBrk="0" hangingPunct="1">
              <a:spcBef>
                <a:spcPct val="0"/>
              </a:spcBef>
              <a:buNone/>
              <a:defRPr sz="2000" b="1" kern="1200">
                <a:solidFill>
                  <a:schemeClr val="tx1"/>
                </a:solidFill>
                <a:latin typeface="+mj-lt"/>
                <a:ea typeface="+mj-ea"/>
                <a:cs typeface="+mj-cs"/>
              </a:defRPr>
            </a:lvl1pPr>
          </a:lstStyle>
          <a:p>
            <a:r>
              <a:rPr lang="en-US" dirty="0" smtClean="0">
                <a:solidFill>
                  <a:srgbClr val="000000"/>
                </a:solidFill>
              </a:rPr>
              <a:t>A variety of cyber threat actors have emerged over the recent years that target the vulnerabilities across cyber programs worldwide</a:t>
            </a:r>
            <a:endParaRPr lang="en-US" dirty="0">
              <a:solidFill>
                <a:srgbClr val="000000"/>
              </a:solidFill>
            </a:endParaRPr>
          </a:p>
        </p:txBody>
      </p:sp>
      <p:sp>
        <p:nvSpPr>
          <p:cNvPr id="2" name="Slide Number Placeholder 1"/>
          <p:cNvSpPr>
            <a:spLocks noGrp="1"/>
          </p:cNvSpPr>
          <p:nvPr>
            <p:ph type="sldNum" sz="quarter" idx="12"/>
          </p:nvPr>
        </p:nvSpPr>
        <p:spPr/>
        <p:txBody>
          <a:bodyPr/>
          <a:lstStyle/>
          <a:p>
            <a:fld id="{CE447AC8-EC87-DA49-BE51-83C62F60C557}" type="slidenum">
              <a:rPr lang="en-US" smtClean="0"/>
              <a:pPr/>
              <a:t>4</a:t>
            </a:fld>
            <a:endParaRPr lang="en-US" dirty="0"/>
          </a:p>
        </p:txBody>
      </p:sp>
    </p:spTree>
    <p:extLst>
      <p:ext uri="{BB962C8B-B14F-4D97-AF65-F5344CB8AC3E}">
        <p14:creationId xmlns:p14="http://schemas.microsoft.com/office/powerpoint/2010/main" val="21686394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0" y="0"/>
          <a:ext cx="146585" cy="158750"/>
        </p:xfrm>
        <a:graphic>
          <a:graphicData uri="http://schemas.openxmlformats.org/presentationml/2006/ole">
            <mc:AlternateContent xmlns:mc="http://schemas.openxmlformats.org/markup-compatibility/2006">
              <mc:Choice xmlns:v="urn:schemas-microsoft-com:vml" Requires="v">
                <p:oleObj spid="_x0000_s1043" name="think-cell Slide" r:id="rId12" imgW="0" imgH="0" progId="">
                  <p:embed/>
                </p:oleObj>
              </mc:Choice>
              <mc:Fallback>
                <p:oleObj name="think-cell Slide" r:id="rId12"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0" name="Rectangle 2"/>
          <p:cNvSpPr>
            <a:spLocks noGrp="1" noChangeArrowheads="1"/>
          </p:cNvSpPr>
          <p:nvPr>
            <p:ph type="title" idx="4294967295"/>
            <p:custDataLst>
              <p:tags r:id="rId3"/>
            </p:custDataLst>
          </p:nvPr>
        </p:nvSpPr>
        <p:spPr>
          <a:xfrm>
            <a:off x="457200" y="114222"/>
            <a:ext cx="8229600" cy="1143000"/>
          </a:xfrm>
        </p:spPr>
        <p:txBody>
          <a:bodyPr>
            <a:normAutofit fontScale="90000"/>
          </a:bodyPr>
          <a:lstStyle/>
          <a:p>
            <a:pPr>
              <a:defRPr/>
            </a:pPr>
            <a:r>
              <a:rPr lang="en-US" sz="3600" dirty="0" smtClean="0">
                <a:ea typeface="ＭＳ Ｐゴシック" charset="-128"/>
              </a:rPr>
              <a:t>APTs constitute a mature attack and introduce a new paradigm of cyber security threats</a:t>
            </a:r>
            <a:endParaRPr lang="en-US" dirty="0">
              <a:ea typeface="ＭＳ Ｐゴシック" charset="-128"/>
            </a:endParaRPr>
          </a:p>
        </p:txBody>
      </p:sp>
      <p:sp>
        <p:nvSpPr>
          <p:cNvPr id="23" name="Rectangle 6"/>
          <p:cNvSpPr>
            <a:spLocks noChangeArrowheads="1"/>
          </p:cNvSpPr>
          <p:nvPr>
            <p:custDataLst>
              <p:tags r:id="rId4"/>
            </p:custDataLst>
          </p:nvPr>
        </p:nvSpPr>
        <p:spPr bwMode="gray">
          <a:xfrm>
            <a:off x="420700" y="1691112"/>
            <a:ext cx="2532996" cy="3200400"/>
          </a:xfrm>
          <a:prstGeom prst="rect">
            <a:avLst/>
          </a:prstGeom>
          <a:solidFill>
            <a:srgbClr val="FFFFFF"/>
          </a:solidFill>
          <a:ln w="9525">
            <a:solidFill>
              <a:schemeClr val="accent4"/>
            </a:solidFill>
            <a:miter lim="800000"/>
            <a:headEnd/>
            <a:tailEnd/>
          </a:ln>
          <a:effectLst/>
        </p:spPr>
        <p:txBody>
          <a:bodyPr lIns="108000" tIns="91440" rIns="72000" bIns="36000"/>
          <a:lstStyle/>
          <a:p>
            <a:pPr marL="231775" lvl="0" indent="-231775" eaLnBrk="0" hangingPunct="0">
              <a:spcBef>
                <a:spcPct val="75000"/>
              </a:spcBef>
              <a:buClr>
                <a:srgbClr val="0B1F65"/>
              </a:buClr>
              <a:defRPr/>
            </a:pPr>
            <a:r>
              <a:rPr lang="en-US" sz="1400" b="1" kern="0" dirty="0" smtClean="0"/>
              <a:t>Examples:</a:t>
            </a:r>
          </a:p>
          <a:p>
            <a:pPr marL="231775" lvl="0" indent="-231775" eaLnBrk="0" hangingPunct="0">
              <a:spcBef>
                <a:spcPts val="600"/>
              </a:spcBef>
              <a:buClr>
                <a:srgbClr val="0B1F65"/>
              </a:buClr>
              <a:buFont typeface="Webdings" pitchFamily="18" charset="2"/>
              <a:buChar char="4"/>
              <a:defRPr/>
            </a:pPr>
            <a:r>
              <a:rPr lang="en-US" sz="1400" i="1" kern="0" dirty="0" smtClean="0"/>
              <a:t>Generic phishing scams</a:t>
            </a:r>
          </a:p>
          <a:p>
            <a:pPr marL="231775" lvl="0" indent="-231775" eaLnBrk="0" hangingPunct="0">
              <a:spcBef>
                <a:spcPts val="600"/>
              </a:spcBef>
              <a:buClr>
                <a:srgbClr val="0B1F65"/>
              </a:buClr>
              <a:buFont typeface="Webdings" pitchFamily="18" charset="2"/>
              <a:buChar char="4"/>
              <a:defRPr/>
            </a:pPr>
            <a:r>
              <a:rPr lang="en-US" sz="1400" kern="0" dirty="0" smtClean="0"/>
              <a:t>Attacks against organizations with little-to-no security – weakest in the heard/opportunistic approach</a:t>
            </a:r>
          </a:p>
          <a:p>
            <a:pPr marL="231775" lvl="0" indent="-231775" eaLnBrk="0" hangingPunct="0">
              <a:spcBef>
                <a:spcPts val="600"/>
              </a:spcBef>
              <a:buClr>
                <a:srgbClr val="0B1F65"/>
              </a:buClr>
              <a:buFont typeface="Webdings" pitchFamily="18" charset="2"/>
              <a:buChar char="4"/>
              <a:defRPr/>
            </a:pPr>
            <a:r>
              <a:rPr lang="en-US" sz="1400" kern="0" dirty="0" smtClean="0"/>
              <a:t>Cyber techniques available on internet/open source</a:t>
            </a:r>
          </a:p>
          <a:p>
            <a:pPr marL="231775" lvl="0" indent="-231775" eaLnBrk="0" hangingPunct="0">
              <a:spcBef>
                <a:spcPts val="600"/>
              </a:spcBef>
              <a:buClr>
                <a:srgbClr val="0B1F65"/>
              </a:buClr>
              <a:defRPr/>
            </a:pPr>
            <a:endParaRPr lang="en-US" sz="500" kern="0" dirty="0" smtClean="0"/>
          </a:p>
          <a:p>
            <a:pPr marL="231775" lvl="0" indent="-231775" eaLnBrk="0" hangingPunct="0">
              <a:spcBef>
                <a:spcPct val="75000"/>
              </a:spcBef>
              <a:buClr>
                <a:srgbClr val="0B1F65"/>
              </a:buClr>
              <a:defRPr/>
            </a:pPr>
            <a:r>
              <a:rPr lang="en-US" sz="1400" b="1" kern="0" dirty="0" smtClean="0"/>
              <a:t>Types of Attackers:</a:t>
            </a:r>
          </a:p>
          <a:p>
            <a:pPr marL="231775" lvl="0" indent="-231775" eaLnBrk="0" hangingPunct="0">
              <a:spcBef>
                <a:spcPts val="600"/>
              </a:spcBef>
              <a:buClr>
                <a:srgbClr val="0B1F65"/>
              </a:buClr>
              <a:buFont typeface="Webdings" pitchFamily="18" charset="2"/>
              <a:buChar char="4"/>
              <a:defRPr/>
            </a:pPr>
            <a:r>
              <a:rPr lang="en-US" sz="1400" kern="0" dirty="0" smtClean="0"/>
              <a:t>Amateur hackers</a:t>
            </a:r>
          </a:p>
          <a:p>
            <a:pPr marL="231775" lvl="0" indent="-231775" eaLnBrk="0" hangingPunct="0">
              <a:spcBef>
                <a:spcPts val="600"/>
              </a:spcBef>
              <a:buClr>
                <a:srgbClr val="0B1F65"/>
              </a:buClr>
              <a:buFont typeface="Webdings" pitchFamily="18" charset="2"/>
              <a:buChar char="4"/>
              <a:defRPr/>
            </a:pPr>
            <a:r>
              <a:rPr lang="en-US" sz="1400" kern="0" dirty="0" smtClean="0"/>
              <a:t>Scam artists</a:t>
            </a:r>
            <a:endParaRPr lang="en-US" sz="1400" kern="0" dirty="0" smtClean="0">
              <a:solidFill>
                <a:srgbClr val="FF0000"/>
              </a:solidFill>
            </a:endParaRPr>
          </a:p>
          <a:p>
            <a:pPr marL="231775" lvl="0" indent="-231775" eaLnBrk="0" hangingPunct="0">
              <a:spcBef>
                <a:spcPct val="75000"/>
              </a:spcBef>
              <a:buClr>
                <a:srgbClr val="0B1F65"/>
              </a:buClr>
              <a:buFont typeface="Webdings" pitchFamily="18" charset="2"/>
              <a:buChar char="4"/>
              <a:defRPr/>
            </a:pPr>
            <a:endParaRPr lang="en-US" sz="1400" kern="0" dirty="0" smtClean="0"/>
          </a:p>
        </p:txBody>
      </p:sp>
      <p:sp>
        <p:nvSpPr>
          <p:cNvPr id="25" name="Rectangle 6"/>
          <p:cNvSpPr>
            <a:spLocks noChangeArrowheads="1"/>
          </p:cNvSpPr>
          <p:nvPr>
            <p:custDataLst>
              <p:tags r:id="rId5"/>
            </p:custDataLst>
          </p:nvPr>
        </p:nvSpPr>
        <p:spPr bwMode="gray">
          <a:xfrm>
            <a:off x="3340682" y="1691112"/>
            <a:ext cx="2532996" cy="3200400"/>
          </a:xfrm>
          <a:prstGeom prst="rect">
            <a:avLst/>
          </a:prstGeom>
          <a:solidFill>
            <a:srgbClr val="FFFFFF"/>
          </a:solidFill>
          <a:ln w="9525">
            <a:solidFill>
              <a:schemeClr val="accent4"/>
            </a:solidFill>
            <a:miter lim="800000"/>
            <a:headEnd/>
            <a:tailEnd/>
          </a:ln>
          <a:effectLst/>
        </p:spPr>
        <p:txBody>
          <a:bodyPr lIns="108000" tIns="91440" rIns="72000" bIns="36000"/>
          <a:lstStyle/>
          <a:p>
            <a:pPr marL="231775" lvl="0" indent="-231775" eaLnBrk="0" hangingPunct="0">
              <a:spcBef>
                <a:spcPct val="75000"/>
              </a:spcBef>
              <a:buClr>
                <a:srgbClr val="0B1F65"/>
              </a:buClr>
              <a:defRPr/>
            </a:pPr>
            <a:r>
              <a:rPr lang="en-US" sz="1400" b="1" kern="0" dirty="0" smtClean="0"/>
              <a:t>Examples:</a:t>
            </a:r>
          </a:p>
          <a:p>
            <a:pPr marL="231775" lvl="0" indent="-231775" eaLnBrk="0" hangingPunct="0">
              <a:spcBef>
                <a:spcPts val="600"/>
              </a:spcBef>
              <a:buClr>
                <a:srgbClr val="0B1F65"/>
              </a:buClr>
              <a:buFont typeface="Webdings" pitchFamily="18" charset="2"/>
              <a:buChar char="4"/>
              <a:defRPr/>
            </a:pPr>
            <a:r>
              <a:rPr lang="en-US" sz="1400" i="1" kern="0" dirty="0" smtClean="0"/>
              <a:t>Distribute Denial of Service</a:t>
            </a:r>
          </a:p>
          <a:p>
            <a:pPr marL="231775" lvl="0" indent="-231775" eaLnBrk="0" hangingPunct="0">
              <a:spcBef>
                <a:spcPts val="600"/>
              </a:spcBef>
              <a:buClr>
                <a:srgbClr val="0B1F65"/>
              </a:buClr>
              <a:buFont typeface="Webdings" pitchFamily="18" charset="2"/>
              <a:buChar char="4"/>
              <a:defRPr/>
            </a:pPr>
            <a:r>
              <a:rPr lang="en-US" sz="1400" kern="0" dirty="0" smtClean="0"/>
              <a:t>Targeted private data extraction</a:t>
            </a:r>
          </a:p>
          <a:p>
            <a:pPr marL="231775" lvl="0" indent="-231775" eaLnBrk="0" hangingPunct="0">
              <a:spcBef>
                <a:spcPts val="600"/>
              </a:spcBef>
              <a:buClr>
                <a:srgbClr val="0B1F65"/>
              </a:buClr>
              <a:buFont typeface="Webdings" pitchFamily="18" charset="2"/>
              <a:buChar char="4"/>
              <a:defRPr/>
            </a:pPr>
            <a:r>
              <a:rPr lang="en-US" sz="1400" kern="0" dirty="0" smtClean="0"/>
              <a:t>Extortion as motive</a:t>
            </a:r>
          </a:p>
          <a:p>
            <a:pPr marL="231775" lvl="0" indent="-231775" eaLnBrk="0" hangingPunct="0">
              <a:spcBef>
                <a:spcPts val="600"/>
              </a:spcBef>
              <a:buClr>
                <a:srgbClr val="0B1F65"/>
              </a:buClr>
              <a:buFont typeface="Webdings" pitchFamily="18" charset="2"/>
              <a:buChar char="4"/>
              <a:defRPr/>
            </a:pPr>
            <a:r>
              <a:rPr lang="en-US" sz="1400" kern="0" dirty="0" smtClean="0"/>
              <a:t>Customized tools </a:t>
            </a:r>
          </a:p>
          <a:p>
            <a:pPr marL="231775" lvl="0" indent="-231775" eaLnBrk="0" hangingPunct="0">
              <a:spcBef>
                <a:spcPts val="600"/>
              </a:spcBef>
              <a:buClr>
                <a:srgbClr val="0B1F65"/>
              </a:buClr>
              <a:buFont typeface="Webdings" pitchFamily="18" charset="2"/>
              <a:buChar char="4"/>
              <a:defRPr/>
            </a:pPr>
            <a:r>
              <a:rPr lang="en-US" sz="1400" kern="0" dirty="0" smtClean="0"/>
              <a:t>Developed techniques</a:t>
            </a:r>
            <a:endParaRPr lang="en-US" kern="0" dirty="0" smtClean="0"/>
          </a:p>
          <a:p>
            <a:pPr marL="231775" lvl="0" indent="-231775" eaLnBrk="0" hangingPunct="0">
              <a:spcBef>
                <a:spcPct val="75000"/>
              </a:spcBef>
              <a:buClr>
                <a:srgbClr val="0B1F65"/>
              </a:buClr>
              <a:defRPr/>
            </a:pPr>
            <a:r>
              <a:rPr lang="en-US" sz="1400" b="1" kern="0" dirty="0" smtClean="0"/>
              <a:t>Types of Attackers:</a:t>
            </a:r>
          </a:p>
          <a:p>
            <a:pPr marL="231775" lvl="0" indent="-231775" eaLnBrk="0" hangingPunct="0">
              <a:spcBef>
                <a:spcPts val="600"/>
              </a:spcBef>
              <a:buClr>
                <a:srgbClr val="0B1F65"/>
              </a:buClr>
              <a:buFont typeface="Webdings" pitchFamily="18" charset="2"/>
              <a:buChar char="4"/>
              <a:defRPr/>
            </a:pPr>
            <a:r>
              <a:rPr lang="en-US" sz="1400" kern="0" dirty="0" smtClean="0"/>
              <a:t>Extortionists</a:t>
            </a:r>
          </a:p>
          <a:p>
            <a:pPr marL="231775" lvl="0" indent="-231775" eaLnBrk="0" hangingPunct="0">
              <a:spcBef>
                <a:spcPts val="600"/>
              </a:spcBef>
              <a:buClr>
                <a:srgbClr val="0B1F65"/>
              </a:buClr>
              <a:buFont typeface="Webdings" pitchFamily="18" charset="2"/>
              <a:buChar char="4"/>
              <a:defRPr/>
            </a:pPr>
            <a:r>
              <a:rPr lang="en-US" sz="1400" kern="0" dirty="0" smtClean="0"/>
              <a:t>Mature cyber criminals</a:t>
            </a:r>
          </a:p>
          <a:p>
            <a:pPr marL="231775" lvl="0" indent="-231775" eaLnBrk="0" hangingPunct="0">
              <a:spcBef>
                <a:spcPts val="600"/>
              </a:spcBef>
              <a:buClr>
                <a:srgbClr val="0B1F65"/>
              </a:buClr>
              <a:defRPr/>
            </a:pPr>
            <a:endParaRPr lang="en-US" sz="1400" kern="0" dirty="0" smtClean="0"/>
          </a:p>
          <a:p>
            <a:pPr marL="231775" lvl="0" indent="-231775" eaLnBrk="0" hangingPunct="0">
              <a:spcBef>
                <a:spcPct val="75000"/>
              </a:spcBef>
              <a:buClr>
                <a:srgbClr val="0B1F65"/>
              </a:buClr>
              <a:buFont typeface="Webdings" pitchFamily="18" charset="2"/>
              <a:buChar char="4"/>
              <a:defRPr/>
            </a:pPr>
            <a:endParaRPr lang="en-US" sz="1400" kern="0" dirty="0" smtClean="0"/>
          </a:p>
        </p:txBody>
      </p:sp>
      <p:sp>
        <p:nvSpPr>
          <p:cNvPr id="26" name="Rectangle 6"/>
          <p:cNvSpPr>
            <a:spLocks noChangeArrowheads="1"/>
          </p:cNvSpPr>
          <p:nvPr>
            <p:custDataLst>
              <p:tags r:id="rId6"/>
            </p:custDataLst>
          </p:nvPr>
        </p:nvSpPr>
        <p:spPr bwMode="gray">
          <a:xfrm>
            <a:off x="6260663" y="1691112"/>
            <a:ext cx="2709547" cy="3200400"/>
          </a:xfrm>
          <a:prstGeom prst="rect">
            <a:avLst/>
          </a:prstGeom>
          <a:solidFill>
            <a:schemeClr val="bg2">
              <a:lumMod val="40000"/>
              <a:lumOff val="60000"/>
            </a:schemeClr>
          </a:solidFill>
          <a:ln w="9525">
            <a:solidFill>
              <a:schemeClr val="accent4"/>
            </a:solidFill>
            <a:miter lim="800000"/>
            <a:headEnd/>
            <a:tailEnd/>
          </a:ln>
          <a:effectLst/>
        </p:spPr>
        <p:txBody>
          <a:bodyPr lIns="108000" tIns="91440" rIns="72000" bIns="36000"/>
          <a:lstStyle/>
          <a:p>
            <a:pPr marL="231775" lvl="0" indent="-231775" eaLnBrk="0" hangingPunct="0">
              <a:spcBef>
                <a:spcPct val="75000"/>
              </a:spcBef>
              <a:buClr>
                <a:srgbClr val="0B1F65"/>
              </a:buClr>
              <a:defRPr/>
            </a:pPr>
            <a:r>
              <a:rPr lang="en-US" sz="1400" b="1" kern="0" dirty="0" smtClean="0"/>
              <a:t>Examples:</a:t>
            </a:r>
          </a:p>
          <a:p>
            <a:pPr marL="231775" lvl="0" indent="-231775" eaLnBrk="0" hangingPunct="0">
              <a:spcBef>
                <a:spcPts val="600"/>
              </a:spcBef>
              <a:buClr>
                <a:srgbClr val="0B1F65"/>
              </a:buClr>
              <a:buFont typeface="Webdings" pitchFamily="18" charset="2"/>
              <a:buChar char="4"/>
              <a:defRPr/>
            </a:pPr>
            <a:r>
              <a:rPr lang="en-US" sz="1400" i="1" kern="0" dirty="0" smtClean="0"/>
              <a:t>Highly sophisticated adversaries who can bypass virtually all of today’s “best practice” security controls</a:t>
            </a:r>
          </a:p>
          <a:p>
            <a:pPr marL="231775" lvl="0" indent="-231775" eaLnBrk="0" hangingPunct="0">
              <a:spcBef>
                <a:spcPts val="600"/>
              </a:spcBef>
              <a:buClr>
                <a:srgbClr val="0B1F65"/>
              </a:buClr>
              <a:buFont typeface="Webdings" pitchFamily="18" charset="2"/>
              <a:buChar char="4"/>
              <a:defRPr/>
            </a:pPr>
            <a:r>
              <a:rPr lang="en-US" sz="1400" kern="0" dirty="0" smtClean="0"/>
              <a:t>Primary goal is long-term, persistent occupation for data theft, intelligence espionage, and other malicious activities</a:t>
            </a:r>
          </a:p>
          <a:p>
            <a:pPr marL="231775" lvl="0" indent="-231775" eaLnBrk="0" hangingPunct="0">
              <a:spcBef>
                <a:spcPct val="75000"/>
              </a:spcBef>
              <a:buClr>
                <a:srgbClr val="0B1F65"/>
              </a:buClr>
              <a:defRPr/>
            </a:pPr>
            <a:r>
              <a:rPr lang="en-US" sz="1400" b="1" kern="0" dirty="0" smtClean="0"/>
              <a:t>Types of Attackers:</a:t>
            </a:r>
          </a:p>
          <a:p>
            <a:pPr marL="231775" lvl="0" indent="-231775" eaLnBrk="0" hangingPunct="0">
              <a:spcBef>
                <a:spcPts val="600"/>
              </a:spcBef>
              <a:buClr>
                <a:srgbClr val="0B1F65"/>
              </a:buClr>
              <a:buFont typeface="Webdings" pitchFamily="18" charset="2"/>
              <a:buChar char="4"/>
              <a:defRPr/>
            </a:pPr>
            <a:r>
              <a:rPr lang="en-US" sz="1400" kern="0" dirty="0" smtClean="0"/>
              <a:t>Nation states</a:t>
            </a:r>
          </a:p>
          <a:p>
            <a:pPr marL="231775" lvl="0" indent="-231775" eaLnBrk="0" hangingPunct="0">
              <a:spcBef>
                <a:spcPts val="600"/>
              </a:spcBef>
              <a:buClr>
                <a:srgbClr val="0B1F65"/>
              </a:buClr>
              <a:buFont typeface="Webdings" pitchFamily="18" charset="2"/>
              <a:buChar char="4"/>
              <a:defRPr/>
            </a:pPr>
            <a:r>
              <a:rPr lang="en-US" sz="1400" kern="0" dirty="0" smtClean="0"/>
              <a:t>Sophisticated adversaries</a:t>
            </a:r>
          </a:p>
          <a:p>
            <a:pPr marL="231775" lvl="0" indent="-231775" eaLnBrk="0" hangingPunct="0">
              <a:spcBef>
                <a:spcPts val="600"/>
              </a:spcBef>
              <a:buClr>
                <a:srgbClr val="0B1F65"/>
              </a:buClr>
              <a:buFont typeface="Webdings" pitchFamily="18" charset="2"/>
              <a:buChar char="4"/>
              <a:defRPr/>
            </a:pPr>
            <a:endParaRPr lang="en-US" sz="1400" kern="0" dirty="0" smtClean="0"/>
          </a:p>
          <a:p>
            <a:pPr marL="231775" lvl="0" indent="-231775" eaLnBrk="0" hangingPunct="0">
              <a:spcBef>
                <a:spcPct val="75000"/>
              </a:spcBef>
              <a:buClr>
                <a:srgbClr val="0B1F65"/>
              </a:buClr>
              <a:buFont typeface="Webdings" pitchFamily="18" charset="2"/>
              <a:buChar char="4"/>
              <a:defRPr/>
            </a:pPr>
            <a:endParaRPr lang="en-US" sz="1400" kern="0" dirty="0" smtClean="0"/>
          </a:p>
        </p:txBody>
      </p:sp>
      <p:sp>
        <p:nvSpPr>
          <p:cNvPr id="28" name="TextBox 27"/>
          <p:cNvSpPr txBox="1"/>
          <p:nvPr/>
        </p:nvSpPr>
        <p:spPr>
          <a:xfrm>
            <a:off x="6293975" y="5544404"/>
            <a:ext cx="2419515" cy="923330"/>
          </a:xfrm>
          <a:prstGeom prst="rect">
            <a:avLst/>
          </a:prstGeom>
          <a:noFill/>
        </p:spPr>
        <p:txBody>
          <a:bodyPr wrap="none" rtlCol="0">
            <a:spAutoFit/>
          </a:bodyPr>
          <a:lstStyle/>
          <a:p>
            <a:pPr algn="ctr"/>
            <a:r>
              <a:rPr lang="en-US" b="1" i="1" dirty="0" smtClean="0"/>
              <a:t>Sophisticated, planned </a:t>
            </a:r>
            <a:br>
              <a:rPr lang="en-US" b="1" i="1" dirty="0" smtClean="0"/>
            </a:br>
            <a:r>
              <a:rPr lang="en-US" b="1" i="1" dirty="0" smtClean="0"/>
              <a:t>over long-periods,</a:t>
            </a:r>
          </a:p>
          <a:p>
            <a:pPr algn="ctr"/>
            <a:r>
              <a:rPr lang="en-US" b="1" i="1" dirty="0" smtClean="0"/>
              <a:t>complex, and targeted</a:t>
            </a:r>
            <a:endParaRPr lang="en-US" b="1" i="1" dirty="0"/>
          </a:p>
        </p:txBody>
      </p:sp>
      <p:sp>
        <p:nvSpPr>
          <p:cNvPr id="29" name="TextBox 28"/>
          <p:cNvSpPr txBox="1"/>
          <p:nvPr/>
        </p:nvSpPr>
        <p:spPr>
          <a:xfrm>
            <a:off x="3101478" y="5544404"/>
            <a:ext cx="2954420" cy="1077218"/>
          </a:xfrm>
          <a:prstGeom prst="rect">
            <a:avLst/>
          </a:prstGeom>
          <a:noFill/>
        </p:spPr>
        <p:txBody>
          <a:bodyPr wrap="square" rtlCol="0">
            <a:spAutoFit/>
          </a:bodyPr>
          <a:lstStyle/>
          <a:p>
            <a:pPr algn="ctr"/>
            <a:r>
              <a:rPr lang="en-US" sz="1600" b="1" i="1" dirty="0" smtClean="0"/>
              <a:t>Technical mature, developed by</a:t>
            </a:r>
            <a:br>
              <a:rPr lang="en-US" sz="1600" b="1" i="1" dirty="0" smtClean="0"/>
            </a:br>
            <a:r>
              <a:rPr lang="en-US" sz="1600" b="1" i="1" dirty="0" smtClean="0"/>
              <a:t>advanced individuals or teams,</a:t>
            </a:r>
            <a:br>
              <a:rPr lang="en-US" sz="1600" b="1" i="1" dirty="0" smtClean="0"/>
            </a:br>
            <a:r>
              <a:rPr lang="en-US" sz="1600" b="1" i="1" dirty="0" smtClean="0"/>
              <a:t>but not coordinated or extremely targeted</a:t>
            </a:r>
          </a:p>
        </p:txBody>
      </p:sp>
      <p:sp>
        <p:nvSpPr>
          <p:cNvPr id="30" name="TextBox 29"/>
          <p:cNvSpPr txBox="1"/>
          <p:nvPr/>
        </p:nvSpPr>
        <p:spPr>
          <a:xfrm>
            <a:off x="561422" y="5531036"/>
            <a:ext cx="2251551" cy="1077218"/>
          </a:xfrm>
          <a:prstGeom prst="rect">
            <a:avLst/>
          </a:prstGeom>
          <a:noFill/>
        </p:spPr>
        <p:txBody>
          <a:bodyPr wrap="square" rtlCol="0">
            <a:spAutoFit/>
          </a:bodyPr>
          <a:lstStyle/>
          <a:p>
            <a:pPr algn="ctr"/>
            <a:r>
              <a:rPr lang="en-US" sz="1600" b="1" i="1" dirty="0" smtClean="0"/>
              <a:t>Simple, easily accessed tools, done by amateur hacker and not particularly targeted</a:t>
            </a:r>
          </a:p>
        </p:txBody>
      </p:sp>
      <p:sp>
        <p:nvSpPr>
          <p:cNvPr id="31" name="Rectangle 30"/>
          <p:cNvSpPr>
            <a:spLocks noChangeArrowheads="1"/>
          </p:cNvSpPr>
          <p:nvPr>
            <p:custDataLst>
              <p:tags r:id="rId7"/>
            </p:custDataLst>
          </p:nvPr>
        </p:nvSpPr>
        <p:spPr bwMode="gray">
          <a:xfrm>
            <a:off x="420700" y="1408346"/>
            <a:ext cx="2532996" cy="282766"/>
          </a:xfrm>
          <a:prstGeom prst="rect">
            <a:avLst/>
          </a:prstGeom>
          <a:solidFill>
            <a:srgbClr val="4C9BDC"/>
          </a:solidFill>
          <a:ln w="9525">
            <a:solidFill>
              <a:schemeClr val="tx1"/>
            </a:solidFill>
            <a:miter lim="800000"/>
            <a:headEnd/>
            <a:tailEnd/>
          </a:ln>
        </p:spPr>
        <p:txBody>
          <a:bodyPr lIns="18000" tIns="18000" rIns="18000" bIns="18000" anchor="ctr"/>
          <a:lstStyle>
            <a:defPPr>
              <a:defRPr lang="en-US"/>
            </a:defPPr>
            <a:lvl1pPr algn="ctr" rtl="0" eaLnBrk="0" fontAlgn="base" hangingPunct="0">
              <a:spcBef>
                <a:spcPct val="0"/>
              </a:spcBef>
              <a:spcAft>
                <a:spcPct val="0"/>
              </a:spcAft>
              <a:defRPr sz="1200" b="1" kern="1200">
                <a:solidFill>
                  <a:schemeClr val="tx1"/>
                </a:solidFill>
                <a:latin typeface="Arial" charset="0"/>
                <a:ea typeface="+mn-ea"/>
                <a:cs typeface="+mn-cs"/>
              </a:defRPr>
            </a:lvl1pPr>
            <a:lvl2pPr marL="457200" algn="ctr" rtl="0" eaLnBrk="0" fontAlgn="base" hangingPunct="0">
              <a:spcBef>
                <a:spcPct val="0"/>
              </a:spcBef>
              <a:spcAft>
                <a:spcPct val="0"/>
              </a:spcAft>
              <a:defRPr sz="1200" b="1" kern="1200">
                <a:solidFill>
                  <a:schemeClr val="tx1"/>
                </a:solidFill>
                <a:latin typeface="Arial" charset="0"/>
                <a:ea typeface="+mn-ea"/>
                <a:cs typeface="+mn-cs"/>
              </a:defRPr>
            </a:lvl2pPr>
            <a:lvl3pPr marL="914400" algn="ctr" rtl="0" eaLnBrk="0" fontAlgn="base" hangingPunct="0">
              <a:spcBef>
                <a:spcPct val="0"/>
              </a:spcBef>
              <a:spcAft>
                <a:spcPct val="0"/>
              </a:spcAft>
              <a:defRPr sz="1200" b="1" kern="1200">
                <a:solidFill>
                  <a:schemeClr val="tx1"/>
                </a:solidFill>
                <a:latin typeface="Arial" charset="0"/>
                <a:ea typeface="+mn-ea"/>
                <a:cs typeface="+mn-cs"/>
              </a:defRPr>
            </a:lvl3pPr>
            <a:lvl4pPr marL="1371600" algn="ctr" rtl="0" eaLnBrk="0" fontAlgn="base" hangingPunct="0">
              <a:spcBef>
                <a:spcPct val="0"/>
              </a:spcBef>
              <a:spcAft>
                <a:spcPct val="0"/>
              </a:spcAft>
              <a:defRPr sz="1200" b="1" kern="1200">
                <a:solidFill>
                  <a:schemeClr val="tx1"/>
                </a:solidFill>
                <a:latin typeface="Arial" charset="0"/>
                <a:ea typeface="+mn-ea"/>
                <a:cs typeface="+mn-cs"/>
              </a:defRPr>
            </a:lvl4pPr>
            <a:lvl5pPr marL="1828800" algn="ctr" rtl="0" eaLnBrk="0" fontAlgn="base" hangingPunct="0">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r>
              <a:rPr lang="en-US" sz="1400" dirty="0" smtClean="0">
                <a:solidFill>
                  <a:schemeClr val="bg1"/>
                </a:solidFill>
              </a:rPr>
              <a:t>Basic</a:t>
            </a:r>
            <a:endParaRPr lang="en-US" sz="1400" dirty="0">
              <a:solidFill>
                <a:schemeClr val="bg1"/>
              </a:solidFill>
            </a:endParaRPr>
          </a:p>
        </p:txBody>
      </p:sp>
      <p:sp>
        <p:nvSpPr>
          <p:cNvPr id="32" name="Rectangle 31"/>
          <p:cNvSpPr>
            <a:spLocks noChangeArrowheads="1"/>
          </p:cNvSpPr>
          <p:nvPr>
            <p:custDataLst>
              <p:tags r:id="rId8"/>
            </p:custDataLst>
          </p:nvPr>
        </p:nvSpPr>
        <p:spPr bwMode="gray">
          <a:xfrm>
            <a:off x="3335171" y="1408346"/>
            <a:ext cx="2532996" cy="282766"/>
          </a:xfrm>
          <a:prstGeom prst="rect">
            <a:avLst/>
          </a:prstGeom>
          <a:solidFill>
            <a:srgbClr val="4C9BDC"/>
          </a:solidFill>
          <a:ln w="9525">
            <a:solidFill>
              <a:schemeClr val="tx1"/>
            </a:solidFill>
            <a:miter lim="800000"/>
            <a:headEnd/>
            <a:tailEnd/>
          </a:ln>
        </p:spPr>
        <p:txBody>
          <a:bodyPr lIns="18000" tIns="18000" rIns="18000" bIns="18000" anchor="ctr"/>
          <a:lstStyle>
            <a:defPPr>
              <a:defRPr lang="en-US"/>
            </a:defPPr>
            <a:lvl1pPr algn="ctr" rtl="0" eaLnBrk="0" fontAlgn="base" hangingPunct="0">
              <a:spcBef>
                <a:spcPct val="0"/>
              </a:spcBef>
              <a:spcAft>
                <a:spcPct val="0"/>
              </a:spcAft>
              <a:defRPr sz="1200" b="1" kern="1200">
                <a:solidFill>
                  <a:schemeClr val="tx1"/>
                </a:solidFill>
                <a:latin typeface="Arial" charset="0"/>
                <a:ea typeface="+mn-ea"/>
                <a:cs typeface="+mn-cs"/>
              </a:defRPr>
            </a:lvl1pPr>
            <a:lvl2pPr marL="457200" algn="ctr" rtl="0" eaLnBrk="0" fontAlgn="base" hangingPunct="0">
              <a:spcBef>
                <a:spcPct val="0"/>
              </a:spcBef>
              <a:spcAft>
                <a:spcPct val="0"/>
              </a:spcAft>
              <a:defRPr sz="1200" b="1" kern="1200">
                <a:solidFill>
                  <a:schemeClr val="tx1"/>
                </a:solidFill>
                <a:latin typeface="Arial" charset="0"/>
                <a:ea typeface="+mn-ea"/>
                <a:cs typeface="+mn-cs"/>
              </a:defRPr>
            </a:lvl2pPr>
            <a:lvl3pPr marL="914400" algn="ctr" rtl="0" eaLnBrk="0" fontAlgn="base" hangingPunct="0">
              <a:spcBef>
                <a:spcPct val="0"/>
              </a:spcBef>
              <a:spcAft>
                <a:spcPct val="0"/>
              </a:spcAft>
              <a:defRPr sz="1200" b="1" kern="1200">
                <a:solidFill>
                  <a:schemeClr val="tx1"/>
                </a:solidFill>
                <a:latin typeface="Arial" charset="0"/>
                <a:ea typeface="+mn-ea"/>
                <a:cs typeface="+mn-cs"/>
              </a:defRPr>
            </a:lvl3pPr>
            <a:lvl4pPr marL="1371600" algn="ctr" rtl="0" eaLnBrk="0" fontAlgn="base" hangingPunct="0">
              <a:spcBef>
                <a:spcPct val="0"/>
              </a:spcBef>
              <a:spcAft>
                <a:spcPct val="0"/>
              </a:spcAft>
              <a:defRPr sz="1200" b="1" kern="1200">
                <a:solidFill>
                  <a:schemeClr val="tx1"/>
                </a:solidFill>
                <a:latin typeface="Arial" charset="0"/>
                <a:ea typeface="+mn-ea"/>
                <a:cs typeface="+mn-cs"/>
              </a:defRPr>
            </a:lvl4pPr>
            <a:lvl5pPr marL="1828800" algn="ctr" rtl="0" eaLnBrk="0" fontAlgn="base" hangingPunct="0">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r>
              <a:rPr lang="en-US" sz="1400" dirty="0" smtClean="0">
                <a:solidFill>
                  <a:schemeClr val="bg1"/>
                </a:solidFill>
              </a:rPr>
              <a:t>Advanced</a:t>
            </a:r>
            <a:endParaRPr lang="en-US" sz="1400" dirty="0">
              <a:solidFill>
                <a:schemeClr val="bg1"/>
              </a:solidFill>
            </a:endParaRPr>
          </a:p>
        </p:txBody>
      </p:sp>
      <p:sp>
        <p:nvSpPr>
          <p:cNvPr id="33" name="Rectangle 32"/>
          <p:cNvSpPr>
            <a:spLocks noChangeArrowheads="1"/>
          </p:cNvSpPr>
          <p:nvPr>
            <p:custDataLst>
              <p:tags r:id="rId9"/>
            </p:custDataLst>
          </p:nvPr>
        </p:nvSpPr>
        <p:spPr bwMode="gray">
          <a:xfrm>
            <a:off x="6260664" y="1408346"/>
            <a:ext cx="2709546" cy="282766"/>
          </a:xfrm>
          <a:prstGeom prst="rect">
            <a:avLst/>
          </a:prstGeom>
          <a:solidFill>
            <a:schemeClr val="accent5">
              <a:lumMod val="25000"/>
            </a:schemeClr>
          </a:solidFill>
          <a:ln w="9525">
            <a:solidFill>
              <a:schemeClr val="tx1"/>
            </a:solidFill>
            <a:miter lim="800000"/>
            <a:headEnd/>
            <a:tailEnd/>
          </a:ln>
        </p:spPr>
        <p:txBody>
          <a:bodyPr lIns="18000" tIns="18000" rIns="18000" bIns="18000" anchor="ctr"/>
          <a:lstStyle>
            <a:defPPr>
              <a:defRPr lang="en-US"/>
            </a:defPPr>
            <a:lvl1pPr algn="ctr" rtl="0" eaLnBrk="0" fontAlgn="base" hangingPunct="0">
              <a:spcBef>
                <a:spcPct val="0"/>
              </a:spcBef>
              <a:spcAft>
                <a:spcPct val="0"/>
              </a:spcAft>
              <a:defRPr sz="1200" b="1" kern="1200">
                <a:solidFill>
                  <a:schemeClr val="tx1"/>
                </a:solidFill>
                <a:latin typeface="Arial" charset="0"/>
                <a:ea typeface="+mn-ea"/>
                <a:cs typeface="+mn-cs"/>
              </a:defRPr>
            </a:lvl1pPr>
            <a:lvl2pPr marL="457200" algn="ctr" rtl="0" eaLnBrk="0" fontAlgn="base" hangingPunct="0">
              <a:spcBef>
                <a:spcPct val="0"/>
              </a:spcBef>
              <a:spcAft>
                <a:spcPct val="0"/>
              </a:spcAft>
              <a:defRPr sz="1200" b="1" kern="1200">
                <a:solidFill>
                  <a:schemeClr val="tx1"/>
                </a:solidFill>
                <a:latin typeface="Arial" charset="0"/>
                <a:ea typeface="+mn-ea"/>
                <a:cs typeface="+mn-cs"/>
              </a:defRPr>
            </a:lvl2pPr>
            <a:lvl3pPr marL="914400" algn="ctr" rtl="0" eaLnBrk="0" fontAlgn="base" hangingPunct="0">
              <a:spcBef>
                <a:spcPct val="0"/>
              </a:spcBef>
              <a:spcAft>
                <a:spcPct val="0"/>
              </a:spcAft>
              <a:defRPr sz="1200" b="1" kern="1200">
                <a:solidFill>
                  <a:schemeClr val="tx1"/>
                </a:solidFill>
                <a:latin typeface="Arial" charset="0"/>
                <a:ea typeface="+mn-ea"/>
                <a:cs typeface="+mn-cs"/>
              </a:defRPr>
            </a:lvl3pPr>
            <a:lvl4pPr marL="1371600" algn="ctr" rtl="0" eaLnBrk="0" fontAlgn="base" hangingPunct="0">
              <a:spcBef>
                <a:spcPct val="0"/>
              </a:spcBef>
              <a:spcAft>
                <a:spcPct val="0"/>
              </a:spcAft>
              <a:defRPr sz="1200" b="1" kern="1200">
                <a:solidFill>
                  <a:schemeClr val="tx1"/>
                </a:solidFill>
                <a:latin typeface="Arial" charset="0"/>
                <a:ea typeface="+mn-ea"/>
                <a:cs typeface="+mn-cs"/>
              </a:defRPr>
            </a:lvl4pPr>
            <a:lvl5pPr marL="1828800" algn="ctr" rtl="0" eaLnBrk="0" fontAlgn="base" hangingPunct="0">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r>
              <a:rPr lang="en-US" sz="1400" dirty="0" smtClean="0">
                <a:solidFill>
                  <a:schemeClr val="bg1"/>
                </a:solidFill>
              </a:rPr>
              <a:t>APTs</a:t>
            </a:r>
            <a:endParaRPr lang="en-US" sz="1400" dirty="0">
              <a:solidFill>
                <a:schemeClr val="bg1"/>
              </a:solidFill>
            </a:endParaRPr>
          </a:p>
        </p:txBody>
      </p:sp>
      <p:sp>
        <p:nvSpPr>
          <p:cNvPr id="34" name="Right Arrow 33"/>
          <p:cNvSpPr/>
          <p:nvPr/>
        </p:nvSpPr>
        <p:spPr bwMode="auto">
          <a:xfrm>
            <a:off x="491061" y="5008297"/>
            <a:ext cx="8302600" cy="550247"/>
          </a:xfrm>
          <a:prstGeom prst="rightArrow">
            <a:avLst/>
          </a:prstGeom>
          <a:solidFill>
            <a:schemeClr val="bg1">
              <a:lumMod val="85000"/>
            </a:schemeClr>
          </a:solidFill>
          <a:ln w="9525" algn="ctr">
            <a:noFill/>
            <a:round/>
            <a:headEnd/>
            <a:tailEnd/>
          </a:ln>
        </p:spPr>
        <p:txBody>
          <a:bodyPr wrap="none" lIns="0" tIns="0" rIns="0" bIns="0" anchor="ctr"/>
          <a:lstStyle/>
          <a:p>
            <a:pPr marL="0" marR="0" indent="0" algn="ctr" defTabSz="914400" eaLnBrk="0" latinLnBrk="0" hangingPunct="0">
              <a:lnSpc>
                <a:spcPct val="100000"/>
              </a:lnSpc>
              <a:buClrTx/>
              <a:buSzTx/>
              <a:buFontTx/>
              <a:buNone/>
              <a:tabLst/>
            </a:pPr>
            <a:r>
              <a:rPr lang="en-US" b="1" i="1" dirty="0" smtClean="0"/>
              <a:t>Maturity Level</a:t>
            </a:r>
          </a:p>
        </p:txBody>
      </p:sp>
    </p:spTree>
    <p:extLst>
      <p:ext uri="{BB962C8B-B14F-4D97-AF65-F5344CB8AC3E}">
        <p14:creationId xmlns:p14="http://schemas.microsoft.com/office/powerpoint/2010/main" val="402079230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ChangeArrowheads="1"/>
          </p:cNvSpPr>
          <p:nvPr>
            <p:custDataLst>
              <p:tags r:id="rId1"/>
            </p:custDataLst>
          </p:nvPr>
        </p:nvSpPr>
        <p:spPr bwMode="gray">
          <a:xfrm>
            <a:off x="491061" y="1806766"/>
            <a:ext cx="3729134" cy="4060634"/>
          </a:xfrm>
          <a:prstGeom prst="rect">
            <a:avLst/>
          </a:prstGeom>
          <a:solidFill>
            <a:schemeClr val="bg2">
              <a:lumMod val="40000"/>
              <a:lumOff val="60000"/>
            </a:schemeClr>
          </a:solidFill>
          <a:ln w="9525">
            <a:solidFill>
              <a:schemeClr val="accent4"/>
            </a:solidFill>
            <a:miter lim="800000"/>
            <a:headEnd/>
            <a:tailEnd/>
          </a:ln>
          <a:effectLst/>
        </p:spPr>
        <p:txBody>
          <a:bodyPr lIns="108000" tIns="91440" rIns="72000" bIns="36000"/>
          <a:lstStyle/>
          <a:p>
            <a:pPr marL="231775" lvl="0" indent="-231775" eaLnBrk="0" hangingPunct="0">
              <a:spcBef>
                <a:spcPct val="75000"/>
              </a:spcBef>
              <a:buClr>
                <a:srgbClr val="0B1F65"/>
              </a:buClr>
              <a:buFont typeface="Webdings" pitchFamily="18" charset="2"/>
              <a:buChar char="4"/>
              <a:defRPr/>
            </a:pPr>
            <a:r>
              <a:rPr lang="en-US" sz="1400" kern="0" dirty="0" smtClean="0"/>
              <a:t>Underlying cause of APTs is desire to acquire assets from or disrupt </a:t>
            </a:r>
            <a:r>
              <a:rPr lang="en-US" sz="1400" i="1" kern="0" dirty="0" smtClean="0"/>
              <a:t>a single organization</a:t>
            </a:r>
          </a:p>
          <a:p>
            <a:pPr marL="231775" lvl="0" indent="-231775" eaLnBrk="0" hangingPunct="0">
              <a:spcBef>
                <a:spcPct val="75000"/>
              </a:spcBef>
              <a:buClr>
                <a:srgbClr val="0B1F65"/>
              </a:buClr>
              <a:buFont typeface="Webdings" pitchFamily="18" charset="2"/>
              <a:buChar char="4"/>
              <a:defRPr/>
            </a:pPr>
            <a:r>
              <a:rPr lang="en-US" sz="1400" kern="0" dirty="0" smtClean="0"/>
              <a:t>Because of high cost of mounting an APT attack, only large, highly-influential organizations are typically targeted</a:t>
            </a:r>
            <a:endParaRPr lang="en-US" sz="1400" b="1" kern="0" dirty="0"/>
          </a:p>
          <a:p>
            <a:pPr marL="357188" lvl="1" indent="-174625">
              <a:spcBef>
                <a:spcPct val="40000"/>
              </a:spcBef>
              <a:buClr>
                <a:schemeClr val="tx1"/>
              </a:buClr>
              <a:buFont typeface="Arial" charset="0"/>
              <a:buChar char="–"/>
            </a:pPr>
            <a:r>
              <a:rPr lang="en-US" sz="1400" dirty="0" smtClean="0"/>
              <a:t>Target of high strategic value to attacker</a:t>
            </a:r>
          </a:p>
          <a:p>
            <a:pPr marL="357188" lvl="1" indent="-174625">
              <a:spcBef>
                <a:spcPct val="40000"/>
              </a:spcBef>
              <a:buClr>
                <a:schemeClr val="tx1"/>
              </a:buClr>
              <a:buFont typeface="Arial" charset="0"/>
              <a:buChar char="–"/>
            </a:pPr>
            <a:r>
              <a:rPr lang="en-US" sz="1400" kern="0" dirty="0" smtClean="0"/>
              <a:t>Attackers typically well-funded, organized</a:t>
            </a:r>
          </a:p>
          <a:p>
            <a:pPr marL="231775" lvl="0" indent="-231775" eaLnBrk="0" hangingPunct="0">
              <a:spcBef>
                <a:spcPct val="75000"/>
              </a:spcBef>
              <a:buClr>
                <a:srgbClr val="0B1F65"/>
              </a:buClr>
              <a:buFont typeface="Webdings" pitchFamily="18" charset="2"/>
              <a:buChar char="4"/>
              <a:defRPr/>
            </a:pPr>
            <a:r>
              <a:rPr lang="en-US" sz="1400" kern="0" dirty="0" smtClean="0"/>
              <a:t>Attackers will not use commodity attacks: will find and breach any potential vulnerability</a:t>
            </a:r>
          </a:p>
          <a:p>
            <a:pPr marL="357188" lvl="1" indent="-174625">
              <a:spcBef>
                <a:spcPct val="40000"/>
              </a:spcBef>
              <a:buClr>
                <a:schemeClr val="tx1"/>
              </a:buClr>
              <a:buFont typeface="Arial" charset="0"/>
              <a:buChar char="–"/>
            </a:pPr>
            <a:r>
              <a:rPr lang="en-US" sz="1400" dirty="0" smtClean="0"/>
              <a:t>Many APT entry-points are social in nature</a:t>
            </a:r>
          </a:p>
          <a:p>
            <a:pPr marL="231775" lvl="0" indent="-231775" eaLnBrk="0" hangingPunct="0">
              <a:spcBef>
                <a:spcPct val="75000"/>
              </a:spcBef>
              <a:buClr>
                <a:srgbClr val="0B1F65"/>
              </a:buClr>
              <a:buFont typeface="Webdings" pitchFamily="18" charset="2"/>
              <a:buChar char="4"/>
              <a:defRPr/>
            </a:pPr>
            <a:r>
              <a:rPr lang="en-US" sz="1400" b="1" i="1" kern="0" dirty="0" smtClean="0"/>
              <a:t>Must consider APTs as an actor threat requiring a comprehensive mitigation strategy</a:t>
            </a:r>
          </a:p>
        </p:txBody>
      </p:sp>
      <p:sp>
        <p:nvSpPr>
          <p:cNvPr id="8" name="Rectangle 7"/>
          <p:cNvSpPr>
            <a:spLocks noChangeArrowheads="1"/>
          </p:cNvSpPr>
          <p:nvPr>
            <p:custDataLst>
              <p:tags r:id="rId2"/>
            </p:custDataLst>
          </p:nvPr>
        </p:nvSpPr>
        <p:spPr bwMode="gray">
          <a:xfrm>
            <a:off x="491061" y="1524000"/>
            <a:ext cx="3729134" cy="282766"/>
          </a:xfrm>
          <a:prstGeom prst="rect">
            <a:avLst/>
          </a:prstGeom>
          <a:solidFill>
            <a:schemeClr val="accent5">
              <a:lumMod val="25000"/>
            </a:schemeClr>
          </a:solidFill>
          <a:ln w="9525">
            <a:solidFill>
              <a:schemeClr val="tx1"/>
            </a:solidFill>
            <a:miter lim="800000"/>
            <a:headEnd/>
            <a:tailEnd/>
          </a:ln>
        </p:spPr>
        <p:txBody>
          <a:bodyPr lIns="18000" tIns="18000" rIns="18000" bIns="18000" anchor="ctr"/>
          <a:lstStyle>
            <a:defPPr>
              <a:defRPr lang="en-US"/>
            </a:defPPr>
            <a:lvl1pPr algn="ctr" rtl="0" eaLnBrk="0" fontAlgn="base" hangingPunct="0">
              <a:spcBef>
                <a:spcPct val="0"/>
              </a:spcBef>
              <a:spcAft>
                <a:spcPct val="0"/>
              </a:spcAft>
              <a:defRPr sz="1200" b="1" kern="1200">
                <a:solidFill>
                  <a:schemeClr val="tx1"/>
                </a:solidFill>
                <a:latin typeface="Arial" charset="0"/>
                <a:ea typeface="+mn-ea"/>
                <a:cs typeface="+mn-cs"/>
              </a:defRPr>
            </a:lvl1pPr>
            <a:lvl2pPr marL="457200" algn="ctr" rtl="0" eaLnBrk="0" fontAlgn="base" hangingPunct="0">
              <a:spcBef>
                <a:spcPct val="0"/>
              </a:spcBef>
              <a:spcAft>
                <a:spcPct val="0"/>
              </a:spcAft>
              <a:defRPr sz="1200" b="1" kern="1200">
                <a:solidFill>
                  <a:schemeClr val="tx1"/>
                </a:solidFill>
                <a:latin typeface="Arial" charset="0"/>
                <a:ea typeface="+mn-ea"/>
                <a:cs typeface="+mn-cs"/>
              </a:defRPr>
            </a:lvl2pPr>
            <a:lvl3pPr marL="914400" algn="ctr" rtl="0" eaLnBrk="0" fontAlgn="base" hangingPunct="0">
              <a:spcBef>
                <a:spcPct val="0"/>
              </a:spcBef>
              <a:spcAft>
                <a:spcPct val="0"/>
              </a:spcAft>
              <a:defRPr sz="1200" b="1" kern="1200">
                <a:solidFill>
                  <a:schemeClr val="tx1"/>
                </a:solidFill>
                <a:latin typeface="Arial" charset="0"/>
                <a:ea typeface="+mn-ea"/>
                <a:cs typeface="+mn-cs"/>
              </a:defRPr>
            </a:lvl3pPr>
            <a:lvl4pPr marL="1371600" algn="ctr" rtl="0" eaLnBrk="0" fontAlgn="base" hangingPunct="0">
              <a:spcBef>
                <a:spcPct val="0"/>
              </a:spcBef>
              <a:spcAft>
                <a:spcPct val="0"/>
              </a:spcAft>
              <a:defRPr sz="1200" b="1" kern="1200">
                <a:solidFill>
                  <a:schemeClr val="tx1"/>
                </a:solidFill>
                <a:latin typeface="Arial" charset="0"/>
                <a:ea typeface="+mn-ea"/>
                <a:cs typeface="+mn-cs"/>
              </a:defRPr>
            </a:lvl4pPr>
            <a:lvl5pPr marL="1828800" algn="ctr" rtl="0" eaLnBrk="0" fontAlgn="base" hangingPunct="0">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r>
              <a:rPr lang="en-US" sz="1400" dirty="0">
                <a:solidFill>
                  <a:schemeClr val="bg1"/>
                </a:solidFill>
              </a:rPr>
              <a:t>APTs are </a:t>
            </a:r>
            <a:r>
              <a:rPr lang="en-US" sz="1400" i="1" dirty="0">
                <a:solidFill>
                  <a:schemeClr val="bg1"/>
                </a:solidFill>
              </a:rPr>
              <a:t>Persistent </a:t>
            </a:r>
            <a:r>
              <a:rPr lang="en-US" sz="1400" dirty="0">
                <a:solidFill>
                  <a:schemeClr val="bg1"/>
                </a:solidFill>
              </a:rPr>
              <a:t>(Targeted )</a:t>
            </a:r>
          </a:p>
        </p:txBody>
      </p:sp>
      <p:sp>
        <p:nvSpPr>
          <p:cNvPr id="9" name="Rectangle 6"/>
          <p:cNvSpPr>
            <a:spLocks noChangeArrowheads="1"/>
          </p:cNvSpPr>
          <p:nvPr>
            <p:custDataLst>
              <p:tags r:id="rId3"/>
            </p:custDataLst>
          </p:nvPr>
        </p:nvSpPr>
        <p:spPr bwMode="gray">
          <a:xfrm>
            <a:off x="4923804" y="1806766"/>
            <a:ext cx="3762996" cy="4060634"/>
          </a:xfrm>
          <a:prstGeom prst="rect">
            <a:avLst/>
          </a:prstGeom>
          <a:solidFill>
            <a:schemeClr val="bg2">
              <a:lumMod val="40000"/>
              <a:lumOff val="60000"/>
            </a:schemeClr>
          </a:solidFill>
          <a:ln w="9525">
            <a:solidFill>
              <a:schemeClr val="accent4"/>
            </a:solidFill>
            <a:miter lim="800000"/>
            <a:headEnd/>
            <a:tailEnd/>
          </a:ln>
          <a:effectLst/>
        </p:spPr>
        <p:txBody>
          <a:bodyPr lIns="108000" tIns="91440" rIns="72000" bIns="36000"/>
          <a:lstStyle/>
          <a:p>
            <a:pPr marL="231775" lvl="0" indent="-231775" eaLnBrk="0" hangingPunct="0">
              <a:spcBef>
                <a:spcPct val="75000"/>
              </a:spcBef>
              <a:buClr>
                <a:srgbClr val="0B1F65"/>
              </a:buClr>
              <a:buFont typeface="Webdings" pitchFamily="18" charset="2"/>
              <a:buChar char="4"/>
              <a:defRPr/>
            </a:pPr>
            <a:r>
              <a:rPr lang="en-US" sz="1400" kern="0" dirty="0" smtClean="0"/>
              <a:t>Because attackers are interested in breaching a specific organization regardless of cost, most technological attacks are highly-customized</a:t>
            </a:r>
          </a:p>
          <a:p>
            <a:pPr marL="357188" lvl="1" indent="-174625">
              <a:spcBef>
                <a:spcPct val="40000"/>
              </a:spcBef>
              <a:buClr>
                <a:schemeClr val="tx1"/>
              </a:buClr>
              <a:buFont typeface="Arial" charset="0"/>
              <a:buChar char="–"/>
            </a:pPr>
            <a:r>
              <a:rPr lang="en-US" sz="1400" dirty="0" smtClean="0"/>
              <a:t>Attacks tend to be over multiple vectors and sometimes crafted around 0-day exploits</a:t>
            </a:r>
          </a:p>
          <a:p>
            <a:pPr marL="357188" lvl="1" indent="-174625">
              <a:spcBef>
                <a:spcPct val="40000"/>
              </a:spcBef>
              <a:buClr>
                <a:schemeClr val="tx1"/>
              </a:buClr>
              <a:buFont typeface="Arial" charset="0"/>
              <a:buChar char="–"/>
            </a:pPr>
            <a:r>
              <a:rPr lang="en-US" sz="1400" dirty="0" smtClean="0"/>
              <a:t>Traditional signature-based detection (AV and IDS), are generally ineffective </a:t>
            </a:r>
          </a:p>
          <a:p>
            <a:pPr marL="231775" lvl="0" indent="-231775" eaLnBrk="0" hangingPunct="0">
              <a:spcBef>
                <a:spcPct val="75000"/>
              </a:spcBef>
              <a:buClr>
                <a:srgbClr val="0B1F65"/>
              </a:buClr>
              <a:buFont typeface="Webdings" pitchFamily="18" charset="2"/>
              <a:buChar char="4"/>
              <a:defRPr/>
            </a:pPr>
            <a:r>
              <a:rPr lang="en-US" sz="1400" kern="0" dirty="0" smtClean="0"/>
              <a:t>Given a breach, because APTs are agent-oriented threats, simply patching the technology is insufficient</a:t>
            </a:r>
          </a:p>
          <a:p>
            <a:pPr marL="357188" lvl="1" indent="-174625">
              <a:spcBef>
                <a:spcPct val="40000"/>
              </a:spcBef>
              <a:buClr>
                <a:schemeClr val="tx1"/>
              </a:buClr>
              <a:buFont typeface="Arial" charset="0"/>
              <a:buChar char="–"/>
            </a:pPr>
            <a:r>
              <a:rPr lang="en-US" sz="1400" dirty="0" smtClean="0"/>
              <a:t>If organization remains unhardened, attacker will simply craft new payload</a:t>
            </a:r>
          </a:p>
          <a:p>
            <a:pPr marL="357188" lvl="1" indent="-174625">
              <a:spcBef>
                <a:spcPct val="40000"/>
              </a:spcBef>
              <a:buClr>
                <a:schemeClr val="tx1"/>
              </a:buClr>
              <a:buFont typeface="Arial" charset="0"/>
              <a:buChar char="–"/>
            </a:pPr>
            <a:r>
              <a:rPr lang="en-US" sz="1400" b="1" i="1" kern="0" dirty="0" smtClean="0"/>
              <a:t>Traditional cyber security focuses mainly on technological vulnerability, not the attacker: will not work for APTs</a:t>
            </a:r>
          </a:p>
        </p:txBody>
      </p:sp>
      <p:sp>
        <p:nvSpPr>
          <p:cNvPr id="10" name="Rectangle 9"/>
          <p:cNvSpPr>
            <a:spLocks noChangeArrowheads="1"/>
          </p:cNvSpPr>
          <p:nvPr>
            <p:custDataLst>
              <p:tags r:id="rId4"/>
            </p:custDataLst>
          </p:nvPr>
        </p:nvSpPr>
        <p:spPr bwMode="gray">
          <a:xfrm>
            <a:off x="4923804" y="1524000"/>
            <a:ext cx="3762996" cy="282766"/>
          </a:xfrm>
          <a:prstGeom prst="rect">
            <a:avLst/>
          </a:prstGeom>
          <a:solidFill>
            <a:schemeClr val="accent5">
              <a:lumMod val="25000"/>
            </a:schemeClr>
          </a:solidFill>
          <a:ln w="9525">
            <a:solidFill>
              <a:schemeClr val="tx1"/>
            </a:solidFill>
            <a:miter lim="800000"/>
            <a:headEnd/>
            <a:tailEnd/>
          </a:ln>
        </p:spPr>
        <p:txBody>
          <a:bodyPr lIns="18000" tIns="18000" rIns="18000" bIns="18000" anchor="ctr"/>
          <a:lstStyle>
            <a:defPPr>
              <a:defRPr lang="en-US"/>
            </a:defPPr>
            <a:lvl1pPr algn="ctr" rtl="0" eaLnBrk="0" fontAlgn="base" hangingPunct="0">
              <a:spcBef>
                <a:spcPct val="0"/>
              </a:spcBef>
              <a:spcAft>
                <a:spcPct val="0"/>
              </a:spcAft>
              <a:defRPr sz="1200" b="1" kern="1200">
                <a:solidFill>
                  <a:schemeClr val="tx1"/>
                </a:solidFill>
                <a:latin typeface="Arial" charset="0"/>
                <a:ea typeface="+mn-ea"/>
                <a:cs typeface="+mn-cs"/>
              </a:defRPr>
            </a:lvl1pPr>
            <a:lvl2pPr marL="457200" algn="ctr" rtl="0" eaLnBrk="0" fontAlgn="base" hangingPunct="0">
              <a:spcBef>
                <a:spcPct val="0"/>
              </a:spcBef>
              <a:spcAft>
                <a:spcPct val="0"/>
              </a:spcAft>
              <a:defRPr sz="1200" b="1" kern="1200">
                <a:solidFill>
                  <a:schemeClr val="tx1"/>
                </a:solidFill>
                <a:latin typeface="Arial" charset="0"/>
                <a:ea typeface="+mn-ea"/>
                <a:cs typeface="+mn-cs"/>
              </a:defRPr>
            </a:lvl2pPr>
            <a:lvl3pPr marL="914400" algn="ctr" rtl="0" eaLnBrk="0" fontAlgn="base" hangingPunct="0">
              <a:spcBef>
                <a:spcPct val="0"/>
              </a:spcBef>
              <a:spcAft>
                <a:spcPct val="0"/>
              </a:spcAft>
              <a:defRPr sz="1200" b="1" kern="1200">
                <a:solidFill>
                  <a:schemeClr val="tx1"/>
                </a:solidFill>
                <a:latin typeface="Arial" charset="0"/>
                <a:ea typeface="+mn-ea"/>
                <a:cs typeface="+mn-cs"/>
              </a:defRPr>
            </a:lvl3pPr>
            <a:lvl4pPr marL="1371600" algn="ctr" rtl="0" eaLnBrk="0" fontAlgn="base" hangingPunct="0">
              <a:spcBef>
                <a:spcPct val="0"/>
              </a:spcBef>
              <a:spcAft>
                <a:spcPct val="0"/>
              </a:spcAft>
              <a:defRPr sz="1200" b="1" kern="1200">
                <a:solidFill>
                  <a:schemeClr val="tx1"/>
                </a:solidFill>
                <a:latin typeface="Arial" charset="0"/>
                <a:ea typeface="+mn-ea"/>
                <a:cs typeface="+mn-cs"/>
              </a:defRPr>
            </a:lvl4pPr>
            <a:lvl5pPr marL="1828800" algn="ctr" rtl="0" eaLnBrk="0" fontAlgn="base" hangingPunct="0">
              <a:spcBef>
                <a:spcPct val="0"/>
              </a:spcBef>
              <a:spcAft>
                <a:spcPct val="0"/>
              </a:spcAft>
              <a:defRPr sz="1200" b="1" kern="1200">
                <a:solidFill>
                  <a:schemeClr val="tx1"/>
                </a:solidFill>
                <a:latin typeface="Arial" charset="0"/>
                <a:ea typeface="+mn-ea"/>
                <a:cs typeface="+mn-cs"/>
              </a:defRPr>
            </a:lvl5pPr>
            <a:lvl6pPr marL="2286000" algn="l" defTabSz="914400" rtl="0" eaLnBrk="1" latinLnBrk="0" hangingPunct="1">
              <a:defRPr sz="1200" b="1" kern="1200">
                <a:solidFill>
                  <a:schemeClr val="tx1"/>
                </a:solidFill>
                <a:latin typeface="Arial" charset="0"/>
                <a:ea typeface="+mn-ea"/>
                <a:cs typeface="+mn-cs"/>
              </a:defRPr>
            </a:lvl6pPr>
            <a:lvl7pPr marL="2743200" algn="l" defTabSz="914400" rtl="0" eaLnBrk="1" latinLnBrk="0" hangingPunct="1">
              <a:defRPr sz="1200" b="1" kern="1200">
                <a:solidFill>
                  <a:schemeClr val="tx1"/>
                </a:solidFill>
                <a:latin typeface="Arial" charset="0"/>
                <a:ea typeface="+mn-ea"/>
                <a:cs typeface="+mn-cs"/>
              </a:defRPr>
            </a:lvl7pPr>
            <a:lvl8pPr marL="3200400" algn="l" defTabSz="914400" rtl="0" eaLnBrk="1" latinLnBrk="0" hangingPunct="1">
              <a:defRPr sz="1200" b="1" kern="1200">
                <a:solidFill>
                  <a:schemeClr val="tx1"/>
                </a:solidFill>
                <a:latin typeface="Arial" charset="0"/>
                <a:ea typeface="+mn-ea"/>
                <a:cs typeface="+mn-cs"/>
              </a:defRPr>
            </a:lvl8pPr>
            <a:lvl9pPr marL="3657600" algn="l" defTabSz="914400" rtl="0" eaLnBrk="1" latinLnBrk="0" hangingPunct="1">
              <a:defRPr sz="1200" b="1" kern="1200">
                <a:solidFill>
                  <a:schemeClr val="tx1"/>
                </a:solidFill>
                <a:latin typeface="Arial" charset="0"/>
                <a:ea typeface="+mn-ea"/>
                <a:cs typeface="+mn-cs"/>
              </a:defRPr>
            </a:lvl9pPr>
          </a:lstStyle>
          <a:p>
            <a:r>
              <a:rPr lang="en-US" sz="1400" dirty="0">
                <a:solidFill>
                  <a:schemeClr val="bg1"/>
                </a:solidFill>
              </a:rPr>
              <a:t>APTs are </a:t>
            </a:r>
            <a:r>
              <a:rPr lang="en-US" sz="1400" i="1" dirty="0" smtClean="0">
                <a:solidFill>
                  <a:schemeClr val="bg1"/>
                </a:solidFill>
              </a:rPr>
              <a:t>Advanced</a:t>
            </a:r>
            <a:endParaRPr lang="en-US" sz="1400" i="1" dirty="0">
              <a:solidFill>
                <a:schemeClr val="bg1"/>
              </a:solidFill>
            </a:endParaRPr>
          </a:p>
        </p:txBody>
      </p:sp>
      <p:sp>
        <p:nvSpPr>
          <p:cNvPr id="11" name="TextBox 10"/>
          <p:cNvSpPr txBox="1"/>
          <p:nvPr>
            <p:custDataLst>
              <p:tags r:id="rId5"/>
            </p:custDataLst>
          </p:nvPr>
        </p:nvSpPr>
        <p:spPr>
          <a:xfrm>
            <a:off x="1676644" y="1143000"/>
            <a:ext cx="5769603" cy="338554"/>
          </a:xfrm>
          <a:prstGeom prst="rect">
            <a:avLst/>
          </a:prstGeom>
          <a:noFill/>
        </p:spPr>
        <p:txBody>
          <a:bodyPr wrap="square" rtlCol="0">
            <a:spAutoFit/>
          </a:bodyPr>
          <a:lstStyle/>
          <a:p>
            <a:pPr algn="ctr"/>
            <a:r>
              <a:rPr lang="en-US" sz="1600" b="1" dirty="0" smtClean="0"/>
              <a:t>APTs Differ from Traditional Threats in Two Significant Ways</a:t>
            </a:r>
            <a:endParaRPr lang="en-US" sz="1600" b="1" dirty="0"/>
          </a:p>
        </p:txBody>
      </p:sp>
      <p:sp>
        <p:nvSpPr>
          <p:cNvPr id="14" name="Title 13"/>
          <p:cNvSpPr>
            <a:spLocks noGrp="1"/>
          </p:cNvSpPr>
          <p:nvPr>
            <p:ph type="title"/>
          </p:nvPr>
        </p:nvSpPr>
        <p:spPr>
          <a:xfrm>
            <a:off x="457200" y="92830"/>
            <a:ext cx="8229600" cy="1143000"/>
          </a:xfrm>
        </p:spPr>
        <p:txBody>
          <a:bodyPr>
            <a:normAutofit/>
          </a:bodyPr>
          <a:lstStyle/>
          <a:p>
            <a:r>
              <a:rPr lang="en-US" sz="2400" dirty="0" smtClean="0"/>
              <a:t>Because APTs are targeted at one specific organization, they must be treated as a primarily </a:t>
            </a:r>
            <a:r>
              <a:rPr lang="en-US" sz="2400" i="1" dirty="0" smtClean="0"/>
              <a:t>agent-oriented</a:t>
            </a:r>
            <a:r>
              <a:rPr lang="en-US" sz="2400" dirty="0" smtClean="0"/>
              <a:t> (people) problems</a:t>
            </a:r>
            <a:endParaRPr lang="en-US" sz="2400" dirty="0"/>
          </a:p>
        </p:txBody>
      </p:sp>
      <p:sp>
        <p:nvSpPr>
          <p:cNvPr id="16" name="AutoShape 7"/>
          <p:cNvSpPr>
            <a:spLocks noChangeArrowheads="1"/>
          </p:cNvSpPr>
          <p:nvPr/>
        </p:nvSpPr>
        <p:spPr bwMode="auto">
          <a:xfrm>
            <a:off x="279978" y="6193584"/>
            <a:ext cx="8610430" cy="304800"/>
          </a:xfrm>
          <a:prstGeom prst="roundRect">
            <a:avLst>
              <a:gd name="adj" fmla="val 16667"/>
            </a:avLst>
          </a:prstGeom>
          <a:gradFill rotWithShape="1">
            <a:gsLst>
              <a:gs pos="0">
                <a:schemeClr val="bg1"/>
              </a:gs>
              <a:gs pos="100000">
                <a:schemeClr val="accent2"/>
              </a:gs>
            </a:gsLst>
            <a:path path="shape">
              <a:fillToRect l="50000" t="50000" r="50000" b="50000"/>
            </a:path>
          </a:gradFill>
          <a:ln w="9525">
            <a:solidFill>
              <a:schemeClr val="tx1"/>
            </a:solidFill>
            <a:round/>
            <a:headEnd/>
            <a:tailEnd/>
          </a:ln>
          <a:effectLst>
            <a:outerShdw dist="35921" dir="2700000" algn="ctr" rotWithShape="0">
              <a:schemeClr val="tx1"/>
            </a:outerShdw>
          </a:effectLst>
        </p:spPr>
        <p:txBody>
          <a:bodyPr lIns="45720" rIns="45720" anchor="ctr"/>
          <a:lstStyle/>
          <a:p>
            <a:pPr algn="ctr">
              <a:spcBef>
                <a:spcPct val="100000"/>
              </a:spcBef>
              <a:buClr>
                <a:srgbClr val="0B1F65"/>
              </a:buClr>
              <a:buFont typeface="Webdings" pitchFamily="18" charset="2"/>
              <a:buNone/>
            </a:pPr>
            <a:r>
              <a:rPr lang="en-US" sz="1400" i="1" dirty="0" smtClean="0"/>
              <a:t>Because attackers are </a:t>
            </a:r>
            <a:r>
              <a:rPr lang="en-US" sz="1400" b="1" i="1" u="sng" dirty="0" smtClean="0"/>
              <a:t>persistent</a:t>
            </a:r>
            <a:r>
              <a:rPr lang="en-US" sz="1400" b="1" i="1" dirty="0" smtClean="0"/>
              <a:t> </a:t>
            </a:r>
            <a:r>
              <a:rPr lang="en-US" sz="1400" i="1" dirty="0" smtClean="0"/>
              <a:t>during an APT, attacks are </a:t>
            </a:r>
            <a:r>
              <a:rPr lang="en-US" sz="1400" b="1" i="1" u="sng" dirty="0" smtClean="0"/>
              <a:t>advanced</a:t>
            </a:r>
            <a:r>
              <a:rPr lang="en-US" sz="1400" b="1" i="1" dirty="0" smtClean="0"/>
              <a:t> </a:t>
            </a:r>
            <a:r>
              <a:rPr lang="en-US" sz="1400" i="1" dirty="0" smtClean="0"/>
              <a:t>(i.e. many vectors, complex)</a:t>
            </a:r>
          </a:p>
        </p:txBody>
      </p:sp>
      <p:sp>
        <p:nvSpPr>
          <p:cNvPr id="13" name="AutoShape 48"/>
          <p:cNvSpPr>
            <a:spLocks noChangeArrowheads="1"/>
          </p:cNvSpPr>
          <p:nvPr>
            <p:custDataLst>
              <p:tags r:id="rId6"/>
            </p:custDataLst>
          </p:nvPr>
        </p:nvSpPr>
        <p:spPr bwMode="gray">
          <a:xfrm rot="5400000">
            <a:off x="2505817" y="3666334"/>
            <a:ext cx="4191000" cy="363532"/>
          </a:xfrm>
          <a:prstGeom prst="triangle">
            <a:avLst>
              <a:gd name="adj" fmla="val 50000"/>
            </a:avLst>
          </a:prstGeom>
          <a:solidFill>
            <a:srgbClr val="C0C0C0"/>
          </a:solidFill>
          <a:ln w="9525" algn="ctr">
            <a:noFill/>
            <a:miter lim="800000"/>
            <a:headEnd/>
            <a:tailEnd/>
          </a:ln>
        </p:spPr>
        <p:txBody>
          <a:bodyPr rot="10800000" vert="eaVert" wrap="none" lIns="45720" rIns="45720" anchor="ctr"/>
          <a:lstStyle/>
          <a:p>
            <a:endParaRPr lang="en-US"/>
          </a:p>
        </p:txBody>
      </p:sp>
    </p:spTree>
    <p:extLst>
      <p:ext uri="{BB962C8B-B14F-4D97-AF65-F5344CB8AC3E}">
        <p14:creationId xmlns:p14="http://schemas.microsoft.com/office/powerpoint/2010/main" val="22424344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p:cNvGraphicFramePr>
          <p:nvPr>
            <p:custDataLst>
              <p:tags r:id="rId2"/>
            </p:custDataLst>
          </p:nvPr>
        </p:nvGraphicFramePr>
        <p:xfrm>
          <a:off x="0" y="0"/>
          <a:ext cx="146585" cy="158750"/>
        </p:xfrm>
        <a:graphic>
          <a:graphicData uri="http://schemas.openxmlformats.org/presentationml/2006/ole">
            <mc:AlternateContent xmlns:mc="http://schemas.openxmlformats.org/markup-compatibility/2006">
              <mc:Choice xmlns:v="urn:schemas-microsoft-com:vml" Requires="v">
                <p:oleObj spid="_x0000_s2068" name="think-cell Slide" r:id="rId9" imgW="0" imgH="0" progId="">
                  <p:embed/>
                </p:oleObj>
              </mc:Choice>
              <mc:Fallback>
                <p:oleObj name="think-cell Slide" r:id="rId9"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46585"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70" name="Rectangle 2"/>
          <p:cNvSpPr>
            <a:spLocks noGrp="1" noChangeArrowheads="1"/>
          </p:cNvSpPr>
          <p:nvPr>
            <p:ph type="title" idx="4294967295"/>
            <p:custDataLst>
              <p:tags r:id="rId3"/>
            </p:custDataLst>
          </p:nvPr>
        </p:nvSpPr>
        <p:spPr>
          <a:xfrm>
            <a:off x="422166" y="367632"/>
            <a:ext cx="8721834" cy="838200"/>
          </a:xfrm>
        </p:spPr>
        <p:txBody>
          <a:bodyPr>
            <a:noAutofit/>
          </a:bodyPr>
          <a:lstStyle/>
          <a:p>
            <a:pPr>
              <a:defRPr/>
            </a:pPr>
            <a:r>
              <a:rPr lang="en-US" sz="2400" dirty="0" smtClean="0"/>
              <a:t>APTs make a significant investment in their target and will vary and escalate their techniques and not move on to another victim</a:t>
            </a:r>
            <a:endParaRPr lang="en-US" sz="2400" dirty="0"/>
          </a:p>
        </p:txBody>
      </p:sp>
      <p:sp>
        <p:nvSpPr>
          <p:cNvPr id="12" name="TextBox 11"/>
          <p:cNvSpPr txBox="1"/>
          <p:nvPr/>
        </p:nvSpPr>
        <p:spPr>
          <a:xfrm>
            <a:off x="5136354" y="1219200"/>
            <a:ext cx="2603357" cy="338554"/>
          </a:xfrm>
          <a:prstGeom prst="rect">
            <a:avLst/>
          </a:prstGeom>
          <a:noFill/>
        </p:spPr>
        <p:txBody>
          <a:bodyPr wrap="square" rtlCol="0">
            <a:spAutoFit/>
          </a:bodyPr>
          <a:lstStyle/>
          <a:p>
            <a:pPr algn="ctr"/>
            <a:r>
              <a:rPr lang="en-US" sz="1600" b="1" dirty="0" smtClean="0"/>
              <a:t>Network Compromised</a:t>
            </a:r>
            <a:endParaRPr lang="en-US" sz="1600" b="1" dirty="0"/>
          </a:p>
        </p:txBody>
      </p:sp>
      <p:sp>
        <p:nvSpPr>
          <p:cNvPr id="16" name="TextBox 15"/>
          <p:cNvSpPr txBox="1"/>
          <p:nvPr/>
        </p:nvSpPr>
        <p:spPr>
          <a:xfrm>
            <a:off x="550164" y="1252954"/>
            <a:ext cx="2462635" cy="338554"/>
          </a:xfrm>
          <a:prstGeom prst="rect">
            <a:avLst/>
          </a:prstGeom>
          <a:noFill/>
        </p:spPr>
        <p:txBody>
          <a:bodyPr wrap="square" rtlCol="0">
            <a:spAutoFit/>
          </a:bodyPr>
          <a:lstStyle/>
          <a:p>
            <a:pPr algn="ctr"/>
            <a:r>
              <a:rPr lang="en-US" sz="1600" b="1" dirty="0" smtClean="0"/>
              <a:t>Notional APT Approach</a:t>
            </a:r>
            <a:endParaRPr lang="en-US" sz="1600" b="1" dirty="0"/>
          </a:p>
        </p:txBody>
      </p:sp>
      <p:sp>
        <p:nvSpPr>
          <p:cNvPr id="18" name="Content Placeholder 2"/>
          <p:cNvSpPr txBox="1">
            <a:spLocks/>
          </p:cNvSpPr>
          <p:nvPr/>
        </p:nvSpPr>
        <p:spPr>
          <a:xfrm>
            <a:off x="420700" y="1556136"/>
            <a:ext cx="2744080" cy="4937249"/>
          </a:xfrm>
          <a:prstGeom prst="rect">
            <a:avLst/>
          </a:prstGeom>
        </p:spPr>
        <p:txBody>
          <a:bodyPr wrap="square">
            <a:spAutoFit/>
          </a:bodyPr>
          <a:lstStyle/>
          <a:p>
            <a:pPr marL="339725" indent="-339725">
              <a:lnSpc>
                <a:spcPct val="90000"/>
              </a:lnSpc>
              <a:spcBef>
                <a:spcPts val="1200"/>
              </a:spcBef>
              <a:buClr>
                <a:srgbClr val="0B1F65"/>
              </a:buClr>
              <a:buFont typeface="Webdings" pitchFamily="18" charset="2"/>
              <a:buAutoNum type="arabicPeriod"/>
            </a:pPr>
            <a:r>
              <a:rPr lang="en-US" sz="1400" dirty="0" smtClean="0"/>
              <a:t>Adversary collects non-traditional attack information</a:t>
            </a:r>
          </a:p>
          <a:p>
            <a:pPr marL="339725" indent="-339725">
              <a:lnSpc>
                <a:spcPct val="90000"/>
              </a:lnSpc>
              <a:spcBef>
                <a:spcPts val="1200"/>
              </a:spcBef>
              <a:buClr>
                <a:srgbClr val="0B1F65"/>
              </a:buClr>
              <a:buFont typeface="Webdings" pitchFamily="18" charset="2"/>
              <a:buAutoNum type="arabicPeriod"/>
            </a:pPr>
            <a:r>
              <a:rPr lang="en-US" sz="1400" dirty="0" smtClean="0"/>
              <a:t>The adversary creates a highly socialized, targeted e-mail message that potentially contains previously unknown malicious code – </a:t>
            </a:r>
            <a:r>
              <a:rPr lang="en-US" sz="1400" b="1" i="1" dirty="0" smtClean="0"/>
              <a:t>spear phishing</a:t>
            </a:r>
          </a:p>
          <a:p>
            <a:pPr marL="339725" indent="-339725">
              <a:lnSpc>
                <a:spcPct val="90000"/>
              </a:lnSpc>
              <a:spcBef>
                <a:spcPts val="1200"/>
              </a:spcBef>
              <a:buClr>
                <a:srgbClr val="0B1F65"/>
              </a:buClr>
              <a:buFont typeface="Webdings" charset="2"/>
              <a:buAutoNum type="arabicPeriod" startAt="3"/>
              <a:defRPr/>
            </a:pPr>
            <a:r>
              <a:rPr lang="en-US" sz="1400" dirty="0" smtClean="0"/>
              <a:t>If phishing attempt successful, the adversary immediately connects to the victim’s workstation</a:t>
            </a:r>
          </a:p>
          <a:p>
            <a:pPr marL="339725" indent="-339725">
              <a:lnSpc>
                <a:spcPct val="90000"/>
              </a:lnSpc>
              <a:spcBef>
                <a:spcPts val="1200"/>
              </a:spcBef>
              <a:buClr>
                <a:srgbClr val="0B1F65"/>
              </a:buClr>
              <a:buFont typeface="Webdings" charset="2"/>
              <a:buAutoNum type="arabicPeriod" startAt="3"/>
              <a:defRPr/>
            </a:pPr>
            <a:r>
              <a:rPr lang="en-US" sz="1400" dirty="0" smtClean="0"/>
              <a:t>The adversary will quickly install additional channels to ensure access to the internal network</a:t>
            </a:r>
          </a:p>
          <a:p>
            <a:pPr marL="339725" indent="-339725">
              <a:lnSpc>
                <a:spcPct val="90000"/>
              </a:lnSpc>
              <a:spcBef>
                <a:spcPts val="1200"/>
              </a:spcBef>
              <a:buClr>
                <a:srgbClr val="0B1F65"/>
              </a:buClr>
              <a:buFont typeface="Arial" charset="0"/>
              <a:buAutoNum type="arabicPeriod" startAt="5"/>
              <a:defRPr/>
            </a:pPr>
            <a:r>
              <a:rPr lang="en-US" sz="1400" dirty="0" smtClean="0"/>
              <a:t>The APT will quickly entrench themselves at the enterprise level </a:t>
            </a:r>
          </a:p>
          <a:p>
            <a:pPr marL="342900" indent="-342900">
              <a:lnSpc>
                <a:spcPct val="90000"/>
              </a:lnSpc>
              <a:spcBef>
                <a:spcPts val="1200"/>
              </a:spcBef>
              <a:buClr>
                <a:srgbClr val="0B1F65"/>
              </a:buClr>
              <a:buFont typeface="+mj-lt"/>
              <a:buAutoNum type="arabicPeriod" startAt="6"/>
              <a:defRPr/>
            </a:pPr>
            <a:r>
              <a:rPr lang="en-US" sz="1400" dirty="0" smtClean="0"/>
              <a:t>Data is collected and </a:t>
            </a:r>
            <a:r>
              <a:rPr lang="en-US" sz="1400" dirty="0" err="1" smtClean="0"/>
              <a:t>exfiltrated</a:t>
            </a:r>
            <a:r>
              <a:rPr lang="en-US" sz="1400" dirty="0" smtClean="0"/>
              <a:t> from the network </a:t>
            </a:r>
          </a:p>
        </p:txBody>
      </p:sp>
      <p:sp>
        <p:nvSpPr>
          <p:cNvPr id="19" name="AutoShape 48"/>
          <p:cNvSpPr>
            <a:spLocks noChangeArrowheads="1"/>
          </p:cNvSpPr>
          <p:nvPr>
            <p:custDataLst>
              <p:tags r:id="rId4"/>
            </p:custDataLst>
          </p:nvPr>
        </p:nvSpPr>
        <p:spPr bwMode="gray">
          <a:xfrm rot="5400000">
            <a:off x="1251045" y="3581442"/>
            <a:ext cx="4191000" cy="363532"/>
          </a:xfrm>
          <a:prstGeom prst="triangle">
            <a:avLst>
              <a:gd name="adj" fmla="val 50000"/>
            </a:avLst>
          </a:prstGeom>
          <a:solidFill>
            <a:srgbClr val="C0C0C0"/>
          </a:solidFill>
          <a:ln w="9525" algn="ctr">
            <a:noFill/>
            <a:miter lim="800000"/>
            <a:headEnd/>
            <a:tailEnd/>
          </a:ln>
        </p:spPr>
        <p:txBody>
          <a:bodyPr rot="10800000" vert="eaVert" wrap="none" lIns="45720" rIns="45720" anchor="ctr"/>
          <a:lstStyle/>
          <a:p>
            <a:endParaRPr lang="en-US"/>
          </a:p>
        </p:txBody>
      </p:sp>
      <p:sp>
        <p:nvSpPr>
          <p:cNvPr id="24" name="Rectangle 23"/>
          <p:cNvSpPr/>
          <p:nvPr/>
        </p:nvSpPr>
        <p:spPr>
          <a:xfrm>
            <a:off x="350339" y="6319452"/>
            <a:ext cx="8091517" cy="307777"/>
          </a:xfrm>
          <a:prstGeom prst="rect">
            <a:avLst/>
          </a:prstGeom>
        </p:spPr>
        <p:txBody>
          <a:bodyPr wrap="square">
            <a:spAutoFit/>
          </a:bodyPr>
          <a:lstStyle/>
          <a:p>
            <a:pPr algn="ctr"/>
            <a:r>
              <a:rPr lang="en-US" sz="1400" b="1" i="1" dirty="0" smtClean="0"/>
              <a:t>Your opponent is a determined individual or organization, not a technology</a:t>
            </a:r>
            <a:endParaRPr lang="en-US" sz="1400" b="1" i="1" dirty="0"/>
          </a:p>
        </p:txBody>
      </p:sp>
      <p:pic>
        <p:nvPicPr>
          <p:cNvPr id="333894" name="Picture 70"/>
          <p:cNvPicPr>
            <a:picLocks noChangeAspect="1" noChangeArrowheads="1"/>
          </p:cNvPicPr>
          <p:nvPr/>
        </p:nvPicPr>
        <p:blipFill>
          <a:blip r:embed="rId10" cstate="print"/>
          <a:srcRect/>
          <a:stretch>
            <a:fillRect/>
          </a:stretch>
        </p:blipFill>
        <p:spPr bwMode="auto">
          <a:xfrm>
            <a:off x="3798028" y="2057400"/>
            <a:ext cx="4223371" cy="3779838"/>
          </a:xfrm>
          <a:prstGeom prst="rect">
            <a:avLst/>
          </a:prstGeom>
          <a:noFill/>
          <a:ln w="9525">
            <a:noFill/>
            <a:miter lim="800000"/>
            <a:headEnd/>
            <a:tailEnd/>
          </a:ln>
          <a:effectLst/>
        </p:spPr>
      </p:pic>
      <p:grpSp>
        <p:nvGrpSpPr>
          <p:cNvPr id="26" name="Group 2"/>
          <p:cNvGrpSpPr>
            <a:grpSpLocks/>
          </p:cNvGrpSpPr>
          <p:nvPr/>
        </p:nvGrpSpPr>
        <p:grpSpPr bwMode="auto">
          <a:xfrm>
            <a:off x="6906546" y="1358578"/>
            <a:ext cx="2328691" cy="1375076"/>
            <a:chOff x="4768" y="231"/>
            <a:chExt cx="1130" cy="528"/>
          </a:xfrm>
        </p:grpSpPr>
        <p:sp>
          <p:nvSpPr>
            <p:cNvPr id="27" name="AutoShape 3"/>
            <p:cNvSpPr>
              <a:spLocks noChangeArrowheads="1"/>
            </p:cNvSpPr>
            <p:nvPr>
              <p:custDataLst>
                <p:tags r:id="rId5"/>
              </p:custDataLst>
            </p:nvPr>
          </p:nvSpPr>
          <p:spPr bwMode="auto">
            <a:xfrm rot="19096419" flipH="1">
              <a:off x="4768" y="649"/>
              <a:ext cx="288" cy="78"/>
            </a:xfrm>
            <a:prstGeom prst="rtTriangle">
              <a:avLst/>
            </a:prstGeom>
            <a:solidFill>
              <a:schemeClr val="tx1"/>
            </a:solidFill>
            <a:ln w="9525" algn="ctr">
              <a:solidFill>
                <a:schemeClr val="tx1"/>
              </a:solidFill>
              <a:miter lim="800000"/>
              <a:headEnd/>
              <a:tailEnd/>
            </a:ln>
            <a:effectLst/>
          </p:spPr>
          <p:txBody>
            <a:bodyPr wrap="none" anchor="ctr"/>
            <a:lstStyle/>
            <a:p>
              <a:endParaRPr lang="en-US"/>
            </a:p>
          </p:txBody>
        </p:sp>
        <p:sp>
          <p:nvSpPr>
            <p:cNvPr id="28" name="Cloud"/>
            <p:cNvSpPr>
              <a:spLocks noEditPoints="1" noChangeArrowheads="1"/>
            </p:cNvSpPr>
            <p:nvPr>
              <p:custDataLst>
                <p:tags r:id="rId6"/>
              </p:custDataLst>
            </p:nvPr>
          </p:nvSpPr>
          <p:spPr bwMode="gray">
            <a:xfrm>
              <a:off x="4923" y="231"/>
              <a:ext cx="975" cy="528"/>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67 w 21600"/>
                <a:gd name="T5" fmla="*/ 10800 h 21600"/>
                <a:gd name="T6" fmla="*/ 10800 w 21600"/>
                <a:gd name="T7" fmla="*/ 21577 h 21600"/>
                <a:gd name="T8" fmla="*/ 21582 w 21600"/>
                <a:gd name="T9" fmla="*/ 10800 h 21600"/>
                <a:gd name="T10" fmla="*/ 10800 w 21600"/>
                <a:gd name="T11" fmla="*/ 1235 h 21600"/>
                <a:gd name="T12" fmla="*/ 3163 w 21600"/>
                <a:gd name="T13" fmla="*/ 3163 h 21600"/>
                <a:gd name="T14" fmla="*/ 18437 w 21600"/>
                <a:gd name="T15" fmla="*/ 18437 h 21600"/>
              </a:gdLst>
              <a:ahLst/>
              <a:cxnLst>
                <a:cxn ang="0">
                  <a:pos x="T4" y="T5"/>
                </a:cxn>
                <a:cxn ang="0">
                  <a:pos x="T6" y="T7"/>
                </a:cxn>
                <a:cxn ang="0">
                  <a:pos x="T8" y="T9"/>
                </a:cxn>
                <a:cxn ang="0">
                  <a:pos x="T10" y="T11"/>
                </a:cxn>
              </a:cxnLst>
              <a:rect l="T12" t="T13" r="T14" b="T15"/>
              <a:pathLst>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Lst>
            </a:custGeom>
            <a:solidFill>
              <a:schemeClr val="bg1"/>
            </a:solidFill>
            <a:ln w="9525">
              <a:solidFill>
                <a:schemeClr val="tx1"/>
              </a:solidFill>
              <a:miter lim="800000"/>
              <a:headEnd/>
              <a:tailEnd/>
            </a:ln>
            <a:effectLst/>
          </p:spPr>
          <p:txBody>
            <a:bodyPr wrap="none" lIns="0" tIns="0" rIns="0" bIns="0" anchor="ctr"/>
            <a:lstStyle/>
            <a:p>
              <a:pPr algn="ctr"/>
              <a:endParaRPr lang="en-US" b="1" dirty="0"/>
            </a:p>
          </p:txBody>
        </p:sp>
      </p:grpSp>
      <p:sp>
        <p:nvSpPr>
          <p:cNvPr id="29" name="Rectangle 28"/>
          <p:cNvSpPr/>
          <p:nvPr/>
        </p:nvSpPr>
        <p:spPr>
          <a:xfrm>
            <a:off x="7296379" y="1559528"/>
            <a:ext cx="1708364" cy="900246"/>
          </a:xfrm>
          <a:prstGeom prst="rect">
            <a:avLst/>
          </a:prstGeom>
        </p:spPr>
        <p:txBody>
          <a:bodyPr wrap="square">
            <a:spAutoFit/>
          </a:bodyPr>
          <a:lstStyle/>
          <a:p>
            <a:pPr algn="ctr"/>
            <a:r>
              <a:rPr lang="en-US" sz="1050" b="1" dirty="0" smtClean="0"/>
              <a:t>There is no “typical”   APT approach…</a:t>
            </a:r>
          </a:p>
          <a:p>
            <a:pPr algn="ctr"/>
            <a:r>
              <a:rPr lang="en-US" sz="1050" b="1" dirty="0" smtClean="0"/>
              <a:t>attackers will keep trying</a:t>
            </a:r>
          </a:p>
          <a:p>
            <a:pPr algn="ctr"/>
            <a:r>
              <a:rPr lang="en-US" sz="1050" b="1" dirty="0" smtClean="0"/>
              <a:t>until they gain         network access </a:t>
            </a:r>
          </a:p>
        </p:txBody>
      </p:sp>
    </p:spTree>
    <p:extLst>
      <p:ext uri="{BB962C8B-B14F-4D97-AF65-F5344CB8AC3E}">
        <p14:creationId xmlns:p14="http://schemas.microsoft.com/office/powerpoint/2010/main" val="15181326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25"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203" y="1676400"/>
            <a:ext cx="246780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115869"/>
            <a:ext cx="8229600" cy="1143000"/>
          </a:xfrm>
        </p:spPr>
        <p:txBody>
          <a:bodyPr>
            <a:noAutofit/>
          </a:bodyPr>
          <a:lstStyle/>
          <a:p>
            <a:r>
              <a:rPr lang="en-US" sz="2800" dirty="0"/>
              <a:t>Organizations with sensitive data </a:t>
            </a:r>
            <a:r>
              <a:rPr lang="en-US" sz="2800" dirty="0" smtClean="0"/>
              <a:t>need </a:t>
            </a:r>
            <a:r>
              <a:rPr lang="en-US" sz="2800" dirty="0"/>
              <a:t>to be especially wary </a:t>
            </a:r>
            <a:r>
              <a:rPr lang="en-US" sz="2800" dirty="0" smtClean="0"/>
              <a:t>of APTs: marginal improvements in traditional security are not enough</a:t>
            </a:r>
            <a:endParaRPr lang="en-US" sz="2800" dirty="0"/>
          </a:p>
        </p:txBody>
      </p:sp>
      <p:pic>
        <p:nvPicPr>
          <p:cNvPr id="5" name="Picture 4" descr="CyberWar.png"/>
          <p:cNvPicPr>
            <a:picLocks noChangeAspect="1"/>
          </p:cNvPicPr>
          <p:nvPr/>
        </p:nvPicPr>
        <p:blipFill>
          <a:blip r:embed="rId4" cstate="print"/>
          <a:srcRect l="25200" t="26087" b="15652"/>
          <a:stretch>
            <a:fillRect/>
          </a:stretch>
        </p:blipFill>
        <p:spPr>
          <a:xfrm>
            <a:off x="666204" y="3551530"/>
            <a:ext cx="2446483" cy="1172871"/>
          </a:xfrm>
          <a:prstGeom prst="rect">
            <a:avLst/>
          </a:prstGeom>
        </p:spPr>
      </p:pic>
      <p:sp>
        <p:nvSpPr>
          <p:cNvPr id="6" name="Rectangle 5"/>
          <p:cNvSpPr>
            <a:spLocks noChangeArrowheads="1"/>
          </p:cNvSpPr>
          <p:nvPr/>
        </p:nvSpPr>
        <p:spPr bwMode="gray">
          <a:xfrm>
            <a:off x="666202" y="1676400"/>
            <a:ext cx="2467803" cy="386282"/>
          </a:xfrm>
          <a:prstGeom prst="rect">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a:buClr>
                <a:schemeClr val="tx1"/>
              </a:buClr>
            </a:pPr>
            <a:r>
              <a:rPr lang="en-US" sz="1400" dirty="0" smtClean="0">
                <a:ea typeface="ヒラギノ角ゴ Pro W3" pitchFamily="1" charset="-128"/>
              </a:rPr>
              <a:t>2008: Large Oil Companies</a:t>
            </a:r>
            <a:endParaRPr lang="en-US" sz="1400" dirty="0">
              <a:ea typeface="ヒラギノ角ゴ Pro W3" pitchFamily="1" charset="-128"/>
            </a:endParaRPr>
          </a:p>
        </p:txBody>
      </p:sp>
      <p:sp>
        <p:nvSpPr>
          <p:cNvPr id="8" name="Rectangle 7"/>
          <p:cNvSpPr>
            <a:spLocks noChangeArrowheads="1"/>
          </p:cNvSpPr>
          <p:nvPr/>
        </p:nvSpPr>
        <p:spPr bwMode="gray">
          <a:xfrm>
            <a:off x="666203" y="3231503"/>
            <a:ext cx="2446484" cy="470644"/>
          </a:xfrm>
          <a:prstGeom prst="rect">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a:buClr>
                <a:schemeClr val="tx1"/>
              </a:buClr>
            </a:pPr>
            <a:r>
              <a:rPr lang="en-US" sz="1400" dirty="0" smtClean="0">
                <a:ea typeface="ヒラギノ角ゴ Pro W3" pitchFamily="1" charset="-128"/>
              </a:rPr>
              <a:t>2010: Sophisticated </a:t>
            </a:r>
          </a:p>
          <a:p>
            <a:pPr algn="ctr">
              <a:buClr>
                <a:schemeClr val="tx1"/>
              </a:buClr>
            </a:pPr>
            <a:r>
              <a:rPr lang="en-US" sz="1400" dirty="0" smtClean="0">
                <a:ea typeface="ヒラギノ角ゴ Pro W3" pitchFamily="1" charset="-128"/>
              </a:rPr>
              <a:t>Technology Companies</a:t>
            </a:r>
            <a:endParaRPr lang="en-US" sz="1400" dirty="0">
              <a:ea typeface="ヒラギノ角ゴ Pro W3" pitchFamily="1" charset="-128"/>
            </a:endParaRPr>
          </a:p>
        </p:txBody>
      </p:sp>
      <p:sp>
        <p:nvSpPr>
          <p:cNvPr id="9" name="TextBox 8"/>
          <p:cNvSpPr txBox="1"/>
          <p:nvPr/>
        </p:nvSpPr>
        <p:spPr>
          <a:xfrm>
            <a:off x="420700" y="1175921"/>
            <a:ext cx="2743175" cy="338554"/>
          </a:xfrm>
          <a:prstGeom prst="rect">
            <a:avLst/>
          </a:prstGeom>
          <a:noFill/>
        </p:spPr>
        <p:txBody>
          <a:bodyPr wrap="square" rtlCol="0">
            <a:spAutoFit/>
          </a:bodyPr>
          <a:lstStyle/>
          <a:p>
            <a:pPr algn="ctr"/>
            <a:r>
              <a:rPr lang="en-US" sz="1600" b="1" dirty="0" smtClean="0"/>
              <a:t>Target</a:t>
            </a:r>
            <a:endParaRPr lang="en-US" sz="1600" b="1" dirty="0"/>
          </a:p>
        </p:txBody>
      </p:sp>
      <p:sp>
        <p:nvSpPr>
          <p:cNvPr id="10" name="TextBox 9"/>
          <p:cNvSpPr txBox="1"/>
          <p:nvPr/>
        </p:nvSpPr>
        <p:spPr>
          <a:xfrm>
            <a:off x="6031001" y="1175921"/>
            <a:ext cx="2743175" cy="338554"/>
          </a:xfrm>
          <a:prstGeom prst="rect">
            <a:avLst/>
          </a:prstGeom>
          <a:noFill/>
        </p:spPr>
        <p:txBody>
          <a:bodyPr wrap="square" rtlCol="0">
            <a:spAutoFit/>
          </a:bodyPr>
          <a:lstStyle/>
          <a:p>
            <a:pPr algn="ctr"/>
            <a:r>
              <a:rPr lang="en-US" sz="1600" b="1" dirty="0" smtClean="0"/>
              <a:t>Result  </a:t>
            </a:r>
            <a:endParaRPr lang="en-US" sz="1600" b="1" dirty="0"/>
          </a:p>
        </p:txBody>
      </p:sp>
      <p:sp>
        <p:nvSpPr>
          <p:cNvPr id="12" name="TextBox 11"/>
          <p:cNvSpPr txBox="1"/>
          <p:nvPr/>
        </p:nvSpPr>
        <p:spPr>
          <a:xfrm>
            <a:off x="3447128" y="1185446"/>
            <a:ext cx="2743175" cy="338554"/>
          </a:xfrm>
          <a:prstGeom prst="rect">
            <a:avLst/>
          </a:prstGeom>
          <a:noFill/>
        </p:spPr>
        <p:txBody>
          <a:bodyPr wrap="square" rtlCol="0">
            <a:spAutoFit/>
          </a:bodyPr>
          <a:lstStyle/>
          <a:p>
            <a:pPr algn="ctr"/>
            <a:r>
              <a:rPr lang="en-US" sz="1600" b="1" dirty="0" smtClean="0"/>
              <a:t>Motivation</a:t>
            </a:r>
            <a:endParaRPr lang="en-US" sz="1600" b="1" dirty="0"/>
          </a:p>
        </p:txBody>
      </p:sp>
      <p:sp>
        <p:nvSpPr>
          <p:cNvPr id="13" name="Rectangle 12"/>
          <p:cNvSpPr>
            <a:spLocks noChangeArrowheads="1"/>
          </p:cNvSpPr>
          <p:nvPr/>
        </p:nvSpPr>
        <p:spPr bwMode="gray">
          <a:xfrm>
            <a:off x="6401386" y="1835956"/>
            <a:ext cx="2368259" cy="907244"/>
          </a:xfrm>
          <a:prstGeom prst="rect">
            <a:avLst/>
          </a:prstGeom>
          <a:solidFill>
            <a:schemeClr val="bg1"/>
          </a:solidFill>
          <a:ln w="9525">
            <a:noFill/>
            <a:miter lim="800000"/>
            <a:headEnd/>
            <a:tailEnd/>
          </a:ln>
        </p:spPr>
        <p:txBody>
          <a:bodyPr lIns="72000" tIns="72000" rIns="72000" bIns="72000">
            <a:prstTxWarp prst="textNoShape">
              <a:avLst/>
            </a:prstTxWarp>
          </a:bodyP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marL="177800" indent="-177800">
              <a:spcBef>
                <a:spcPct val="50000"/>
              </a:spcBef>
              <a:buClr>
                <a:srgbClr val="0B1F65"/>
              </a:buClr>
              <a:buFont typeface="Webdings" pitchFamily="18" charset="2"/>
              <a:buChar char="4"/>
            </a:pPr>
            <a:r>
              <a:rPr lang="en-US" sz="1100" b="0" dirty="0"/>
              <a:t>Companies unaware of extent of attack until alerted by FBI; APTs had been persistent since 2008 and actively </a:t>
            </a:r>
            <a:r>
              <a:rPr lang="en-US" sz="1100" b="0" dirty="0" err="1"/>
              <a:t>exfiltrating</a:t>
            </a:r>
            <a:r>
              <a:rPr lang="en-US" sz="1100" b="0" dirty="0"/>
              <a:t> e-mails and passwords of senior executives</a:t>
            </a:r>
          </a:p>
        </p:txBody>
      </p:sp>
      <p:sp>
        <p:nvSpPr>
          <p:cNvPr id="14" name="Rectangle 13"/>
          <p:cNvSpPr>
            <a:spLocks noChangeArrowheads="1"/>
          </p:cNvSpPr>
          <p:nvPr/>
        </p:nvSpPr>
        <p:spPr bwMode="gray">
          <a:xfrm>
            <a:off x="6398126" y="3266130"/>
            <a:ext cx="2395535" cy="1123660"/>
          </a:xfrm>
          <a:prstGeom prst="rect">
            <a:avLst/>
          </a:prstGeom>
          <a:solidFill>
            <a:schemeClr val="bg1"/>
          </a:solidFill>
          <a:ln w="9525">
            <a:noFill/>
            <a:miter lim="800000"/>
            <a:headEnd/>
            <a:tailEnd/>
          </a:ln>
        </p:spPr>
        <p:txBody>
          <a:bodyPr lIns="72000" tIns="72000" rIns="72000" bIns="72000">
            <a:prstTxWarp prst="textNoShape">
              <a:avLst/>
            </a:prstTxWarp>
          </a:bodyP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marL="177800" indent="-177800">
              <a:spcBef>
                <a:spcPct val="50000"/>
              </a:spcBef>
              <a:buClr>
                <a:srgbClr val="0B1F65"/>
              </a:buClr>
              <a:buFont typeface="Webdings" pitchFamily="18" charset="2"/>
              <a:buChar char="4"/>
            </a:pPr>
            <a:r>
              <a:rPr lang="en-US" sz="1100" b="0" dirty="0"/>
              <a:t>Chinese attackers successfully </a:t>
            </a:r>
            <a:r>
              <a:rPr lang="en-US" sz="1100" b="0" dirty="0" err="1"/>
              <a:t>exfiltrated</a:t>
            </a:r>
            <a:r>
              <a:rPr lang="en-US" sz="1100" b="0" dirty="0"/>
              <a:t> sensitive data from Google, Adobe, Yahoo, Dow Chemical, and Symantec </a:t>
            </a:r>
            <a:r>
              <a:rPr lang="en-US" sz="1100" b="0" dirty="0" smtClean="0"/>
              <a:t>(</a:t>
            </a:r>
            <a:r>
              <a:rPr lang="en-US" sz="1100" b="0" dirty="0"/>
              <a:t>a leading manufacturer of computer security </a:t>
            </a:r>
            <a:r>
              <a:rPr lang="en-US" sz="1100" b="0" dirty="0" smtClean="0"/>
              <a:t>products) servers</a:t>
            </a:r>
            <a:endParaRPr lang="en-US" sz="1100" b="0" dirty="0"/>
          </a:p>
        </p:txBody>
      </p:sp>
      <p:sp>
        <p:nvSpPr>
          <p:cNvPr id="16" name="Rectangle 15"/>
          <p:cNvSpPr/>
          <p:nvPr/>
        </p:nvSpPr>
        <p:spPr>
          <a:xfrm>
            <a:off x="4079473" y="1742131"/>
            <a:ext cx="1439225" cy="1277273"/>
          </a:xfrm>
          <a:prstGeom prst="rect">
            <a:avLst/>
          </a:prstGeom>
        </p:spPr>
        <p:txBody>
          <a:bodyPr wrap="square">
            <a:spAutoFit/>
          </a:bodyPr>
          <a:lstStyle/>
          <a:p>
            <a:pPr algn="ctr"/>
            <a:r>
              <a:rPr lang="en-US" sz="1100" dirty="0">
                <a:latin typeface="+mn-lt"/>
              </a:rPr>
              <a:t>Attackers sought valuable data about new discoveries of oil deposits (this data can cost hundreds of millions of dollars to produce)</a:t>
            </a:r>
          </a:p>
        </p:txBody>
      </p:sp>
      <p:sp>
        <p:nvSpPr>
          <p:cNvPr id="17" name="Chevron 16"/>
          <p:cNvSpPr/>
          <p:nvPr/>
        </p:nvSpPr>
        <p:spPr>
          <a:xfrm>
            <a:off x="3349991" y="3486226"/>
            <a:ext cx="686492" cy="602027"/>
          </a:xfrm>
          <a:prstGeom prst="chevron">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sz="1400" b="1" dirty="0">
              <a:solidFill>
                <a:schemeClr val="tx1"/>
              </a:solidFill>
              <a:latin typeface="Arial" charset="0"/>
              <a:ea typeface="ヒラギノ角ゴ Pro W3" pitchFamily="1" charset="-128"/>
            </a:endParaRPr>
          </a:p>
        </p:txBody>
      </p:sp>
      <p:sp>
        <p:nvSpPr>
          <p:cNvPr id="18" name="Chevron 17"/>
          <p:cNvSpPr/>
          <p:nvPr/>
        </p:nvSpPr>
        <p:spPr>
          <a:xfrm>
            <a:off x="3349991" y="1995128"/>
            <a:ext cx="686492" cy="602027"/>
          </a:xfrm>
          <a:prstGeom prst="chevron">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sz="1400" b="1" dirty="0">
              <a:solidFill>
                <a:schemeClr val="tx1"/>
              </a:solidFill>
              <a:latin typeface="Arial" charset="0"/>
              <a:ea typeface="ヒラギノ角ゴ Pro W3" pitchFamily="1" charset="-128"/>
            </a:endParaRPr>
          </a:p>
        </p:txBody>
      </p:sp>
      <p:sp>
        <p:nvSpPr>
          <p:cNvPr id="19" name="Rectangle 18"/>
          <p:cNvSpPr/>
          <p:nvPr/>
        </p:nvSpPr>
        <p:spPr>
          <a:xfrm>
            <a:off x="4079473" y="3418531"/>
            <a:ext cx="1509585" cy="769441"/>
          </a:xfrm>
          <a:prstGeom prst="rect">
            <a:avLst/>
          </a:prstGeom>
        </p:spPr>
        <p:txBody>
          <a:bodyPr wrap="square">
            <a:spAutoFit/>
          </a:bodyPr>
          <a:lstStyle/>
          <a:p>
            <a:pPr algn="ctr"/>
            <a:r>
              <a:rPr lang="en-US" sz="1100" dirty="0" smtClean="0">
                <a:latin typeface="+mn-lt"/>
              </a:rPr>
              <a:t>Attackers sought persistent access to cutting-edge intellectual capital</a:t>
            </a:r>
            <a:endParaRPr lang="en-US" sz="1100" dirty="0">
              <a:latin typeface="+mn-lt"/>
            </a:endParaRPr>
          </a:p>
        </p:txBody>
      </p:sp>
      <p:sp>
        <p:nvSpPr>
          <p:cNvPr id="21" name="Chevron 20"/>
          <p:cNvSpPr/>
          <p:nvPr/>
        </p:nvSpPr>
        <p:spPr>
          <a:xfrm>
            <a:off x="5564724" y="3486226"/>
            <a:ext cx="686492" cy="602027"/>
          </a:xfrm>
          <a:prstGeom prst="chevron">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sz="1400" b="1" dirty="0">
              <a:solidFill>
                <a:schemeClr val="tx1"/>
              </a:solidFill>
              <a:latin typeface="Arial" charset="0"/>
              <a:ea typeface="ヒラギノ角ゴ Pro W3" pitchFamily="1" charset="-128"/>
            </a:endParaRPr>
          </a:p>
        </p:txBody>
      </p:sp>
      <p:sp>
        <p:nvSpPr>
          <p:cNvPr id="22" name="Chevron 21"/>
          <p:cNvSpPr/>
          <p:nvPr/>
        </p:nvSpPr>
        <p:spPr>
          <a:xfrm>
            <a:off x="5564724" y="1995128"/>
            <a:ext cx="686492" cy="602027"/>
          </a:xfrm>
          <a:prstGeom prst="chevron">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sz="1400" b="1" dirty="0">
              <a:solidFill>
                <a:schemeClr val="tx1"/>
              </a:solidFill>
              <a:latin typeface="Arial" charset="0"/>
              <a:ea typeface="ヒラギノ角ゴ Pro W3" pitchFamily="1" charset="-128"/>
            </a:endParaRPr>
          </a:p>
        </p:txBody>
      </p:sp>
      <p:sp>
        <p:nvSpPr>
          <p:cNvPr id="25" name="Rectangle 24"/>
          <p:cNvSpPr>
            <a:spLocks noChangeArrowheads="1"/>
          </p:cNvSpPr>
          <p:nvPr/>
        </p:nvSpPr>
        <p:spPr bwMode="gray">
          <a:xfrm>
            <a:off x="6384477" y="4876800"/>
            <a:ext cx="2479544" cy="1447800"/>
          </a:xfrm>
          <a:prstGeom prst="rect">
            <a:avLst/>
          </a:prstGeom>
          <a:solidFill>
            <a:schemeClr val="bg1"/>
          </a:solidFill>
          <a:ln w="9525">
            <a:noFill/>
            <a:miter lim="800000"/>
            <a:headEnd/>
            <a:tailEnd/>
          </a:ln>
        </p:spPr>
        <p:txBody>
          <a:bodyPr lIns="72000" tIns="72000" rIns="72000" bIns="72000">
            <a:prstTxWarp prst="textNoShape">
              <a:avLst/>
            </a:prstTxWarp>
          </a:bodyP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marL="177800" indent="-177800">
              <a:spcBef>
                <a:spcPct val="50000"/>
              </a:spcBef>
              <a:buClr>
                <a:srgbClr val="0B1F65"/>
              </a:buClr>
              <a:buFont typeface="Webdings" pitchFamily="18" charset="2"/>
              <a:buChar char="4"/>
            </a:pPr>
            <a:r>
              <a:rPr lang="en-US" sz="1100" b="0" dirty="0" smtClean="0"/>
              <a:t>Attackers successfully infiltrated several nuclear sites and damaged uranium enrichment facilities</a:t>
            </a:r>
          </a:p>
          <a:p>
            <a:pPr marL="177800" indent="-177800">
              <a:spcBef>
                <a:spcPct val="50000"/>
              </a:spcBef>
              <a:buClr>
                <a:srgbClr val="0B1F65"/>
              </a:buClr>
              <a:buFont typeface="Webdings" pitchFamily="18" charset="2"/>
              <a:buChar char="4"/>
            </a:pPr>
            <a:r>
              <a:rPr lang="en-US" sz="1100" b="0" dirty="0" smtClean="0"/>
              <a:t>Cited as one of the </a:t>
            </a:r>
            <a:r>
              <a:rPr lang="en-US" sz="1100" b="0" dirty="0"/>
              <a:t>most refined </a:t>
            </a:r>
            <a:r>
              <a:rPr lang="en-US" sz="1100" b="0" dirty="0" smtClean="0"/>
              <a:t>pieces </a:t>
            </a:r>
            <a:r>
              <a:rPr lang="en-US" sz="1100" b="0" dirty="0"/>
              <a:t>of malware ever </a:t>
            </a:r>
            <a:r>
              <a:rPr lang="en-US" sz="1100" b="0" dirty="0" smtClean="0"/>
              <a:t>discovered, experts believe only a nation state would be able to produce it</a:t>
            </a:r>
          </a:p>
          <a:p>
            <a:pPr marL="177800" indent="-177800">
              <a:spcBef>
                <a:spcPct val="50000"/>
              </a:spcBef>
              <a:buClr>
                <a:srgbClr val="0B1F65"/>
              </a:buClr>
              <a:buFont typeface="Webdings" pitchFamily="18" charset="2"/>
              <a:buChar char="4"/>
            </a:pPr>
            <a:endParaRPr lang="en-US" sz="1100" b="0" dirty="0"/>
          </a:p>
        </p:txBody>
      </p:sp>
      <p:sp>
        <p:nvSpPr>
          <p:cNvPr id="26" name="Chevron 25"/>
          <p:cNvSpPr/>
          <p:nvPr/>
        </p:nvSpPr>
        <p:spPr>
          <a:xfrm>
            <a:off x="3349991" y="5234314"/>
            <a:ext cx="686492" cy="602027"/>
          </a:xfrm>
          <a:prstGeom prst="chevron">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sz="1400" b="1" dirty="0">
              <a:solidFill>
                <a:schemeClr val="tx1"/>
              </a:solidFill>
              <a:latin typeface="Arial" charset="0"/>
              <a:ea typeface="ヒラギノ角ゴ Pro W3" pitchFamily="1" charset="-128"/>
            </a:endParaRPr>
          </a:p>
        </p:txBody>
      </p:sp>
      <p:sp>
        <p:nvSpPr>
          <p:cNvPr id="27" name="Rectangle 26"/>
          <p:cNvSpPr/>
          <p:nvPr/>
        </p:nvSpPr>
        <p:spPr>
          <a:xfrm>
            <a:off x="4009111" y="5105401"/>
            <a:ext cx="1552576" cy="938719"/>
          </a:xfrm>
          <a:prstGeom prst="rect">
            <a:avLst/>
          </a:prstGeom>
        </p:spPr>
        <p:txBody>
          <a:bodyPr wrap="square">
            <a:spAutoFit/>
          </a:bodyPr>
          <a:lstStyle/>
          <a:p>
            <a:pPr algn="ctr"/>
            <a:r>
              <a:rPr lang="en-US" sz="1100" dirty="0" smtClean="0">
                <a:latin typeface="+mn-lt"/>
              </a:rPr>
              <a:t>Attackers sought to disrupt critical industrial infrastructure, specifically targeting nuclear facilities</a:t>
            </a:r>
            <a:endParaRPr lang="en-US" sz="1100" dirty="0">
              <a:latin typeface="+mn-lt"/>
            </a:endParaRPr>
          </a:p>
        </p:txBody>
      </p:sp>
      <p:sp>
        <p:nvSpPr>
          <p:cNvPr id="28" name="Chevron 27"/>
          <p:cNvSpPr/>
          <p:nvPr/>
        </p:nvSpPr>
        <p:spPr>
          <a:xfrm>
            <a:off x="5564724" y="5234314"/>
            <a:ext cx="686492" cy="602027"/>
          </a:xfrm>
          <a:prstGeom prst="chevron">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p>
            <a:endParaRPr lang="en-US" sz="1400" b="1" dirty="0">
              <a:solidFill>
                <a:schemeClr val="tx1"/>
              </a:solidFill>
              <a:latin typeface="Arial" charset="0"/>
              <a:ea typeface="ヒラギノ角ゴ Pro W3" pitchFamily="1" charset="-128"/>
            </a:endParaRPr>
          </a:p>
        </p:txBody>
      </p:sp>
      <p:sp>
        <p:nvSpPr>
          <p:cNvPr id="30" name="Rectangle 29"/>
          <p:cNvSpPr>
            <a:spLocks noChangeArrowheads="1"/>
          </p:cNvSpPr>
          <p:nvPr/>
        </p:nvSpPr>
        <p:spPr bwMode="gray">
          <a:xfrm>
            <a:off x="651595" y="4953001"/>
            <a:ext cx="2457181" cy="352425"/>
          </a:xfrm>
          <a:prstGeom prst="rect">
            <a:avLst/>
          </a:prstGeom>
          <a:gradFill rotWithShape="1">
            <a:gsLst>
              <a:gs pos="0">
                <a:schemeClr val="bg1"/>
              </a:gs>
              <a:gs pos="100000">
                <a:schemeClr val="accent2"/>
              </a:gs>
            </a:gsLst>
            <a:path path="shape">
              <a:fillToRect l="50000" t="50000" r="50000" b="50000"/>
            </a:path>
          </a:gradFill>
          <a:ln w="9525">
            <a:solidFill>
              <a:schemeClr val="tx1"/>
            </a:solidFill>
            <a:miter lim="800000"/>
            <a:headEnd/>
            <a:tailEnd/>
          </a:ln>
        </p:spPr>
        <p:txBody>
          <a:bodyPr wrap="none" anchor="ctr"/>
          <a:lstStyle>
            <a:defPPr>
              <a:defRPr lang="en-GB"/>
            </a:defPPr>
            <a:lvl1pPr algn="l" rtl="0" fontAlgn="base">
              <a:spcBef>
                <a:spcPct val="0"/>
              </a:spcBef>
              <a:spcAft>
                <a:spcPct val="0"/>
              </a:spcAft>
              <a:defRPr sz="1200" b="1" kern="1200">
                <a:solidFill>
                  <a:schemeClr val="tx1"/>
                </a:solidFill>
                <a:latin typeface="Arial" charset="0"/>
                <a:ea typeface="+mn-ea"/>
                <a:cs typeface="+mn-cs"/>
              </a:defRPr>
            </a:lvl1pPr>
            <a:lvl2pPr marL="457200" algn="l" rtl="0" fontAlgn="base">
              <a:spcBef>
                <a:spcPct val="0"/>
              </a:spcBef>
              <a:spcAft>
                <a:spcPct val="0"/>
              </a:spcAft>
              <a:defRPr sz="1200" b="1" kern="1200">
                <a:solidFill>
                  <a:schemeClr val="tx1"/>
                </a:solidFill>
                <a:latin typeface="Arial" charset="0"/>
                <a:ea typeface="+mn-ea"/>
                <a:cs typeface="+mn-cs"/>
              </a:defRPr>
            </a:lvl2pPr>
            <a:lvl3pPr marL="914400" algn="l" rtl="0" fontAlgn="base">
              <a:spcBef>
                <a:spcPct val="0"/>
              </a:spcBef>
              <a:spcAft>
                <a:spcPct val="0"/>
              </a:spcAft>
              <a:defRPr sz="1200" b="1" kern="1200">
                <a:solidFill>
                  <a:schemeClr val="tx1"/>
                </a:solidFill>
                <a:latin typeface="Arial" charset="0"/>
                <a:ea typeface="+mn-ea"/>
                <a:cs typeface="+mn-cs"/>
              </a:defRPr>
            </a:lvl3pPr>
            <a:lvl4pPr marL="1371600" algn="l" rtl="0" fontAlgn="base">
              <a:spcBef>
                <a:spcPct val="0"/>
              </a:spcBef>
              <a:spcAft>
                <a:spcPct val="0"/>
              </a:spcAft>
              <a:defRPr sz="1200" b="1" kern="1200">
                <a:solidFill>
                  <a:schemeClr val="tx1"/>
                </a:solidFill>
                <a:latin typeface="Arial" charset="0"/>
                <a:ea typeface="+mn-ea"/>
                <a:cs typeface="+mn-cs"/>
              </a:defRPr>
            </a:lvl4pPr>
            <a:lvl5pPr marL="1828800" algn="l" rtl="0" fontAlgn="base">
              <a:spcBef>
                <a:spcPct val="0"/>
              </a:spcBef>
              <a:spcAft>
                <a:spcPct val="0"/>
              </a:spcAft>
              <a:defRPr sz="1200" b="1" kern="1200">
                <a:solidFill>
                  <a:schemeClr val="tx1"/>
                </a:solidFill>
                <a:latin typeface="Arial" charset="0"/>
                <a:ea typeface="+mn-ea"/>
                <a:cs typeface="+mn-cs"/>
              </a:defRPr>
            </a:lvl5pPr>
            <a:lvl6pPr marL="2286000" algn="l" defTabSz="457200" rtl="0" eaLnBrk="1" latinLnBrk="0" hangingPunct="1">
              <a:defRPr sz="1200" b="1" kern="1200">
                <a:solidFill>
                  <a:schemeClr val="tx1"/>
                </a:solidFill>
                <a:latin typeface="Arial" charset="0"/>
                <a:ea typeface="+mn-ea"/>
                <a:cs typeface="+mn-cs"/>
              </a:defRPr>
            </a:lvl6pPr>
            <a:lvl7pPr marL="2743200" algn="l" defTabSz="457200" rtl="0" eaLnBrk="1" latinLnBrk="0" hangingPunct="1">
              <a:defRPr sz="1200" b="1" kern="1200">
                <a:solidFill>
                  <a:schemeClr val="tx1"/>
                </a:solidFill>
                <a:latin typeface="Arial" charset="0"/>
                <a:ea typeface="+mn-ea"/>
                <a:cs typeface="+mn-cs"/>
              </a:defRPr>
            </a:lvl7pPr>
            <a:lvl8pPr marL="3200400" algn="l" defTabSz="457200" rtl="0" eaLnBrk="1" latinLnBrk="0" hangingPunct="1">
              <a:defRPr sz="1200" b="1" kern="1200">
                <a:solidFill>
                  <a:schemeClr val="tx1"/>
                </a:solidFill>
                <a:latin typeface="Arial" charset="0"/>
                <a:ea typeface="+mn-ea"/>
                <a:cs typeface="+mn-cs"/>
              </a:defRPr>
            </a:lvl8pPr>
            <a:lvl9pPr marL="3657600" algn="l" defTabSz="457200" rtl="0" eaLnBrk="1" latinLnBrk="0" hangingPunct="1">
              <a:defRPr sz="1200" b="1" kern="1200">
                <a:solidFill>
                  <a:schemeClr val="tx1"/>
                </a:solidFill>
                <a:latin typeface="Arial" charset="0"/>
                <a:ea typeface="+mn-ea"/>
                <a:cs typeface="+mn-cs"/>
              </a:defRPr>
            </a:lvl9pPr>
          </a:lstStyle>
          <a:p>
            <a:pPr algn="ctr">
              <a:buClr>
                <a:schemeClr val="tx1"/>
              </a:buClr>
            </a:pPr>
            <a:r>
              <a:rPr lang="en-US" sz="1400" dirty="0" smtClean="0">
                <a:ea typeface="ヒラギノ角ゴ Pro W3" pitchFamily="1" charset="-128"/>
              </a:rPr>
              <a:t>2010: </a:t>
            </a:r>
            <a:r>
              <a:rPr lang="en-US" sz="1400" dirty="0" err="1" smtClean="0">
                <a:ea typeface="ヒラギノ角ゴ Pro W3" pitchFamily="1" charset="-128"/>
              </a:rPr>
              <a:t>Stuxnet</a:t>
            </a:r>
            <a:endParaRPr lang="en-US" sz="1400" dirty="0">
              <a:ea typeface="ヒラギノ角ゴ Pro W3" pitchFamily="1" charset="-128"/>
            </a:endParaRPr>
          </a:p>
        </p:txBody>
      </p:sp>
      <p:pic>
        <p:nvPicPr>
          <p:cNvPr id="389123" name="Picture 3"/>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594" y="5305988"/>
            <a:ext cx="2461093" cy="1103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504249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00" y="381000"/>
            <a:ext cx="8584044" cy="838200"/>
          </a:xfrm>
        </p:spPr>
        <p:txBody>
          <a:bodyPr>
            <a:noAutofit/>
          </a:bodyPr>
          <a:lstStyle/>
          <a:p>
            <a:r>
              <a:rPr lang="en-US" sz="2400" dirty="0" smtClean="0"/>
              <a:t>Because of the high level of sophistication, traditional cyber remediation techniques are insufficient to address the technological risks posed by APTs</a:t>
            </a:r>
            <a:endParaRPr lang="en-US" sz="2400" dirty="0"/>
          </a:p>
        </p:txBody>
      </p:sp>
      <p:sp>
        <p:nvSpPr>
          <p:cNvPr id="9" name="TextBox 8"/>
          <p:cNvSpPr txBox="1"/>
          <p:nvPr/>
        </p:nvSpPr>
        <p:spPr>
          <a:xfrm>
            <a:off x="2039003" y="1391582"/>
            <a:ext cx="5065993" cy="338554"/>
          </a:xfrm>
          <a:prstGeom prst="rect">
            <a:avLst/>
          </a:prstGeom>
          <a:noFill/>
        </p:spPr>
        <p:txBody>
          <a:bodyPr wrap="square" rtlCol="0">
            <a:spAutoFit/>
          </a:bodyPr>
          <a:lstStyle/>
          <a:p>
            <a:pPr algn="ctr"/>
            <a:r>
              <a:rPr lang="en-US" sz="1600" b="1" dirty="0" smtClean="0"/>
              <a:t>Traditional Remediation Techniques Under APTs</a:t>
            </a:r>
            <a:endParaRPr lang="en-US" sz="1600" b="1" dirty="0"/>
          </a:p>
        </p:txBody>
      </p:sp>
      <p:graphicFrame>
        <p:nvGraphicFramePr>
          <p:cNvPr id="12" name="Content Placeholder 5"/>
          <p:cNvGraphicFramePr>
            <a:graphicFrameLocks noGrp="1"/>
          </p:cNvGraphicFramePr>
          <p:nvPr>
            <p:ph idx="1"/>
            <p:extLst>
              <p:ext uri="{D42A27DB-BD31-4B8C-83A1-F6EECF244321}">
                <p14:modId xmlns:p14="http://schemas.microsoft.com/office/powerpoint/2010/main" val="546740652"/>
              </p:ext>
            </p:extLst>
          </p:nvPr>
        </p:nvGraphicFramePr>
        <p:xfrm>
          <a:off x="350339" y="1923441"/>
          <a:ext cx="8443322" cy="4516119"/>
        </p:xfrm>
        <a:graphic>
          <a:graphicData uri="http://schemas.openxmlformats.org/drawingml/2006/table">
            <a:tbl>
              <a:tblPr firstRow="1" firstCol="1" bandRow="1">
                <a:tableStyleId>{69012ECD-51FC-41F1-AA8D-1B2483CD663E}</a:tableStyleId>
              </a:tblPr>
              <a:tblGrid>
                <a:gridCol w="1618303"/>
                <a:gridCol w="3166246"/>
                <a:gridCol w="3658773"/>
              </a:tblGrid>
              <a:tr h="523240">
                <a:tc>
                  <a:txBody>
                    <a:bodyPr/>
                    <a:lstStyle/>
                    <a:p>
                      <a:endParaRPr lang="en-US" sz="1400" dirty="0"/>
                    </a:p>
                  </a:txBody>
                  <a:tcPr marL="84433" marR="84433">
                    <a:solidFill>
                      <a:srgbClr val="4C9BDC"/>
                    </a:solidFill>
                  </a:tcPr>
                </a:tc>
                <a:tc>
                  <a:txBody>
                    <a:bodyPr/>
                    <a:lstStyle/>
                    <a:p>
                      <a:pPr algn="ctr"/>
                      <a:r>
                        <a:rPr lang="en-US" sz="1400" dirty="0" smtClean="0"/>
                        <a:t>Traditional Remediation on </a:t>
                      </a:r>
                    </a:p>
                    <a:p>
                      <a:pPr algn="ctr"/>
                      <a:r>
                        <a:rPr lang="en-US" sz="1400" dirty="0" smtClean="0"/>
                        <a:t>Traditional Threats</a:t>
                      </a:r>
                      <a:endParaRPr lang="en-US" sz="1400" dirty="0"/>
                    </a:p>
                  </a:txBody>
                  <a:tcPr marL="84433" marR="84433">
                    <a:solidFill>
                      <a:srgbClr val="4C9BDC"/>
                    </a:solidFill>
                  </a:tcPr>
                </a:tc>
                <a:tc>
                  <a:txBody>
                    <a:bodyPr/>
                    <a:lstStyle/>
                    <a:p>
                      <a:pPr algn="ctr"/>
                      <a:r>
                        <a:rPr lang="en-US" sz="1400" dirty="0" smtClean="0"/>
                        <a:t>Traditional Remediation on</a:t>
                      </a:r>
                    </a:p>
                    <a:p>
                      <a:pPr algn="ctr"/>
                      <a:r>
                        <a:rPr lang="en-US" sz="1400" dirty="0" smtClean="0"/>
                        <a:t>Advanced Persistent Threats</a:t>
                      </a:r>
                      <a:endParaRPr lang="en-US" sz="1400" dirty="0"/>
                    </a:p>
                  </a:txBody>
                  <a:tcPr marL="84433" marR="84433">
                    <a:solidFill>
                      <a:schemeClr val="accent5">
                        <a:lumMod val="25000"/>
                      </a:schemeClr>
                    </a:solidFill>
                  </a:tcPr>
                </a:tc>
              </a:tr>
              <a:tr h="370840">
                <a:tc>
                  <a:txBody>
                    <a:bodyPr/>
                    <a:lstStyle/>
                    <a:p>
                      <a:r>
                        <a:rPr lang="en-US" sz="1400" dirty="0" smtClean="0"/>
                        <a:t>Password Reset</a:t>
                      </a:r>
                      <a:endParaRPr lang="en-US" sz="1400" dirty="0"/>
                    </a:p>
                  </a:txBody>
                  <a:tcPr marL="84433" marR="84433"/>
                </a:tc>
                <a:tc>
                  <a:txBody>
                    <a:bodyPr/>
                    <a:lstStyle/>
                    <a:p>
                      <a:pPr marL="231775" lvl="0" indent="-231775" eaLnBrk="0" hangingPunct="0">
                        <a:spcBef>
                          <a:spcPts val="600"/>
                        </a:spcBef>
                        <a:buClr>
                          <a:srgbClr val="0B1F65"/>
                        </a:buClr>
                        <a:buFont typeface="Webdings" pitchFamily="18" charset="2"/>
                        <a:buChar char="4"/>
                        <a:defRPr/>
                      </a:pPr>
                      <a:r>
                        <a:rPr lang="en-US" sz="1400" kern="0" dirty="0" smtClean="0"/>
                        <a:t>Attackers have procured user passwords and have active access to user accounts</a:t>
                      </a:r>
                    </a:p>
                    <a:p>
                      <a:pPr marL="231775" lvl="0" indent="-231775" eaLnBrk="0" hangingPunct="0">
                        <a:spcBef>
                          <a:spcPts val="600"/>
                        </a:spcBef>
                        <a:buClr>
                          <a:srgbClr val="0B1F65"/>
                        </a:buClr>
                        <a:buFont typeface="Webdings" pitchFamily="18" charset="2"/>
                        <a:buChar char="4"/>
                        <a:defRPr/>
                      </a:pPr>
                      <a:r>
                        <a:rPr lang="en-US" sz="1400" kern="0" dirty="0" smtClean="0"/>
                        <a:t>Password reset removes access to accounts</a:t>
                      </a:r>
                    </a:p>
                    <a:p>
                      <a:endParaRPr lang="en-US" sz="1400" dirty="0"/>
                    </a:p>
                  </a:txBody>
                  <a:tcPr marL="84433" marR="84433"/>
                </a:tc>
                <a:tc>
                  <a:txBody>
                    <a:bodyPr/>
                    <a:lstStyle/>
                    <a:p>
                      <a:pPr marL="231775" lvl="0" indent="-231775" eaLnBrk="0" hangingPunct="0">
                        <a:spcBef>
                          <a:spcPts val="600"/>
                        </a:spcBef>
                        <a:buClr>
                          <a:srgbClr val="0B1F65"/>
                        </a:buClr>
                        <a:buFont typeface="Webdings" pitchFamily="18" charset="2"/>
                        <a:buChar char="4"/>
                        <a:defRPr/>
                      </a:pPr>
                      <a:r>
                        <a:rPr lang="en-US" sz="1400" kern="0" dirty="0" smtClean="0"/>
                        <a:t>Password reset temporarily removes access to accounts</a:t>
                      </a:r>
                    </a:p>
                    <a:p>
                      <a:pPr marL="231775" lvl="0" indent="-231775" eaLnBrk="0" hangingPunct="0">
                        <a:spcBef>
                          <a:spcPts val="600"/>
                        </a:spcBef>
                        <a:buClr>
                          <a:srgbClr val="0B1F65"/>
                        </a:buClr>
                        <a:buFont typeface="Webdings" pitchFamily="18" charset="2"/>
                        <a:buChar char="4"/>
                        <a:defRPr/>
                      </a:pPr>
                      <a:r>
                        <a:rPr lang="en-US" sz="1400" kern="0" dirty="0" smtClean="0"/>
                        <a:t>Attackers utilize shared</a:t>
                      </a:r>
                      <a:r>
                        <a:rPr lang="en-US" sz="1400" kern="0" baseline="0" dirty="0" smtClean="0"/>
                        <a:t> accounts</a:t>
                      </a:r>
                      <a:r>
                        <a:rPr lang="en-US" sz="1400" kern="0" dirty="0" smtClean="0"/>
                        <a:t> to discover changed passwords</a:t>
                      </a:r>
                    </a:p>
                    <a:p>
                      <a:pPr marL="231775" lvl="0" indent="-231775" eaLnBrk="0" hangingPunct="0">
                        <a:spcBef>
                          <a:spcPts val="600"/>
                        </a:spcBef>
                        <a:buClr>
                          <a:srgbClr val="0B1F65"/>
                        </a:buClr>
                        <a:buFont typeface="Webdings" pitchFamily="18" charset="2"/>
                        <a:buChar char="4"/>
                        <a:defRPr/>
                      </a:pPr>
                      <a:r>
                        <a:rPr lang="en-US" sz="1400" kern="0" dirty="0" smtClean="0"/>
                        <a:t>Attackers have active access to user accounts again</a:t>
                      </a:r>
                    </a:p>
                  </a:txBody>
                  <a:tcPr marL="84433" marR="84433">
                    <a:solidFill>
                      <a:schemeClr val="bg2">
                        <a:lumMod val="40000"/>
                        <a:lumOff val="60000"/>
                      </a:schemeClr>
                    </a:solidFill>
                  </a:tcPr>
                </a:tc>
              </a:tr>
              <a:tr h="370840">
                <a:tc>
                  <a:txBody>
                    <a:bodyPr/>
                    <a:lstStyle/>
                    <a:p>
                      <a:r>
                        <a:rPr lang="en-US" sz="1400" dirty="0" smtClean="0"/>
                        <a:t>Anti-Virus</a:t>
                      </a:r>
                      <a:endParaRPr lang="en-US" sz="1400" dirty="0"/>
                    </a:p>
                  </a:txBody>
                  <a:tcPr marL="84433" marR="84433"/>
                </a:tc>
                <a:tc>
                  <a:txBody>
                    <a:bodyPr/>
                    <a:lstStyle/>
                    <a:p>
                      <a:pPr marL="231775" lvl="0" indent="-231775" eaLnBrk="0" hangingPunct="0">
                        <a:spcBef>
                          <a:spcPts val="600"/>
                        </a:spcBef>
                        <a:buClr>
                          <a:srgbClr val="0B1F65"/>
                        </a:buClr>
                        <a:buFont typeface="Webdings" pitchFamily="18" charset="2"/>
                        <a:buChar char="4"/>
                        <a:defRPr/>
                      </a:pPr>
                      <a:r>
                        <a:rPr lang="en-US" sz="1400" kern="0" dirty="0" smtClean="0"/>
                        <a:t>Attackers have planted common attack vectors on organization computers</a:t>
                      </a:r>
                    </a:p>
                    <a:p>
                      <a:pPr marL="231775" lvl="0" indent="-231775" eaLnBrk="0" hangingPunct="0">
                        <a:spcBef>
                          <a:spcPts val="600"/>
                        </a:spcBef>
                        <a:buClr>
                          <a:srgbClr val="0B1F65"/>
                        </a:buClr>
                        <a:buFont typeface="Webdings" pitchFamily="18" charset="2"/>
                        <a:buChar char="4"/>
                        <a:defRPr/>
                      </a:pPr>
                      <a:r>
                        <a:rPr lang="en-US" sz="1400" kern="0" dirty="0" smtClean="0"/>
                        <a:t>Anti-viral software detects and removes such vectors</a:t>
                      </a:r>
                    </a:p>
                  </a:txBody>
                  <a:tcPr marL="84433" marR="84433"/>
                </a:tc>
                <a:tc>
                  <a:txBody>
                    <a:bodyPr/>
                    <a:lstStyle/>
                    <a:p>
                      <a:pPr marL="231775" lvl="0" indent="-231775" eaLnBrk="0" hangingPunct="0">
                        <a:spcBef>
                          <a:spcPts val="600"/>
                        </a:spcBef>
                        <a:buClr>
                          <a:srgbClr val="0B1F65"/>
                        </a:buClr>
                        <a:buFont typeface="Webdings" pitchFamily="18" charset="2"/>
                        <a:buChar char="4"/>
                        <a:defRPr/>
                      </a:pPr>
                      <a:r>
                        <a:rPr lang="en-US" sz="1400" kern="0" dirty="0" smtClean="0"/>
                        <a:t>Anti-viral software unable to detect custom-created exploits</a:t>
                      </a:r>
                    </a:p>
                    <a:p>
                      <a:pPr marL="231775" lvl="0" indent="-231775" eaLnBrk="0" hangingPunct="0">
                        <a:spcBef>
                          <a:spcPts val="600"/>
                        </a:spcBef>
                        <a:buClr>
                          <a:srgbClr val="0B1F65"/>
                        </a:buClr>
                        <a:buFont typeface="Webdings" pitchFamily="18" charset="2"/>
                        <a:buChar char="4"/>
                        <a:defRPr/>
                      </a:pPr>
                      <a:r>
                        <a:rPr lang="en-US" sz="1400" kern="0" dirty="0" smtClean="0"/>
                        <a:t>APTs require custom-crafted detection and removal solutions</a:t>
                      </a:r>
                    </a:p>
                  </a:txBody>
                  <a:tcPr marL="84433" marR="84433">
                    <a:solidFill>
                      <a:schemeClr val="bg2">
                        <a:lumMod val="40000"/>
                        <a:lumOff val="60000"/>
                      </a:schemeClr>
                    </a:solidFill>
                  </a:tcPr>
                </a:tc>
              </a:tr>
              <a:tr h="370840">
                <a:tc>
                  <a:txBody>
                    <a:bodyPr/>
                    <a:lstStyle/>
                    <a:p>
                      <a:r>
                        <a:rPr lang="en-US" sz="1400" dirty="0" smtClean="0"/>
                        <a:t>Network Security</a:t>
                      </a:r>
                      <a:endParaRPr lang="en-US" sz="1400" dirty="0"/>
                    </a:p>
                  </a:txBody>
                  <a:tcPr marL="84433" marR="84433"/>
                </a:tc>
                <a:tc>
                  <a:txBody>
                    <a:bodyPr/>
                    <a:lstStyle/>
                    <a:p>
                      <a:pPr marL="231775" lvl="0" indent="-231775" eaLnBrk="0" hangingPunct="0">
                        <a:spcBef>
                          <a:spcPts val="600"/>
                        </a:spcBef>
                        <a:buClr>
                          <a:srgbClr val="0B1F65"/>
                        </a:buClr>
                        <a:buFont typeface="Webdings" pitchFamily="18" charset="2"/>
                        <a:buChar char="4"/>
                        <a:defRPr/>
                      </a:pPr>
                      <a:r>
                        <a:rPr lang="en-US" sz="1400" kern="0" dirty="0" smtClean="0"/>
                        <a:t>Organization enacts strict firewalls and network security to exclude external traffic</a:t>
                      </a:r>
                    </a:p>
                    <a:p>
                      <a:pPr marL="231775" lvl="0" indent="-231775" eaLnBrk="0" hangingPunct="0">
                        <a:spcBef>
                          <a:spcPts val="600"/>
                        </a:spcBef>
                        <a:buClr>
                          <a:srgbClr val="0B1F65"/>
                        </a:buClr>
                        <a:buFont typeface="Webdings" pitchFamily="18" charset="2"/>
                        <a:buChar char="4"/>
                        <a:defRPr/>
                      </a:pPr>
                      <a:r>
                        <a:rPr lang="en-US" sz="1400" kern="0" dirty="0" smtClean="0"/>
                        <a:t>Internal access controls prevent wide data breaches</a:t>
                      </a:r>
                    </a:p>
                  </a:txBody>
                  <a:tcPr marL="84433" marR="84433"/>
                </a:tc>
                <a:tc>
                  <a:txBody>
                    <a:bodyPr/>
                    <a:lstStyle/>
                    <a:p>
                      <a:pPr marL="231775" lvl="0" indent="-231775" eaLnBrk="0" hangingPunct="0">
                        <a:spcBef>
                          <a:spcPts val="600"/>
                        </a:spcBef>
                        <a:buClr>
                          <a:srgbClr val="0B1F65"/>
                        </a:buClr>
                        <a:buFont typeface="Webdings" pitchFamily="18" charset="2"/>
                        <a:buChar char="4"/>
                        <a:defRPr/>
                      </a:pPr>
                      <a:r>
                        <a:rPr lang="en-US" sz="1400" kern="0" dirty="0" smtClean="0"/>
                        <a:t>APTs planted internally already open holes through firewall and network security</a:t>
                      </a:r>
                    </a:p>
                    <a:p>
                      <a:pPr marL="231775" lvl="0" indent="-231775" eaLnBrk="0" hangingPunct="0">
                        <a:spcBef>
                          <a:spcPts val="600"/>
                        </a:spcBef>
                        <a:buClr>
                          <a:srgbClr val="0B1F65"/>
                        </a:buClr>
                        <a:buFont typeface="Webdings" pitchFamily="18" charset="2"/>
                        <a:buChar char="4"/>
                        <a:defRPr/>
                      </a:pPr>
                      <a:r>
                        <a:rPr lang="en-US" sz="1400" kern="0" dirty="0" smtClean="0"/>
                        <a:t>Attackers have access to user accounts, bypassing internal access controls</a:t>
                      </a:r>
                    </a:p>
                  </a:txBody>
                  <a:tcPr marL="84433" marR="84433">
                    <a:solidFill>
                      <a:schemeClr val="bg2">
                        <a:lumMod val="40000"/>
                        <a:lumOff val="60000"/>
                      </a:schemeClr>
                    </a:solidFill>
                  </a:tcPr>
                </a:tc>
              </a:tr>
            </a:tbl>
          </a:graphicData>
        </a:graphic>
      </p:graphicFrame>
    </p:spTree>
    <p:extLst>
      <p:ext uri="{BB962C8B-B14F-4D97-AF65-F5344CB8AC3E}">
        <p14:creationId xmlns:p14="http://schemas.microsoft.com/office/powerpoint/2010/main" val="3114451743"/>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4sNcThtr0CNlxKpyjRmp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jntt69a_yUC3r6clanvN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U7u0W8ZkmUSeD4TmfKuqOg"/>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jntt69a_yUC3r6clanvNT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jntt69a_yUC3r6clanvNT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ntt69a_yUC3r6clanvNT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Z76hzelatUCMav_nJNLuY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jntt69a_yUC3r6clanvNTg"/>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yAK2EqUQLUy7.C3Jsq7kX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cjwZGimUEqCZj0aTrPVt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y4sNcThtr0CNlxKpyjRmp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oK5CGqmsE6nz23TpWuID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QXQLlZSgtES7.Mru3tvj1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bom4C0qN_kiik2BjtNVRv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USc6jZPjkiy2M4OFqm2C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USc6jZPjkiy2M4OFqm2C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U7u0W8ZkmUSeD4TmfKuqO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vnb2cjQkTkOisTClvGLkU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U7u0W8ZkmUSeD4TmfKuqO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VRjt3klt0O0LXwZeCmQz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nternational template">
  <a:themeElements>
    <a:clrScheme name="Custom 11">
      <a:dk1>
        <a:sysClr val="windowText" lastClr="000000"/>
      </a:dk1>
      <a:lt1>
        <a:sysClr val="window" lastClr="FFFFFF"/>
      </a:lt1>
      <a:dk2>
        <a:srgbClr val="0D3511"/>
      </a:dk2>
      <a:lt2>
        <a:srgbClr val="EEECE1"/>
      </a:lt2>
      <a:accent1>
        <a:srgbClr val="0D3511"/>
      </a:accent1>
      <a:accent2>
        <a:srgbClr val="E37D1E"/>
      </a:accent2>
      <a:accent3>
        <a:srgbClr val="175C1E"/>
      </a:accent3>
      <a:accent4>
        <a:srgbClr val="FFAA4F"/>
      </a:accent4>
      <a:accent5>
        <a:srgbClr val="B8B8B8"/>
      </a:accent5>
      <a:accent6>
        <a:srgbClr val="424242"/>
      </a:accent6>
      <a:hlink>
        <a:srgbClr val="00008D"/>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122</TotalTime>
  <Words>3342</Words>
  <Application>Microsoft Macintosh PowerPoint</Application>
  <PresentationFormat>On-screen Show (4:3)</PresentationFormat>
  <Paragraphs>476</Paragraphs>
  <Slides>20</Slides>
  <Notes>15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20</vt:i4>
      </vt:variant>
    </vt:vector>
  </HeadingPairs>
  <TitlesOfParts>
    <vt:vector size="23" baseType="lpstr">
      <vt:lpstr>Office Theme</vt:lpstr>
      <vt:lpstr>International template</vt:lpstr>
      <vt:lpstr>think-cell Slide</vt:lpstr>
      <vt:lpstr>Cyber Security Issues and Challenges</vt:lpstr>
      <vt:lpstr>At Booz Allen, we focus on delivering results for clients in over 40 countries across multiple domains </vt:lpstr>
      <vt:lpstr>The significant increase in the sophistication and frequency of cyber attacks (public and non-public) presents material risks to organizations</vt:lpstr>
      <vt:lpstr>PowerPoint Presentation</vt:lpstr>
      <vt:lpstr>APTs constitute a mature attack and introduce a new paradigm of cyber security threats</vt:lpstr>
      <vt:lpstr>Because APTs are targeted at one specific organization, they must be treated as a primarily agent-oriented (people) problems</vt:lpstr>
      <vt:lpstr>APTs make a significant investment in their target and will vary and escalate their techniques and not move on to another victim</vt:lpstr>
      <vt:lpstr>Organizations with sensitive data need to be especially wary of APTs: marginal improvements in traditional security are not enough</vt:lpstr>
      <vt:lpstr>Because of the high level of sophistication, traditional cyber remediation techniques are insufficient to address the technological risks posed by APTs</vt:lpstr>
      <vt:lpstr>Organizations must immediately take mitigation steps to specifically discover and protect against APTs</vt:lpstr>
      <vt:lpstr>PowerPoint Presentation</vt:lpstr>
      <vt:lpstr>Traditional Best Practices  </vt:lpstr>
      <vt:lpstr>Non-Traditional Risk Factors - Host</vt:lpstr>
      <vt:lpstr>Non-Traditional Risk Factors - Network</vt:lpstr>
      <vt:lpstr>The preeminent organizational cyber challenges of 2012 consist of a blend of technical and organizational issues</vt:lpstr>
      <vt:lpstr>PowerPoint Presentation</vt:lpstr>
      <vt:lpstr>PowerPoint Presentation</vt:lpstr>
      <vt:lpstr>There are defined 11 cyber roles that outline the skills and training requirements needed for a successful cyber workforce</vt:lpstr>
      <vt:lpstr>PowerPoint Presentation</vt:lpstr>
      <vt:lpstr>Contact Information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Cressey</dc:creator>
  <cp:lastModifiedBy>Roger Cressey</cp:lastModifiedBy>
  <cp:revision>17</cp:revision>
  <dcterms:created xsi:type="dcterms:W3CDTF">2012-04-11T12:22:38Z</dcterms:created>
  <dcterms:modified xsi:type="dcterms:W3CDTF">2012-04-12T06:50:14Z</dcterms:modified>
</cp:coreProperties>
</file>